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jpg"/><Relationship Id="rId16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 u="sng">
                <a:solidFill>
                  <a:srgbClr val="001B5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05225"/>
            <a:ext cx="400049" cy="7334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981325"/>
            <a:ext cx="624574" cy="18669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48125"/>
            <a:ext cx="1381124" cy="109537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47950"/>
            <a:ext cx="428624" cy="9620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619375"/>
            <a:ext cx="323849" cy="6096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3000" y="714375"/>
            <a:ext cx="381000" cy="7334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38463" y="304800"/>
            <a:ext cx="605535" cy="18669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81925" y="0"/>
            <a:ext cx="1362075" cy="111442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24900" y="1552575"/>
            <a:ext cx="419100" cy="952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29675" y="1933575"/>
            <a:ext cx="314325" cy="600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 u="sng">
                <a:solidFill>
                  <a:srgbClr val="001B5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 u="sng">
                <a:solidFill>
                  <a:srgbClr val="001B5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0075"/>
            <a:ext cx="2724022" cy="39814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" y="600075"/>
            <a:ext cx="1504949" cy="27241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" y="1552575"/>
            <a:ext cx="1504949" cy="359092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743200"/>
            <a:ext cx="2724021" cy="240029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866900"/>
            <a:ext cx="1960496" cy="28670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866900"/>
            <a:ext cx="1085849" cy="19621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552700"/>
            <a:ext cx="1085849" cy="259079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409950"/>
            <a:ext cx="1960496" cy="132397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3495675"/>
            <a:ext cx="742949" cy="164782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7224" y="3495675"/>
            <a:ext cx="762000" cy="164782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3343274" cy="449084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742950"/>
            <a:ext cx="419099" cy="95250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1552575"/>
            <a:ext cx="1038224" cy="22860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2724150"/>
            <a:ext cx="866774" cy="1609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 u="sng">
                <a:solidFill>
                  <a:srgbClr val="001B5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507" y="336486"/>
            <a:ext cx="4461192" cy="631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 u="sng">
                <a:solidFill>
                  <a:srgbClr val="001B5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7087" y="1123439"/>
            <a:ext cx="7258050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0594" y="4675718"/>
            <a:ext cx="1706245" cy="31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2.png"/><Relationship Id="rId21" Type="http://schemas.openxmlformats.org/officeDocument/2006/relationships/image" Target="../media/image39.png"/><Relationship Id="rId7" Type="http://schemas.openxmlformats.org/officeDocument/2006/relationships/image" Target="../media/image26.png"/><Relationship Id="rId12" Type="http://schemas.openxmlformats.org/officeDocument/2006/relationships/image" Target="../media/image2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1.jp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5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1.jp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52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.jp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1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5" y="0"/>
            <a:ext cx="3362325" cy="5124450"/>
            <a:chOff x="9525" y="0"/>
            <a:chExt cx="3362325" cy="51244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571500"/>
              <a:ext cx="2743072" cy="3981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" y="571500"/>
              <a:ext cx="1504950" cy="2724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" y="1524000"/>
              <a:ext cx="1504950" cy="36004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" y="2714625"/>
              <a:ext cx="2743072" cy="24002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5" y="1838325"/>
              <a:ext cx="1979546" cy="28765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6" y="1838325"/>
              <a:ext cx="1085848" cy="1971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75" y="2524125"/>
              <a:ext cx="1085850" cy="26003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5" y="3390900"/>
              <a:ext cx="1979546" cy="1323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5" y="3467100"/>
              <a:ext cx="761999" cy="16573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5800" y="3467100"/>
              <a:ext cx="762000" cy="16573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5" y="0"/>
              <a:ext cx="3362324" cy="44636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5" y="714375"/>
              <a:ext cx="438149" cy="9620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25" y="1524000"/>
              <a:ext cx="1057274" cy="2286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5" y="2705100"/>
              <a:ext cx="895349" cy="160972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56254" y="261819"/>
            <a:ext cx="2734310" cy="7702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484"/>
              </a:spcBef>
            </a:pPr>
            <a:r>
              <a:rPr sz="3500" u="none" spc="-10" dirty="0">
                <a:solidFill>
                  <a:srgbClr val="000000"/>
                </a:solidFill>
              </a:rPr>
              <a:t>PYEXPO25</a:t>
            </a:r>
            <a:endParaRPr sz="350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u="none" spc="10" dirty="0">
                <a:solidFill>
                  <a:srgbClr val="000000"/>
                </a:solidFill>
                <a:latin typeface="Lucida Sans Unicode"/>
                <a:cs typeface="Lucida Sans Unicode"/>
              </a:rPr>
              <a:t>Genius</a:t>
            </a:r>
            <a:r>
              <a:rPr sz="950" u="none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u="none" spc="10" dirty="0">
                <a:solidFill>
                  <a:srgbClr val="000000"/>
                </a:solidFill>
                <a:latin typeface="Lucida Sans Unicode"/>
                <a:cs typeface="Lucida Sans Unicode"/>
              </a:rPr>
              <a:t>innovation</a:t>
            </a:r>
            <a:r>
              <a:rPr sz="950" u="none" spc="10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u="none" spc="60" dirty="0">
                <a:solidFill>
                  <a:srgbClr val="000000"/>
                </a:solidFill>
                <a:latin typeface="Lucida Sans Unicode"/>
                <a:cs typeface="Lucida Sans Unicode"/>
              </a:rPr>
              <a:t>leaves</a:t>
            </a:r>
            <a:r>
              <a:rPr sz="950" u="none" spc="15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u="none" spc="10" dirty="0">
                <a:solidFill>
                  <a:srgbClr val="000000"/>
                </a:solidFill>
                <a:latin typeface="Lucida Sans Unicode"/>
                <a:cs typeface="Lucida Sans Unicode"/>
              </a:rPr>
              <a:t>behind</a:t>
            </a:r>
            <a:r>
              <a:rPr sz="950" u="none" spc="14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u="none" spc="130" dirty="0">
                <a:solidFill>
                  <a:srgbClr val="000000"/>
                </a:solidFill>
                <a:latin typeface="Lucida Sans Unicode"/>
                <a:cs typeface="Lucida Sans Unicode"/>
              </a:rPr>
              <a:t>a</a:t>
            </a:r>
            <a:r>
              <a:rPr sz="950" u="none" spc="14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950" u="none" spc="-10" dirty="0">
                <a:solidFill>
                  <a:srgbClr val="000000"/>
                </a:solidFill>
                <a:latin typeface="Lucida Sans Unicode"/>
                <a:cs typeface="Lucida Sans Unicode"/>
              </a:rPr>
              <a:t>legacy...</a:t>
            </a:r>
            <a:endParaRPr sz="95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0050" y="333375"/>
            <a:ext cx="1695450" cy="4676775"/>
            <a:chOff x="400050" y="333375"/>
            <a:chExt cx="1695450" cy="467677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9125" y="333375"/>
              <a:ext cx="1476375" cy="714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050" y="4543425"/>
              <a:ext cx="466725" cy="4667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541144" y="1689163"/>
            <a:ext cx="3335656" cy="7873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1337310" algn="l"/>
              </a:tabLst>
            </a:pPr>
            <a:r>
              <a:rPr sz="1700" b="1" dirty="0">
                <a:latin typeface="Maiandra GD" panose="020E0502030308020204" pitchFamily="34" charset="0"/>
                <a:cs typeface="Arial"/>
              </a:rPr>
              <a:t>Team</a:t>
            </a:r>
            <a:r>
              <a:rPr sz="1700" b="1" spc="-30" dirty="0">
                <a:latin typeface="Maiandra GD" panose="020E0502030308020204" pitchFamily="34" charset="0"/>
                <a:cs typeface="Arial"/>
              </a:rPr>
              <a:t> </a:t>
            </a:r>
            <a:r>
              <a:rPr sz="1700" b="1" spc="-25" dirty="0">
                <a:latin typeface="Maiandra GD" panose="020E0502030308020204" pitchFamily="34" charset="0"/>
                <a:cs typeface="Arial"/>
              </a:rPr>
              <a:t>ID</a:t>
            </a:r>
            <a:r>
              <a:rPr sz="1700" b="1" dirty="0">
                <a:latin typeface="Maiandra GD" panose="020E0502030308020204" pitchFamily="34" charset="0"/>
                <a:cs typeface="Arial"/>
              </a:rPr>
              <a:t>	: </a:t>
            </a:r>
            <a:r>
              <a:rPr sz="1700" spc="-20" dirty="0">
                <a:latin typeface="Arial Black" panose="020B0A04020102020204" pitchFamily="34" charset="0"/>
                <a:cs typeface="Arial MT"/>
              </a:rPr>
              <a:t>T022</a:t>
            </a:r>
            <a:endParaRPr sz="1700" dirty="0">
              <a:latin typeface="Arial Black" panose="020B0A040201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700" b="1" dirty="0">
                <a:latin typeface="Maiandra GD" panose="020E0502030308020204" pitchFamily="34" charset="0"/>
                <a:cs typeface="Arial"/>
              </a:rPr>
              <a:t>Team</a:t>
            </a:r>
            <a:r>
              <a:rPr sz="1700" b="1" spc="-10" dirty="0">
                <a:latin typeface="Maiandra GD" panose="020E0502030308020204" pitchFamily="34" charset="0"/>
                <a:cs typeface="Arial"/>
              </a:rPr>
              <a:t> </a:t>
            </a:r>
            <a:r>
              <a:rPr sz="1700" b="1" dirty="0">
                <a:latin typeface="Maiandra GD" panose="020E0502030308020204" pitchFamily="34" charset="0"/>
                <a:cs typeface="Arial"/>
              </a:rPr>
              <a:t>Name</a:t>
            </a:r>
            <a:r>
              <a:rPr sz="1700" b="1" spc="480" dirty="0">
                <a:latin typeface="Maiandra GD" panose="020E0502030308020204" pitchFamily="34" charset="0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dirty="0">
                <a:latin typeface="Arial Black" panose="020B0A04020102020204" pitchFamily="34" charset="0"/>
                <a:cs typeface="Arial MT"/>
              </a:rPr>
              <a:t>Noble</a:t>
            </a:r>
            <a:r>
              <a:rPr sz="1700" spc="-40" dirty="0">
                <a:latin typeface="Arial Black" panose="020B0A04020102020204" pitchFamily="34" charset="0"/>
                <a:cs typeface="Arial MT"/>
              </a:rPr>
              <a:t> </a:t>
            </a:r>
            <a:r>
              <a:rPr sz="1700" spc="-10" dirty="0">
                <a:latin typeface="Arial Black" panose="020B0A04020102020204" pitchFamily="34" charset="0"/>
                <a:cs typeface="Arial MT"/>
              </a:rPr>
              <a:t>Horizons</a:t>
            </a:r>
            <a:endParaRPr sz="1700" dirty="0">
              <a:latin typeface="Arial Black" panose="020B0A04020102020204" pitchFamily="34" charset="0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8614" y="2580322"/>
            <a:ext cx="1530986" cy="277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dirty="0">
                <a:latin typeface="Arial"/>
                <a:cs typeface="Arial"/>
              </a:rPr>
              <a:t>: </a:t>
            </a:r>
            <a:r>
              <a:rPr sz="1700" spc="-10" dirty="0">
                <a:latin typeface="Arial Black" panose="020B0A04020102020204" pitchFamily="34" charset="0"/>
                <a:cs typeface="Arial MT"/>
              </a:rPr>
              <a:t>PYS112</a:t>
            </a:r>
            <a:endParaRPr sz="1700" dirty="0">
              <a:latin typeface="Arial Black" panose="020B0A04020102020204" pitchFamily="34" charset="0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9089" y="2971164"/>
            <a:ext cx="5426712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latin typeface="Arial"/>
                <a:cs typeface="Arial"/>
              </a:rPr>
              <a:t>: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10" dirty="0" smtClean="0">
                <a:latin typeface="Arial Black" panose="020B0A04020102020204" pitchFamily="34" charset="0"/>
                <a:cs typeface="Arial MT"/>
              </a:rPr>
              <a:t>AI-</a:t>
            </a:r>
            <a:r>
              <a:rPr lang="en-IN" sz="1700" dirty="0">
                <a:latin typeface="Arial Black" panose="020B0A04020102020204" pitchFamily="34" charset="0"/>
                <a:cs typeface="Arial MT"/>
              </a:rPr>
              <a:t>P</a:t>
            </a:r>
            <a:r>
              <a:rPr sz="1700" dirty="0" err="1" smtClean="0">
                <a:latin typeface="Arial Black" panose="020B0A04020102020204" pitchFamily="34" charset="0"/>
                <a:cs typeface="Arial MT"/>
              </a:rPr>
              <a:t>owered</a:t>
            </a:r>
            <a:r>
              <a:rPr sz="1700" spc="-50" dirty="0" smtClean="0">
                <a:latin typeface="Arial Black" panose="020B0A04020102020204" pitchFamily="34" charset="0"/>
                <a:cs typeface="Arial MT"/>
              </a:rPr>
              <a:t> </a:t>
            </a:r>
            <a:r>
              <a:rPr lang="en-IN" sz="1700" dirty="0">
                <a:latin typeface="Arial Black" panose="020B0A04020102020204" pitchFamily="34" charset="0"/>
                <a:cs typeface="Arial MT"/>
              </a:rPr>
              <a:t>C</a:t>
            </a:r>
            <a:r>
              <a:rPr sz="1700" dirty="0" err="1" smtClean="0">
                <a:latin typeface="Arial Black" panose="020B0A04020102020204" pitchFamily="34" charset="0"/>
                <a:cs typeface="Arial MT"/>
              </a:rPr>
              <a:t>ollege</a:t>
            </a:r>
            <a:r>
              <a:rPr sz="1700" spc="10" dirty="0" smtClean="0">
                <a:latin typeface="Arial Black" panose="020B0A04020102020204" pitchFamily="34" charset="0"/>
                <a:cs typeface="Arial MT"/>
              </a:rPr>
              <a:t> </a:t>
            </a:r>
            <a:r>
              <a:rPr lang="en-IN" sz="1700" dirty="0">
                <a:latin typeface="Arial Black" panose="020B0A04020102020204" pitchFamily="34" charset="0"/>
                <a:cs typeface="Arial MT"/>
              </a:rPr>
              <a:t>I</a:t>
            </a:r>
            <a:r>
              <a:rPr sz="1700" dirty="0" err="1" smtClean="0">
                <a:latin typeface="Arial Black" panose="020B0A04020102020204" pitchFamily="34" charset="0"/>
                <a:cs typeface="Arial MT"/>
              </a:rPr>
              <a:t>nformation</a:t>
            </a:r>
            <a:r>
              <a:rPr sz="1700" spc="-25" dirty="0" smtClean="0">
                <a:latin typeface="Arial Black" panose="020B0A04020102020204" pitchFamily="34" charset="0"/>
                <a:cs typeface="Arial MT"/>
              </a:rPr>
              <a:t> </a:t>
            </a:r>
            <a:r>
              <a:rPr lang="en-IN" sz="1700" spc="-10" dirty="0">
                <a:latin typeface="Arial Black" panose="020B0A04020102020204" pitchFamily="34" charset="0"/>
                <a:cs typeface="Arial MT"/>
              </a:rPr>
              <a:t>A</a:t>
            </a:r>
            <a:r>
              <a:rPr sz="1700" spc="-10" dirty="0" err="1" smtClean="0">
                <a:latin typeface="Arial Black" panose="020B0A04020102020204" pitchFamily="34" charset="0"/>
                <a:cs typeface="Arial MT"/>
              </a:rPr>
              <a:t>ssistant</a:t>
            </a:r>
            <a:endParaRPr sz="1700" dirty="0">
              <a:latin typeface="Arial Black" panose="020B0A04020102020204" pitchFamily="34" charset="0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1144" y="2452935"/>
            <a:ext cx="1193800" cy="159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90"/>
              </a:spcBef>
            </a:pPr>
            <a:r>
              <a:rPr sz="1700" b="1" dirty="0">
                <a:latin typeface="Maiandra GD" panose="020E0502030308020204" pitchFamily="34" charset="0"/>
                <a:cs typeface="Arial"/>
              </a:rPr>
              <a:t>PS</a:t>
            </a:r>
            <a:r>
              <a:rPr sz="1700" b="1" spc="-10" dirty="0">
                <a:latin typeface="Maiandra GD" panose="020E0502030308020204" pitchFamily="34" charset="0"/>
                <a:cs typeface="Arial"/>
              </a:rPr>
              <a:t> Number </a:t>
            </a:r>
            <a:r>
              <a:rPr sz="1700" b="1" dirty="0">
                <a:latin typeface="Maiandra GD" panose="020E0502030308020204" pitchFamily="34" charset="0"/>
                <a:cs typeface="Arial"/>
              </a:rPr>
              <a:t>PS</a:t>
            </a:r>
            <a:r>
              <a:rPr sz="1700" b="1" spc="-10" dirty="0">
                <a:latin typeface="Maiandra GD" panose="020E0502030308020204" pitchFamily="34" charset="0"/>
                <a:cs typeface="Arial"/>
              </a:rPr>
              <a:t> Title Domain Category</a:t>
            </a:r>
            <a:endParaRPr sz="1700" dirty="0">
              <a:latin typeface="Maiandra GD" panose="020E050203030802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0988" y="3235198"/>
            <a:ext cx="1740663" cy="796372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1700" b="1" dirty="0">
                <a:latin typeface="Arial Black" panose="020B0A04020102020204" pitchFamily="34" charset="0"/>
                <a:cs typeface="Arial"/>
              </a:rPr>
              <a:t>:</a:t>
            </a:r>
            <a:r>
              <a:rPr sz="1700" b="1" spc="-5" dirty="0">
                <a:latin typeface="Arial Black" panose="020B0A04020102020204" pitchFamily="34" charset="0"/>
                <a:cs typeface="Arial"/>
              </a:rPr>
              <a:t> </a:t>
            </a:r>
            <a:r>
              <a:rPr sz="1700" spc="-10" dirty="0">
                <a:latin typeface="Arial Black" panose="020B0A04020102020204" pitchFamily="34" charset="0"/>
                <a:cs typeface="Arial MT"/>
              </a:rPr>
              <a:t>AI/ML</a:t>
            </a:r>
            <a:endParaRPr sz="1700" dirty="0">
              <a:latin typeface="Arial Black" panose="020B0A04020102020204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700" b="1" dirty="0">
                <a:latin typeface="Arial"/>
                <a:cs typeface="Arial"/>
              </a:rPr>
              <a:t>: </a:t>
            </a:r>
            <a:r>
              <a:rPr sz="1700" spc="-10" dirty="0">
                <a:latin typeface="Arial Black" panose="020B0A04020102020204" pitchFamily="34" charset="0"/>
                <a:cs typeface="Arial MT"/>
              </a:rPr>
              <a:t>Software</a:t>
            </a:r>
            <a:endParaRPr sz="1700" dirty="0">
              <a:latin typeface="Arial Black" panose="020B0A04020102020204" pitchFamily="34" charset="0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72200" y="276225"/>
            <a:ext cx="2971800" cy="4867275"/>
            <a:chOff x="6172200" y="276225"/>
            <a:chExt cx="2971800" cy="4867275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0451" y="571500"/>
              <a:ext cx="2733548" cy="39814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10475" y="571500"/>
              <a:ext cx="1514475" cy="27241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10475" y="1524000"/>
              <a:ext cx="1514475" cy="36004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10451" y="2714625"/>
              <a:ext cx="2733548" cy="2400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73975" y="1838325"/>
              <a:ext cx="1970024" cy="28765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39100" y="1838325"/>
              <a:ext cx="1095375" cy="19716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39100" y="2524125"/>
              <a:ext cx="1095375" cy="26003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73975" y="3390900"/>
              <a:ext cx="1970024" cy="1323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91525" y="3467100"/>
              <a:ext cx="752475" cy="16573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05725" y="3467100"/>
              <a:ext cx="762000" cy="16573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72200" y="2038350"/>
              <a:ext cx="2971800" cy="31051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15375" y="714375"/>
              <a:ext cx="428625" cy="9620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96250" y="1524000"/>
              <a:ext cx="1047750" cy="2286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24850" y="2838450"/>
              <a:ext cx="819150" cy="16097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72325" y="276225"/>
              <a:ext cx="1047750" cy="100965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3114738" y="1285875"/>
            <a:ext cx="2933700" cy="2914650"/>
            <a:chOff x="3114738" y="1285875"/>
            <a:chExt cx="2933700" cy="2914650"/>
          </a:xfrm>
        </p:grpSpPr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24200" y="1295400"/>
              <a:ext cx="2914650" cy="289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" name="object 45"/>
            <p:cNvSpPr/>
            <p:nvPr/>
          </p:nvSpPr>
          <p:spPr>
            <a:xfrm>
              <a:off x="3119501" y="1290637"/>
              <a:ext cx="2924175" cy="2905125"/>
            </a:xfrm>
            <a:custGeom>
              <a:avLst/>
              <a:gdLst/>
              <a:ahLst/>
              <a:cxnLst/>
              <a:rect l="l" t="t" r="r" b="b"/>
              <a:pathLst>
                <a:path w="2924175" h="2905125">
                  <a:moveTo>
                    <a:pt x="0" y="2905125"/>
                  </a:moveTo>
                  <a:lnTo>
                    <a:pt x="2924175" y="2905125"/>
                  </a:lnTo>
                  <a:lnTo>
                    <a:pt x="2924175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16" y="416278"/>
            <a:ext cx="389558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8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Problem</a:t>
            </a:r>
            <a:r>
              <a:rPr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sz="2400" b="1" u="sng" spc="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Statement</a:t>
            </a:r>
            <a:r>
              <a:rPr b="1" u="sng" spc="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896420"/>
            <a:ext cx="7229475" cy="25622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alisto MT" panose="02040603050505030304" pitchFamily="18" charset="0"/>
                <a:cs typeface="Arial"/>
              </a:rPr>
              <a:t>What</a:t>
            </a:r>
            <a:r>
              <a:rPr sz="2000" b="1" spc="-45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dirty="0">
                <a:latin typeface="Calisto MT" panose="02040603050505030304" pitchFamily="18" charset="0"/>
                <a:cs typeface="Arial"/>
              </a:rPr>
              <a:t>problem</a:t>
            </a:r>
            <a:r>
              <a:rPr sz="2000" b="1" spc="15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dirty="0">
                <a:latin typeface="Calisto MT" panose="02040603050505030304" pitchFamily="18" charset="0"/>
                <a:cs typeface="Arial"/>
              </a:rPr>
              <a:t>are</a:t>
            </a:r>
            <a:r>
              <a:rPr sz="2000" b="1" spc="-75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dirty="0">
                <a:latin typeface="Calisto MT" panose="02040603050505030304" pitchFamily="18" charset="0"/>
                <a:cs typeface="Arial"/>
              </a:rPr>
              <a:t>you</a:t>
            </a:r>
            <a:r>
              <a:rPr sz="2000" b="1" spc="-80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spc="-10" dirty="0">
                <a:latin typeface="Calisto MT" panose="02040603050505030304" pitchFamily="18" charset="0"/>
                <a:cs typeface="Arial"/>
              </a:rPr>
              <a:t>solving?</a:t>
            </a:r>
            <a:endParaRPr sz="2000" dirty="0">
              <a:latin typeface="Calisto MT" panose="02040603050505030304" pitchFamily="18" charset="0"/>
              <a:cs typeface="Arial"/>
            </a:endParaRPr>
          </a:p>
          <a:p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latin typeface="Bahnschrift" panose="020B0502040204020203" pitchFamily="34" charset="0"/>
              </a:rPr>
              <a:t>Reducing </a:t>
            </a:r>
            <a:r>
              <a:rPr lang="en-US" sz="1600" dirty="0">
                <a:latin typeface="Bahnschrift" panose="020B0502040204020203" pitchFamily="34" charset="0"/>
              </a:rPr>
              <a:t>the difficulties faced by college </a:t>
            </a:r>
            <a:r>
              <a:rPr lang="en-US" sz="1600" dirty="0" smtClean="0">
                <a:latin typeface="Bahnschrift" panose="020B0502040204020203" pitchFamily="34" charset="0"/>
              </a:rPr>
              <a:t>new-</a:t>
            </a:r>
            <a:r>
              <a:rPr lang="en-US" sz="1600" dirty="0" err="1" smtClean="0">
                <a:latin typeface="Bahnschrift" panose="020B0502040204020203" pitchFamily="34" charset="0"/>
              </a:rPr>
              <a:t>joinee</a:t>
            </a:r>
            <a:r>
              <a:rPr lang="en-US" sz="1600" dirty="0" smtClean="0">
                <a:latin typeface="Bahnschrift" panose="020B0502040204020203" pitchFamily="34" charset="0"/>
              </a:rPr>
              <a:t> </a:t>
            </a:r>
            <a:r>
              <a:rPr lang="en-US" sz="1600" dirty="0">
                <a:latin typeface="Bahnschrift" panose="020B0502040204020203" pitchFamily="34" charset="0"/>
              </a:rPr>
              <a:t>during their early phase. This acts as a bridge for knowing and adapting to the rules and regulations of the </a:t>
            </a:r>
            <a:r>
              <a:rPr lang="en-US" sz="1600" dirty="0" smtClean="0">
                <a:latin typeface="Bahnschrift" panose="020B0502040204020203" pitchFamily="34" charset="0"/>
              </a:rPr>
              <a:t>management, </a:t>
            </a:r>
            <a:r>
              <a:rPr lang="en-US" sz="1600" dirty="0">
                <a:latin typeface="Bahnschrift" panose="020B0502040204020203" pitchFamily="34" charset="0"/>
              </a:rPr>
              <a:t>also supports faculties by improving the information </a:t>
            </a:r>
            <a:r>
              <a:rPr lang="en-US" sz="1600" dirty="0" smtClean="0">
                <a:latin typeface="Bahnschrift" panose="020B0502040204020203" pitchFamily="34" charset="0"/>
              </a:rPr>
              <a:t>retrieval </a:t>
            </a:r>
            <a:r>
              <a:rPr lang="en-US" sz="1600" dirty="0">
                <a:latin typeface="Bahnschrift" panose="020B0502040204020203" pitchFamily="34" charset="0"/>
              </a:rPr>
              <a:t>which reduces human inaccuracies</a:t>
            </a:r>
            <a:r>
              <a:rPr lang="en-US" sz="1600" dirty="0"/>
              <a:t>.</a:t>
            </a:r>
            <a:endParaRPr lang="en-IN" sz="1600" dirty="0"/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sto MT" panose="02040603050505030304" pitchFamily="18" charset="0"/>
                <a:cs typeface="Arial"/>
              </a:rPr>
              <a:t>Who</a:t>
            </a:r>
            <a:r>
              <a:rPr sz="2000" b="1" spc="-35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dirty="0">
                <a:latin typeface="Calisto MT" panose="02040603050505030304" pitchFamily="18" charset="0"/>
                <a:cs typeface="Arial"/>
              </a:rPr>
              <a:t>is</a:t>
            </a:r>
            <a:r>
              <a:rPr sz="2000" b="1" spc="-25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dirty="0">
                <a:latin typeface="Calisto MT" panose="02040603050505030304" pitchFamily="18" charset="0"/>
                <a:cs typeface="Arial"/>
              </a:rPr>
              <a:t>your target</a:t>
            </a:r>
            <a:r>
              <a:rPr sz="2000" b="1" spc="-60" dirty="0">
                <a:latin typeface="Calisto MT" panose="02040603050505030304" pitchFamily="18" charset="0"/>
                <a:cs typeface="Arial"/>
              </a:rPr>
              <a:t> </a:t>
            </a:r>
            <a:r>
              <a:rPr sz="2000" b="1" spc="-10" dirty="0">
                <a:latin typeface="Calisto MT" panose="02040603050505030304" pitchFamily="18" charset="0"/>
                <a:cs typeface="Arial"/>
              </a:rPr>
              <a:t>audience?</a:t>
            </a:r>
            <a:endParaRPr sz="2000" dirty="0">
              <a:latin typeface="Calisto MT" panose="02040603050505030304" pitchFamily="18" charset="0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Bahnschrift" panose="020B0502040204020203" pitchFamily="34" charset="0"/>
                <a:cs typeface="Arial MT"/>
              </a:rPr>
              <a:t>Our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project</a:t>
            </a:r>
            <a:r>
              <a:rPr sz="1600" spc="-6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target</a:t>
            </a:r>
            <a:r>
              <a:rPr sz="1600" spc="-5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audience</a:t>
            </a:r>
            <a:r>
              <a:rPr sz="1600" spc="-3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20" dirty="0">
                <a:latin typeface="Bahnschrift" panose="020B0502040204020203" pitchFamily="34" charset="0"/>
                <a:cs typeface="Arial MT"/>
              </a:rPr>
              <a:t>are</a:t>
            </a:r>
            <a:r>
              <a:rPr sz="1800" spc="-20" dirty="0">
                <a:latin typeface="Bahnschrift" panose="020B0502040204020203" pitchFamily="34" charset="0"/>
                <a:cs typeface="Arial MT"/>
              </a:rPr>
              <a:t>,</a:t>
            </a:r>
            <a:endParaRPr sz="1800" dirty="0">
              <a:latin typeface="Bahnschrift" panose="020B0502040204020203" pitchFamily="34" charset="0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901" y="3562350"/>
            <a:ext cx="196215" cy="8845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spc="-50" dirty="0">
                <a:latin typeface="Wingdings"/>
                <a:cs typeface="Wingdings"/>
              </a:rPr>
              <a:t></a:t>
            </a:r>
            <a:endParaRPr sz="15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0" dirty="0">
                <a:latin typeface="Wingdings"/>
                <a:cs typeface="Wingdings"/>
              </a:rPr>
              <a:t></a:t>
            </a:r>
            <a:endParaRPr sz="1500" dirty="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50" dirty="0">
                <a:latin typeface="Wingdings"/>
                <a:cs typeface="Wingdings"/>
              </a:rPr>
              <a:t></a:t>
            </a:r>
            <a:endParaRPr sz="15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3570093"/>
            <a:ext cx="3657600" cy="906657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550" dirty="0">
                <a:latin typeface="Arial MT"/>
                <a:cs typeface="Arial MT"/>
              </a:rPr>
              <a:t>C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ollege</a:t>
            </a:r>
            <a:r>
              <a:rPr sz="1550" spc="90" dirty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550" spc="-10" dirty="0" smtClean="0">
                <a:latin typeface="Bahnschrift" panose="020B0502040204020203" pitchFamily="34" charset="0"/>
                <a:cs typeface="Arial MT"/>
              </a:rPr>
              <a:t>students especially New-</a:t>
            </a:r>
            <a:r>
              <a:rPr lang="en-IN" sz="1550" spc="-10" dirty="0" err="1" smtClean="0">
                <a:latin typeface="Bahnschrift" panose="020B0502040204020203" pitchFamily="34" charset="0"/>
                <a:cs typeface="Arial MT"/>
              </a:rPr>
              <a:t>joinee</a:t>
            </a:r>
            <a:endParaRPr lang="en-IN" sz="155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550" dirty="0" smtClean="0">
                <a:latin typeface="Bahnschrift" panose="020B0502040204020203" pitchFamily="34" charset="0"/>
                <a:cs typeface="Arial MT"/>
              </a:rPr>
              <a:t>College</a:t>
            </a:r>
            <a:r>
              <a:rPr sz="1550" spc="10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spc="-10" dirty="0" smtClean="0">
                <a:latin typeface="Bahnschrift" panose="020B0502040204020203" pitchFamily="34" charset="0"/>
                <a:cs typeface="Arial MT"/>
              </a:rPr>
              <a:t>Administrators/Faculty</a:t>
            </a:r>
            <a:endParaRPr lang="en-IN" sz="155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IN" sz="1550" dirty="0" smtClean="0">
                <a:latin typeface="Bahnschrift" panose="020B0502040204020203" pitchFamily="34" charset="0"/>
                <a:cs typeface="Arial MT"/>
              </a:rPr>
              <a:t>Office Staffs</a:t>
            </a:r>
            <a:endParaRPr sz="1550" dirty="0">
              <a:latin typeface="Bahnschrift" panose="020B0502040204020203" pitchFamily="34" charset="0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4543425"/>
            <a:ext cx="466725" cy="466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625" y="1162050"/>
            <a:ext cx="2952750" cy="29432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1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381125" cy="2533650"/>
            <a:chOff x="0" y="0"/>
            <a:chExt cx="1381125" cy="25336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14375"/>
              <a:ext cx="400049" cy="733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4800"/>
              <a:ext cx="624574" cy="1866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381123" cy="1114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552575"/>
              <a:ext cx="428624" cy="952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933575"/>
              <a:ext cx="323849" cy="60007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781925" y="2619375"/>
            <a:ext cx="1362075" cy="2524125"/>
            <a:chOff x="7781925" y="2619375"/>
            <a:chExt cx="1362075" cy="252412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000" y="3705225"/>
              <a:ext cx="381000" cy="733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8463" y="2981325"/>
              <a:ext cx="605536" cy="1866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1925" y="4048125"/>
              <a:ext cx="1362075" cy="10953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4900" y="2647950"/>
              <a:ext cx="419100" cy="962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29675" y="2619375"/>
              <a:ext cx="314325" cy="6096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8855" y="1043936"/>
            <a:ext cx="7645400" cy="26191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1095"/>
              </a:spcBef>
              <a:buSzPct val="80645"/>
              <a:buFont typeface="Microsoft Sans Serif"/>
              <a:buChar char="●"/>
              <a:tabLst>
                <a:tab pos="323850" algn="l"/>
              </a:tabLst>
            </a:pPr>
            <a:r>
              <a:rPr lang="en-IN" sz="1550" b="1" dirty="0" smtClean="0">
                <a:latin typeface="Bahnschrift Light" panose="020B0502040204020203" pitchFamily="34" charset="0"/>
                <a:cs typeface="Arial"/>
              </a:rPr>
              <a:t>Our</a:t>
            </a:r>
            <a:r>
              <a:rPr sz="1550" b="1" spc="180" dirty="0" smtClean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AI</a:t>
            </a:r>
            <a:r>
              <a:rPr sz="1550" b="1" spc="185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assistant</a:t>
            </a:r>
            <a:r>
              <a:rPr sz="1550" b="1" spc="175" dirty="0">
                <a:latin typeface="Bahnschrift Light" panose="020B0502040204020203" pitchFamily="34" charset="0"/>
                <a:cs typeface="Arial"/>
              </a:rPr>
              <a:t> </a:t>
            </a:r>
            <a:r>
              <a:rPr lang="en-IN" sz="1550" b="1" spc="175" dirty="0" smtClean="0">
                <a:latin typeface="Bahnschrift Light" panose="020B0502040204020203" pitchFamily="34" charset="0"/>
                <a:cs typeface="Arial"/>
              </a:rPr>
              <a:t>will </a:t>
            </a:r>
            <a:r>
              <a:rPr lang="en-IN" sz="1550" b="1" dirty="0" smtClean="0">
                <a:latin typeface="Bahnschrift Light" panose="020B0502040204020203" pitchFamily="34" charset="0"/>
                <a:cs typeface="Arial"/>
              </a:rPr>
              <a:t>provide</a:t>
            </a:r>
            <a:r>
              <a:rPr sz="1550" b="1" spc="185" dirty="0" smtClean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instant</a:t>
            </a:r>
            <a:r>
              <a:rPr sz="1550" b="1" dirty="0" smtClean="0">
                <a:latin typeface="Bahnschrift Light" panose="020B0502040204020203" pitchFamily="34" charset="0"/>
                <a:cs typeface="Arial"/>
              </a:rPr>
              <a:t>,</a:t>
            </a:r>
            <a:r>
              <a:rPr lang="en-IN" sz="1550" b="1" dirty="0" smtClean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 smtClean="0">
                <a:latin typeface="Bahnschrift Light" panose="020B0502040204020203" pitchFamily="34" charset="0"/>
                <a:cs typeface="Arial"/>
              </a:rPr>
              <a:t>role-based</a:t>
            </a:r>
            <a:r>
              <a:rPr sz="1550" b="1" spc="185" dirty="0" smtClean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information</a:t>
            </a:r>
            <a:r>
              <a:rPr sz="1550" b="1" spc="185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spc="-10" dirty="0">
                <a:latin typeface="Bahnschrift Light" panose="020B0502040204020203" pitchFamily="34" charset="0"/>
                <a:cs typeface="Arial"/>
              </a:rPr>
              <a:t>like</a:t>
            </a:r>
            <a:r>
              <a:rPr sz="1400" spc="-10" dirty="0">
                <a:latin typeface="Bahnschrift Light" panose="020B0502040204020203" pitchFamily="34" charset="0"/>
                <a:cs typeface="Arial MT"/>
              </a:rPr>
              <a:t>:</a:t>
            </a:r>
            <a:endParaRPr sz="1400" dirty="0">
              <a:latin typeface="Bahnschrift Light" panose="020B0502040204020203" pitchFamily="34" charset="0"/>
              <a:cs typeface="Arial MT"/>
            </a:endParaRPr>
          </a:p>
          <a:p>
            <a:pPr marL="369570">
              <a:lnSpc>
                <a:spcPct val="100000"/>
              </a:lnSpc>
              <a:spcBef>
                <a:spcPts val="994"/>
              </a:spcBef>
            </a:pPr>
            <a:r>
              <a:rPr sz="1550" dirty="0">
                <a:latin typeface="Bahnschrift" panose="020B0502040204020203" pitchFamily="34" charset="0"/>
                <a:cs typeface="Segoe UI Symbol"/>
              </a:rPr>
              <a:t>✦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Class</a:t>
            </a:r>
            <a:r>
              <a:rPr sz="1550" spc="5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b="1" dirty="0" smtClean="0">
                <a:latin typeface="Bahnschrift" panose="020B0502040204020203" pitchFamily="34" charset="0"/>
                <a:cs typeface="Arial MT"/>
              </a:rPr>
              <a:t>schedules</a:t>
            </a:r>
            <a:r>
              <a:rPr lang="en-IN" sz="1550" b="1" dirty="0" smtClean="0">
                <a:latin typeface="Bahnschrift" panose="020B0502040204020203" pitchFamily="34" charset="0"/>
                <a:cs typeface="Arial MT"/>
              </a:rPr>
              <a:t>,</a:t>
            </a:r>
            <a:r>
              <a:rPr lang="en-IN" sz="1550" spc="1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b="1" dirty="0" smtClean="0">
                <a:latin typeface="Bahnschrift" panose="020B0502040204020203" pitchFamily="34" charset="0"/>
                <a:cs typeface="Arial MT"/>
              </a:rPr>
              <a:t>faculty</a:t>
            </a:r>
            <a:r>
              <a:rPr sz="1550" b="1" spc="6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b="1" spc="-10" dirty="0" smtClean="0">
                <a:latin typeface="Bahnschrift" panose="020B0502040204020203" pitchFamily="34" charset="0"/>
                <a:cs typeface="Arial MT"/>
              </a:rPr>
              <a:t>details</a:t>
            </a:r>
            <a:r>
              <a:rPr lang="en-IN" sz="1550" b="1" spc="-10" dirty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550" spc="-10" dirty="0" smtClean="0">
                <a:latin typeface="Bahnschrift" panose="020B0502040204020203" pitchFamily="34" charset="0"/>
                <a:cs typeface="Arial MT"/>
              </a:rPr>
              <a:t>and</a:t>
            </a:r>
            <a:r>
              <a:rPr lang="en-IN" sz="1550" b="1" spc="-1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550" dirty="0" smtClean="0">
                <a:latin typeface="Bahnschrift" panose="020B0502040204020203" pitchFamily="34" charset="0"/>
                <a:cs typeface="Arial MT"/>
              </a:rPr>
              <a:t>students</a:t>
            </a:r>
            <a:r>
              <a:rPr lang="en-IN" sz="1550" spc="14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550" b="1" dirty="0" smtClean="0">
                <a:latin typeface="Bahnschrift" panose="020B0502040204020203" pitchFamily="34" charset="0"/>
                <a:cs typeface="Arial MT"/>
              </a:rPr>
              <a:t>attendance</a:t>
            </a:r>
            <a:r>
              <a:rPr lang="en-IN" sz="1550" spc="229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550" spc="-10" dirty="0" smtClean="0">
                <a:latin typeface="Bahnschrift" panose="020B0502040204020203" pitchFamily="34" charset="0"/>
                <a:cs typeface="Arial MT"/>
              </a:rPr>
              <a:t>records</a:t>
            </a:r>
            <a:endParaRPr sz="1550" b="1" dirty="0">
              <a:latin typeface="Bahnschrift" panose="020B0502040204020203" pitchFamily="34" charset="0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070"/>
              </a:spcBef>
            </a:pPr>
            <a:r>
              <a:rPr sz="1550" dirty="0" smtClean="0">
                <a:latin typeface="Bahnschrift" panose="020B0502040204020203" pitchFamily="34" charset="0"/>
                <a:cs typeface="Segoe UI Symbol"/>
              </a:rPr>
              <a:t>✦</a:t>
            </a:r>
            <a:r>
              <a:rPr sz="1550" dirty="0" smtClean="0">
                <a:latin typeface="Bahnschrift" panose="020B0502040204020203" pitchFamily="34" charset="0"/>
                <a:cs typeface="Arial MT"/>
              </a:rPr>
              <a:t>Student</a:t>
            </a:r>
            <a:r>
              <a:rPr lang="en-IN" sz="1550" dirty="0" smtClean="0">
                <a:latin typeface="Bahnschrift" panose="020B0502040204020203" pitchFamily="34" charset="0"/>
                <a:cs typeface="Arial MT"/>
              </a:rPr>
              <a:t>‘s particular details (ex: Contact details, Admission NO.)</a:t>
            </a:r>
          </a:p>
          <a:p>
            <a:pPr marL="381000">
              <a:lnSpc>
                <a:spcPct val="100000"/>
              </a:lnSpc>
              <a:spcBef>
                <a:spcPts val="1070"/>
              </a:spcBef>
            </a:pPr>
            <a:r>
              <a:rPr sz="1550" dirty="0" smtClean="0">
                <a:latin typeface="Bahnschrift" panose="020B0502040204020203" pitchFamily="34" charset="0"/>
                <a:cs typeface="Segoe UI Symbol"/>
              </a:rPr>
              <a:t>✦</a:t>
            </a:r>
            <a:r>
              <a:rPr sz="1550" dirty="0" smtClean="0">
                <a:latin typeface="Bahnschrift" panose="020B0502040204020203" pitchFamily="34" charset="0"/>
                <a:cs typeface="Arial MT"/>
              </a:rPr>
              <a:t>Canteen</a:t>
            </a:r>
            <a:r>
              <a:rPr sz="1550" spc="12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 smtClean="0">
                <a:latin typeface="Bahnschrift" panose="020B0502040204020203" pitchFamily="34" charset="0"/>
                <a:cs typeface="Arial MT"/>
              </a:rPr>
              <a:t>food</a:t>
            </a:r>
            <a:r>
              <a:rPr sz="1550" spc="12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spc="-10" dirty="0" smtClean="0">
                <a:latin typeface="Bahnschrift" panose="020B0502040204020203" pitchFamily="34" charset="0"/>
                <a:cs typeface="Arial MT"/>
              </a:rPr>
              <a:t>options</a:t>
            </a:r>
            <a:r>
              <a:rPr lang="en-IN" sz="1550" spc="-10" dirty="0" smtClean="0">
                <a:latin typeface="Bahnschrift" panose="020B0502040204020203" pitchFamily="34" charset="0"/>
                <a:cs typeface="Arial MT"/>
              </a:rPr>
              <a:t>, Bus driver and its route, Fees pending and reminders.</a:t>
            </a:r>
            <a:endParaRPr sz="1550" dirty="0" smtClean="0">
              <a:latin typeface="Bahnschrift" panose="020B0502040204020203" pitchFamily="34" charset="0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994"/>
              </a:spcBef>
              <a:buSzPct val="80645"/>
              <a:buFont typeface="Microsoft Sans Serif"/>
              <a:buChar char="●"/>
              <a:tabLst>
                <a:tab pos="323850" algn="l"/>
              </a:tabLst>
            </a:pPr>
            <a:r>
              <a:rPr sz="1550" b="1" dirty="0" smtClean="0">
                <a:latin typeface="Bahnschrift Light" panose="020B0502040204020203" pitchFamily="34" charset="0"/>
                <a:cs typeface="Arial"/>
              </a:rPr>
              <a:t>Briefly</a:t>
            </a:r>
            <a:r>
              <a:rPr sz="1550" b="1" spc="145" dirty="0" smtClean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mention</a:t>
            </a:r>
            <a:r>
              <a:rPr sz="1550" b="1" spc="140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the</a:t>
            </a:r>
            <a:r>
              <a:rPr sz="1550" b="1" spc="150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AI/ML</a:t>
            </a:r>
            <a:r>
              <a:rPr sz="1550" b="1" spc="135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model</a:t>
            </a:r>
            <a:r>
              <a:rPr sz="1550" b="1" spc="135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or</a:t>
            </a:r>
            <a:r>
              <a:rPr sz="1550" b="1" spc="105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 Light" panose="020B0502040204020203" pitchFamily="34" charset="0"/>
                <a:cs typeface="Arial"/>
              </a:rPr>
              <a:t>approach</a:t>
            </a:r>
            <a:r>
              <a:rPr sz="1550" b="1" spc="140" dirty="0">
                <a:latin typeface="Bahnschrift Light" panose="020B0502040204020203" pitchFamily="34" charset="0"/>
                <a:cs typeface="Arial"/>
              </a:rPr>
              <a:t> </a:t>
            </a:r>
            <a:r>
              <a:rPr sz="1550" b="1" spc="-10" dirty="0">
                <a:latin typeface="Bahnschrift Light" panose="020B0502040204020203" pitchFamily="34" charset="0"/>
                <a:cs typeface="Arial"/>
              </a:rPr>
              <a:t>used:</a:t>
            </a:r>
            <a:endParaRPr sz="1550" dirty="0">
              <a:latin typeface="Bahnschrift Light" panose="020B0502040204020203" pitchFamily="34" charset="0"/>
              <a:cs typeface="Arial"/>
            </a:endParaRPr>
          </a:p>
          <a:p>
            <a:pPr marL="323850" marR="5080" indent="45720">
              <a:lnSpc>
                <a:spcPct val="153500"/>
              </a:lnSpc>
              <a:spcBef>
                <a:spcPts val="75"/>
              </a:spcBef>
            </a:pPr>
            <a:r>
              <a:rPr sz="1550" dirty="0">
                <a:latin typeface="Bahnschrift" panose="020B0502040204020203" pitchFamily="34" charset="0"/>
                <a:cs typeface="Segoe UI Symbol"/>
              </a:rPr>
              <a:t>✦</a:t>
            </a:r>
            <a:r>
              <a:rPr sz="1550" b="1" dirty="0">
                <a:latin typeface="Bahnschrift" panose="020B0502040204020203" pitchFamily="34" charset="0"/>
                <a:cs typeface="Arial"/>
              </a:rPr>
              <a:t>Natural</a:t>
            </a:r>
            <a:r>
              <a:rPr sz="1550" b="1" spc="105" dirty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" panose="020B0502040204020203" pitchFamily="34" charset="0"/>
                <a:cs typeface="Arial"/>
              </a:rPr>
              <a:t>Language</a:t>
            </a:r>
            <a:r>
              <a:rPr sz="1550" b="1" spc="120" dirty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" panose="020B0502040204020203" pitchFamily="34" charset="0"/>
                <a:cs typeface="Arial"/>
              </a:rPr>
              <a:t>Processing</a:t>
            </a:r>
            <a:r>
              <a:rPr sz="1550" b="1" spc="110" dirty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>
                <a:latin typeface="Bahnschrift" panose="020B0502040204020203" pitchFamily="34" charset="0"/>
                <a:cs typeface="Arial"/>
              </a:rPr>
              <a:t>(NLP</a:t>
            </a:r>
            <a:r>
              <a:rPr sz="1550" b="1" dirty="0" smtClean="0">
                <a:latin typeface="Bahnschrift" panose="020B0502040204020203" pitchFamily="34" charset="0"/>
                <a:cs typeface="Arial"/>
              </a:rPr>
              <a:t>):</a:t>
            </a:r>
            <a:r>
              <a:rPr lang="en-IN" sz="1550" b="1" spc="135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1550" dirty="0" smtClean="0">
                <a:latin typeface="Bahnschrift" panose="020B0502040204020203" pitchFamily="34" charset="0"/>
                <a:cs typeface="Arial MT"/>
              </a:rPr>
              <a:t>For</a:t>
            </a:r>
            <a:r>
              <a:rPr sz="1550" spc="10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understanding</a:t>
            </a:r>
            <a:r>
              <a:rPr sz="1550" spc="12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and</a:t>
            </a:r>
            <a:r>
              <a:rPr sz="1550" spc="13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responding</a:t>
            </a:r>
            <a:r>
              <a:rPr sz="1550" spc="12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spc="-25" dirty="0">
                <a:latin typeface="Bahnschrift" panose="020B0502040204020203" pitchFamily="34" charset="0"/>
                <a:cs typeface="Arial MT"/>
              </a:rPr>
              <a:t>to </a:t>
            </a:r>
            <a:r>
              <a:rPr sz="1550" spc="-10" dirty="0">
                <a:latin typeface="Bahnschrift" panose="020B0502040204020203" pitchFamily="34" charset="0"/>
                <a:cs typeface="Arial MT"/>
              </a:rPr>
              <a:t>queries.</a:t>
            </a:r>
            <a:endParaRPr sz="1550" dirty="0">
              <a:latin typeface="Bahnschrift" panose="020B0502040204020203" pitchFamily="34" charset="0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0400" y="3746919"/>
            <a:ext cx="4157979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Bahnschrift" panose="020B0502040204020203" pitchFamily="34" charset="0"/>
                <a:cs typeface="Arial MT"/>
              </a:rPr>
              <a:t>These</a:t>
            </a:r>
            <a:r>
              <a:rPr sz="1550" spc="9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are</a:t>
            </a:r>
            <a:r>
              <a:rPr sz="1550" spc="9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NLP</a:t>
            </a:r>
            <a:r>
              <a:rPr sz="1550" spc="7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libraries</a:t>
            </a:r>
            <a:r>
              <a:rPr sz="1550" spc="1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used</a:t>
            </a:r>
            <a:r>
              <a:rPr sz="1550" spc="9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for</a:t>
            </a:r>
            <a:r>
              <a:rPr sz="1550" spc="6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basic</a:t>
            </a:r>
            <a:r>
              <a:rPr sz="1550" spc="1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spc="-10" dirty="0">
                <a:latin typeface="Bahnschrift" panose="020B0502040204020203" pitchFamily="34" charset="0"/>
                <a:cs typeface="Arial MT"/>
              </a:rPr>
              <a:t>natural</a:t>
            </a:r>
            <a:endParaRPr sz="1550" dirty="0">
              <a:latin typeface="Bahnschrift" panose="020B0502040204020203" pitchFamily="34" charset="0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258" y="3579280"/>
            <a:ext cx="2484755" cy="83121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320"/>
              </a:spcBef>
              <a:tabLst>
                <a:tab pos="2120900" algn="l"/>
              </a:tabLst>
            </a:pPr>
            <a:r>
              <a:rPr sz="1550" dirty="0">
                <a:latin typeface="Bahnschrift" panose="020B0502040204020203" pitchFamily="34" charset="0"/>
                <a:cs typeface="Segoe UI Symbol"/>
              </a:rPr>
              <a:t>✦</a:t>
            </a:r>
            <a:r>
              <a:rPr sz="1800" b="1" dirty="0">
                <a:latin typeface="Bahnschrift" panose="020B0502040204020203" pitchFamily="34" charset="0"/>
                <a:cs typeface="Arial"/>
              </a:rPr>
              <a:t>spaCy</a:t>
            </a:r>
            <a:r>
              <a:rPr sz="1800" b="1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1800" dirty="0">
                <a:latin typeface="Bahnschrift" panose="020B0502040204020203" pitchFamily="34" charset="0"/>
                <a:cs typeface="Arial MT"/>
              </a:rPr>
              <a:t>or</a:t>
            </a:r>
            <a:r>
              <a:rPr sz="1800" spc="2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800" b="1" spc="-20" dirty="0" smtClean="0">
                <a:latin typeface="Bahnschrift" panose="020B0502040204020203" pitchFamily="34" charset="0"/>
                <a:cs typeface="Arial"/>
              </a:rPr>
              <a:t>NLTK</a:t>
            </a:r>
            <a:r>
              <a:rPr sz="1800" b="1" spc="-50" dirty="0" smtClean="0">
                <a:latin typeface="Bahnschrift" panose="020B0502040204020203" pitchFamily="34" charset="0"/>
                <a:cs typeface="Arial"/>
              </a:rPr>
              <a:t>:</a:t>
            </a:r>
            <a:endParaRPr sz="1800" dirty="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550" dirty="0">
                <a:latin typeface="Bahnschrift" panose="020B0502040204020203" pitchFamily="34" charset="0"/>
                <a:cs typeface="Arial MT"/>
              </a:rPr>
              <a:t>language</a:t>
            </a:r>
            <a:r>
              <a:rPr sz="1550" spc="17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dirty="0">
                <a:latin typeface="Bahnschrift" panose="020B0502040204020203" pitchFamily="34" charset="0"/>
                <a:cs typeface="Arial MT"/>
              </a:rPr>
              <a:t>processing</a:t>
            </a:r>
            <a:r>
              <a:rPr sz="1550" spc="17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550" spc="-10" dirty="0">
                <a:latin typeface="Bahnschrift" panose="020B0502040204020203" pitchFamily="34" charset="0"/>
                <a:cs typeface="Arial MT"/>
              </a:rPr>
              <a:t>tasks.</a:t>
            </a:r>
            <a:endParaRPr sz="1550" dirty="0">
              <a:latin typeface="Bahnschrift" panose="020B0502040204020203" pitchFamily="34" charset="0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77507" y="336486"/>
            <a:ext cx="4461192" cy="506934"/>
          </a:xfrm>
          <a:prstGeom prst="rect">
            <a:avLst/>
          </a:prstGeom>
        </p:spPr>
        <p:txBody>
          <a:bodyPr vert="horz" wrap="square" lIns="0" tIns="181991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b="1" u="sng" spc="10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Proposed</a:t>
            </a:r>
            <a:r>
              <a:rPr b="1" u="sng" spc="-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b="1" u="sng" spc="8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Solution</a:t>
            </a:r>
            <a:r>
              <a:rPr b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b="1" u="sng" spc="8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and</a:t>
            </a:r>
            <a:r>
              <a:rPr b="1" u="sng" spc="-5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lang="en-IN" b="1" spc="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O</a:t>
            </a:r>
            <a:r>
              <a:rPr b="1" u="sng" spc="40" dirty="0" err="1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verview</a:t>
            </a:r>
            <a:r>
              <a:rPr b="1" u="sng" spc="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:</a:t>
            </a:r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0050" y="4543425"/>
            <a:ext cx="466725" cy="4667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43525" y="0"/>
            <a:ext cx="2943225" cy="2581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534025" y="3589884"/>
            <a:ext cx="3609975" cy="1553845"/>
            <a:chOff x="5534025" y="3589884"/>
            <a:chExt cx="3609975" cy="1553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5025" y="3882669"/>
              <a:ext cx="1828800" cy="1257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775" y="4276725"/>
              <a:ext cx="1543050" cy="847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4700" y="4276725"/>
              <a:ext cx="2019300" cy="847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1450" y="3589884"/>
              <a:ext cx="1352550" cy="1552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6650" y="4148963"/>
              <a:ext cx="1438275" cy="990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6150" y="4514850"/>
              <a:ext cx="1114425" cy="619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6675" y="4514849"/>
              <a:ext cx="1457325" cy="619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2450" y="4024646"/>
              <a:ext cx="752475" cy="11144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0075" y="4714874"/>
              <a:ext cx="923925" cy="428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0075" y="4324350"/>
              <a:ext cx="923925" cy="438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34025" y="3790949"/>
              <a:ext cx="2533650" cy="13525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7500" y="4895850"/>
              <a:ext cx="533400" cy="247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4700" y="4543424"/>
              <a:ext cx="1285875" cy="6000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81925" y="4638675"/>
              <a:ext cx="914400" cy="5048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0" y="-12612"/>
            <a:ext cx="4295775" cy="1543050"/>
            <a:chOff x="0" y="0"/>
            <a:chExt cx="4295775" cy="1543050"/>
          </a:xfrm>
        </p:grpSpPr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9724" y="0"/>
              <a:ext cx="2076450" cy="14381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1574" y="19050"/>
              <a:ext cx="1752600" cy="971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9050"/>
              <a:ext cx="2314574" cy="9715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6700" y="3682"/>
              <a:ext cx="1638300" cy="11239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7724" y="9525"/>
              <a:ext cx="1266825" cy="7048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9525"/>
              <a:ext cx="1666874" cy="7048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6700" y="2793"/>
              <a:ext cx="847725" cy="12668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0"/>
              <a:ext cx="1066799" cy="4857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0" y="438150"/>
              <a:ext cx="1066799" cy="4857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47924" y="0"/>
              <a:ext cx="1847850" cy="15430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19324" y="0"/>
              <a:ext cx="619125" cy="2857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7724" y="0"/>
              <a:ext cx="1466850" cy="6762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3875" y="0"/>
              <a:ext cx="1038225" cy="5715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3412" y="962255"/>
            <a:ext cx="6668134" cy="345607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23850" lvl="1" indent="-311150">
              <a:spcBef>
                <a:spcPts val="1010"/>
              </a:spcBef>
              <a:buSzPct val="80645"/>
              <a:buFont typeface="Microsoft Sans Serif"/>
              <a:buChar char="●"/>
              <a:tabLst>
                <a:tab pos="323850" algn="l"/>
              </a:tabLst>
            </a:pPr>
            <a:r>
              <a:rPr sz="1550" b="1" dirty="0">
                <a:latin typeface="Bahnschrift" panose="020B0502040204020203" pitchFamily="34" charset="0"/>
                <a:cs typeface="Arial"/>
              </a:rPr>
              <a:t>Data</a:t>
            </a:r>
            <a:r>
              <a:rPr sz="1550" b="1" spc="100" dirty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 smtClean="0">
                <a:latin typeface="Bahnschrift" panose="020B0502040204020203" pitchFamily="34" charset="0"/>
                <a:cs typeface="Arial"/>
              </a:rPr>
              <a:t>Sources</a:t>
            </a:r>
            <a:r>
              <a:rPr sz="1550" b="1" spc="-50" dirty="0" smtClean="0">
                <a:latin typeface="Bahnschrift" panose="020B0502040204020203" pitchFamily="34" charset="0"/>
                <a:cs typeface="Arial"/>
              </a:rPr>
              <a:t>:</a:t>
            </a:r>
            <a:endParaRPr sz="1550" dirty="0">
              <a:latin typeface="Bahnschrift" panose="020B0502040204020203" pitchFamily="34" charset="0"/>
              <a:cs typeface="Arial"/>
            </a:endParaRPr>
          </a:p>
          <a:p>
            <a:pPr marL="323850" marR="76200" indent="724535">
              <a:lnSpc>
                <a:spcPts val="3080"/>
              </a:lnSpc>
              <a:spcBef>
                <a:spcPts val="234"/>
              </a:spcBef>
            </a:pPr>
            <a:r>
              <a:rPr sz="1700" b="1" dirty="0">
                <a:latin typeface="Bahnschrift" panose="020B0502040204020203" pitchFamily="34" charset="0"/>
                <a:cs typeface="Arial"/>
              </a:rPr>
              <a:t>Centralized</a:t>
            </a:r>
            <a:r>
              <a:rPr sz="1700" b="1" spc="-55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b="1" dirty="0">
                <a:latin typeface="Bahnschrift" panose="020B0502040204020203" pitchFamily="34" charset="0"/>
                <a:cs typeface="Arial"/>
              </a:rPr>
              <a:t>College</a:t>
            </a:r>
            <a:r>
              <a:rPr sz="1700" b="1" spc="-45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b="1" dirty="0" smtClean="0">
                <a:latin typeface="Bahnschrift" panose="020B0502040204020203" pitchFamily="34" charset="0"/>
                <a:cs typeface="Arial"/>
              </a:rPr>
              <a:t>Database</a:t>
            </a:r>
            <a:r>
              <a:rPr lang="en-IN" sz="1700" b="1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1700" dirty="0" smtClean="0">
                <a:latin typeface="Bahnschrift" panose="020B0502040204020203" pitchFamily="34" charset="0"/>
                <a:cs typeface="Arial MT"/>
              </a:rPr>
              <a:t>(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faculty</a:t>
            </a:r>
            <a:r>
              <a:rPr sz="1700" spc="-4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schedules</a:t>
            </a:r>
            <a:r>
              <a:rPr sz="1700" spc="-10" dirty="0" smtClean="0">
                <a:latin typeface="Bahnschrift" panose="020B0502040204020203" pitchFamily="34" charset="0"/>
                <a:cs typeface="Arial MT"/>
              </a:rPr>
              <a:t>,</a:t>
            </a:r>
            <a:r>
              <a:rPr lang="en-IN" sz="1700" spc="-1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 smtClean="0">
                <a:latin typeface="Bahnschrift" panose="020B0502040204020203" pitchFamily="34" charset="0"/>
                <a:cs typeface="Arial MT"/>
              </a:rPr>
              <a:t>student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attendance,</a:t>
            </a:r>
            <a:r>
              <a:rPr sz="1700" spc="-7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canteen</a:t>
            </a:r>
            <a:r>
              <a:rPr sz="1700" spc="-2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 smtClean="0">
                <a:latin typeface="Bahnschrift" panose="020B0502040204020203" pitchFamily="34" charset="0"/>
                <a:cs typeface="Arial MT"/>
              </a:rPr>
              <a:t>options</a:t>
            </a:r>
            <a:r>
              <a:rPr lang="en-IN" sz="1700" dirty="0" smtClean="0">
                <a:latin typeface="Bahnschrift" panose="020B0502040204020203" pitchFamily="34" charset="0"/>
                <a:cs typeface="Arial MT"/>
              </a:rPr>
              <a:t>, upcoming events</a:t>
            </a:r>
            <a:r>
              <a:rPr sz="1700" dirty="0" smtClean="0">
                <a:latin typeface="Bahnschrift" panose="020B0502040204020203" pitchFamily="34" charset="0"/>
                <a:cs typeface="Arial MT"/>
              </a:rPr>
              <a:t>)</a:t>
            </a:r>
            <a:r>
              <a:rPr sz="1700" spc="-2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and</a:t>
            </a:r>
            <a:r>
              <a:rPr sz="1700" spc="-2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user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inputs.</a:t>
            </a:r>
            <a:endParaRPr sz="1700" dirty="0">
              <a:latin typeface="Bahnschrift" panose="020B0502040204020203" pitchFamily="34" charset="0"/>
              <a:cs typeface="Arial MT"/>
            </a:endParaRPr>
          </a:p>
          <a:p>
            <a:pPr marL="369570" indent="-356870">
              <a:lnSpc>
                <a:spcPct val="100000"/>
              </a:lnSpc>
              <a:spcBef>
                <a:spcPts val="760"/>
              </a:spcBef>
              <a:buSzPct val="80645"/>
              <a:buFont typeface="Microsoft Sans Serif"/>
              <a:buChar char="●"/>
              <a:tabLst>
                <a:tab pos="369570" algn="l"/>
              </a:tabLst>
            </a:pPr>
            <a:r>
              <a:rPr sz="1550" b="1" dirty="0" smtClean="0">
                <a:latin typeface="Bahnschrift" panose="020B0502040204020203" pitchFamily="34" charset="0"/>
                <a:cs typeface="Arial"/>
              </a:rPr>
              <a:t>Model</a:t>
            </a:r>
            <a:r>
              <a:rPr sz="1550" b="1" spc="-50" dirty="0" smtClean="0">
                <a:latin typeface="Bahnschrift" panose="020B0502040204020203" pitchFamily="34" charset="0"/>
                <a:cs typeface="Arial"/>
              </a:rPr>
              <a:t>:</a:t>
            </a:r>
            <a:endParaRPr sz="1550" dirty="0">
              <a:latin typeface="Bahnschrift" panose="020B0502040204020203" pitchFamily="34" charset="0"/>
              <a:cs typeface="Arial"/>
            </a:endParaRPr>
          </a:p>
          <a:p>
            <a:pPr marL="492125" algn="ctr">
              <a:lnSpc>
                <a:spcPct val="100000"/>
              </a:lnSpc>
              <a:spcBef>
                <a:spcPts val="994"/>
              </a:spcBef>
            </a:pPr>
            <a:r>
              <a:rPr sz="1700" b="1" dirty="0">
                <a:latin typeface="Bahnschrift" panose="020B0502040204020203" pitchFamily="34" charset="0"/>
                <a:cs typeface="Arial"/>
              </a:rPr>
              <a:t>NLP</a:t>
            </a:r>
            <a:r>
              <a:rPr sz="1700" b="1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b="1" dirty="0">
                <a:latin typeface="Bahnschrift" panose="020B0502040204020203" pitchFamily="34" charset="0"/>
                <a:cs typeface="Arial"/>
              </a:rPr>
              <a:t>model</a:t>
            </a:r>
            <a:r>
              <a:rPr sz="17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using</a:t>
            </a:r>
            <a:r>
              <a:rPr sz="1700" spc="-3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text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classification</a:t>
            </a:r>
            <a:r>
              <a:rPr sz="1700" spc="-4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and</a:t>
            </a:r>
            <a:r>
              <a:rPr sz="1700" spc="-3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Named</a:t>
            </a:r>
            <a:r>
              <a:rPr sz="1700" spc="-3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Entity</a:t>
            </a:r>
            <a:endParaRPr sz="1700" dirty="0">
              <a:latin typeface="Bahnschrift" panose="020B0502040204020203" pitchFamily="34" charset="0"/>
              <a:cs typeface="Arial MT"/>
            </a:endParaRPr>
          </a:p>
          <a:p>
            <a:pPr marL="323850">
              <a:lnSpc>
                <a:spcPct val="100000"/>
              </a:lnSpc>
              <a:spcBef>
                <a:spcPts val="1045"/>
              </a:spcBef>
            </a:pPr>
            <a:r>
              <a:rPr sz="1700" spc="-10" dirty="0">
                <a:latin typeface="Bahnschrift" panose="020B0502040204020203" pitchFamily="34" charset="0"/>
                <a:cs typeface="Arial MT"/>
              </a:rPr>
              <a:t>Recognition(NER)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to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understand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user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 queries.</a:t>
            </a:r>
            <a:endParaRPr sz="1700" dirty="0">
              <a:latin typeface="Bahnschrift" panose="020B0502040204020203" pitchFamily="34" charset="0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1040"/>
              </a:spcBef>
              <a:buSzPct val="80645"/>
              <a:buFont typeface="Microsoft Sans Serif"/>
              <a:buChar char="●"/>
              <a:tabLst>
                <a:tab pos="381000" algn="l"/>
              </a:tabLst>
            </a:pPr>
            <a:r>
              <a:rPr sz="1550" b="1" dirty="0" smtClean="0">
                <a:latin typeface="Bahnschrift" panose="020B0502040204020203" pitchFamily="34" charset="0"/>
                <a:cs typeface="Arial"/>
              </a:rPr>
              <a:t>Pre-processing</a:t>
            </a:r>
            <a:r>
              <a:rPr lang="en-IN" sz="1550" b="1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 smtClean="0">
                <a:latin typeface="Bahnschrift" panose="020B0502040204020203" pitchFamily="34" charset="0"/>
                <a:cs typeface="Arial"/>
              </a:rPr>
              <a:t>&amp;</a:t>
            </a:r>
            <a:r>
              <a:rPr lang="en-IN" sz="1550" b="1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1550" b="1" dirty="0" smtClean="0">
                <a:latin typeface="Bahnschrift" panose="020B0502040204020203" pitchFamily="34" charset="0"/>
                <a:cs typeface="Arial"/>
              </a:rPr>
              <a:t>Training</a:t>
            </a:r>
            <a:r>
              <a:rPr sz="1550" b="1" spc="-50" dirty="0" smtClean="0">
                <a:latin typeface="Bahnschrift" panose="020B0502040204020203" pitchFamily="34" charset="0"/>
                <a:cs typeface="Arial"/>
              </a:rPr>
              <a:t>:</a:t>
            </a:r>
            <a:endParaRPr sz="1550" dirty="0">
              <a:latin typeface="Bahnschrift" panose="020B0502040204020203" pitchFamily="34" charset="0"/>
              <a:cs typeface="Arial"/>
            </a:endParaRPr>
          </a:p>
          <a:p>
            <a:pPr marL="452120" algn="ctr">
              <a:lnSpc>
                <a:spcPct val="100000"/>
              </a:lnSpc>
              <a:spcBef>
                <a:spcPts val="994"/>
              </a:spcBef>
            </a:pPr>
            <a:r>
              <a:rPr sz="1700" dirty="0">
                <a:latin typeface="Bahnschrift" panose="020B0502040204020203" pitchFamily="34" charset="0"/>
                <a:cs typeface="Arial MT"/>
              </a:rPr>
              <a:t>Tokenization,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Stop-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word</a:t>
            </a:r>
            <a:r>
              <a:rPr sz="1700" spc="-4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removal,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Lemmatization</a:t>
            </a:r>
            <a:r>
              <a:rPr sz="1700" spc="-4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20" dirty="0">
                <a:latin typeface="Bahnschrift" panose="020B0502040204020203" pitchFamily="34" charset="0"/>
                <a:cs typeface="Arial MT"/>
              </a:rPr>
              <a:t>with</a:t>
            </a:r>
            <a:endParaRPr sz="1700" dirty="0">
              <a:latin typeface="Bahnschrift" panose="020B0502040204020203" pitchFamily="34" charset="0"/>
              <a:cs typeface="Arial MT"/>
            </a:endParaRPr>
          </a:p>
          <a:p>
            <a:pPr marL="323850">
              <a:lnSpc>
                <a:spcPct val="100000"/>
              </a:lnSpc>
              <a:spcBef>
                <a:spcPts val="1040"/>
              </a:spcBef>
            </a:pPr>
            <a:r>
              <a:rPr sz="1700" b="1" dirty="0">
                <a:latin typeface="Bahnschrift" panose="020B0502040204020203" pitchFamily="34" charset="0"/>
                <a:cs typeface="Arial"/>
              </a:rPr>
              <a:t>spaCy/NLTK.</a:t>
            </a:r>
            <a:r>
              <a:rPr sz="1700" b="1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Integrated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using</a:t>
            </a:r>
            <a:r>
              <a:rPr sz="17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b="1" dirty="0">
                <a:latin typeface="Bahnschrift" panose="020B0502040204020203" pitchFamily="34" charset="0"/>
                <a:cs typeface="Arial"/>
              </a:rPr>
              <a:t>Flask</a:t>
            </a:r>
            <a:r>
              <a:rPr sz="1700" b="1" spc="-40" dirty="0">
                <a:latin typeface="Bahnschrift" panose="020B0502040204020203" pitchFamily="34" charset="0"/>
                <a:cs typeface="Arial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for</a:t>
            </a:r>
            <a:r>
              <a:rPr sz="1700" spc="-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real-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time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dirty="0">
                <a:latin typeface="Bahnschrift" panose="020B0502040204020203" pitchFamily="34" charset="0"/>
                <a:cs typeface="Arial MT"/>
              </a:rPr>
              <a:t>query</a:t>
            </a:r>
            <a:r>
              <a:rPr sz="1700" spc="-6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700" spc="-10" dirty="0">
                <a:latin typeface="Bahnschrift" panose="020B0502040204020203" pitchFamily="34" charset="0"/>
                <a:cs typeface="Arial MT"/>
              </a:rPr>
              <a:t>handling.</a:t>
            </a:r>
            <a:endParaRPr sz="1700" dirty="0">
              <a:latin typeface="Bahnschrift" panose="020B0502040204020203" pitchFamily="34" charset="0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57200" y="410846"/>
            <a:ext cx="3657600" cy="624273"/>
          </a:xfrm>
          <a:prstGeom prst="rect">
            <a:avLst/>
          </a:prstGeom>
        </p:spPr>
        <p:txBody>
          <a:bodyPr vert="horz" wrap="square" lIns="0" tIns="298196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Data</a:t>
            </a:r>
            <a:r>
              <a:rPr b="1" u="sng" spc="6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lang="en-IN" b="1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a</a:t>
            </a:r>
            <a:r>
              <a:rPr b="1" u="sng" dirty="0" err="1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nd</a:t>
            </a:r>
            <a:r>
              <a:rPr b="1" u="sng" spc="50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b="1" u="sng" spc="75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Model</a:t>
            </a:r>
            <a:r>
              <a:rPr b="1" u="sng" spc="-50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:</a:t>
            </a:r>
            <a:endParaRPr b="1" u="sng" spc="-50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Rockwell Condensed" panose="02060603050405020104" pitchFamily="18" charset="0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00050" y="4543425"/>
            <a:ext cx="466725" cy="46672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447925" y="942975"/>
            <a:ext cx="2952750" cy="2943225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1"/>
            <a:ext cx="9144000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42455" y="0"/>
            <a:ext cx="2201545" cy="5143500"/>
            <a:chOff x="6942455" y="0"/>
            <a:chExt cx="2201545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633" y="542925"/>
              <a:ext cx="1790700" cy="26003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50" y="1495425"/>
              <a:ext cx="1219200" cy="2181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50" y="2257425"/>
              <a:ext cx="1219200" cy="28860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2455" y="3209925"/>
              <a:ext cx="2201545" cy="1933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395" y="2771775"/>
              <a:ext cx="1409700" cy="2047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8650" y="2505075"/>
              <a:ext cx="876300" cy="15811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8650" y="3057525"/>
              <a:ext cx="876300" cy="20859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5103" y="3752850"/>
              <a:ext cx="1588897" cy="1066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4400" y="3819525"/>
              <a:ext cx="609600" cy="13239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77200" y="3819525"/>
              <a:ext cx="619125" cy="13239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9950" y="0"/>
              <a:ext cx="1924050" cy="2085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91575" y="1609725"/>
              <a:ext cx="352425" cy="771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96275" y="2257425"/>
              <a:ext cx="847725" cy="18383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9625" y="3200400"/>
              <a:ext cx="714375" cy="12954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9575" y="1408747"/>
            <a:ext cx="3644266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Result</a:t>
            </a:r>
            <a:r>
              <a:rPr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b="1" u="sng" spc="1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&amp;</a:t>
            </a:r>
            <a:r>
              <a:rPr b="1" u="sng" spc="-8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 </a:t>
            </a:r>
            <a:r>
              <a:rPr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Times New Roman"/>
              </a:rPr>
              <a:t>Evaluation:</a:t>
            </a:r>
          </a:p>
        </p:txBody>
      </p: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3375" y="4543425"/>
            <a:ext cx="476250" cy="4667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90825" y="1200150"/>
            <a:ext cx="2952750" cy="294322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575" y="571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  <a:latin typeface="Rockwell Condensed" panose="02060603050405020104" pitchFamily="18" charset="0"/>
              </a:rPr>
              <a:t>Highlights:</a:t>
            </a:r>
            <a:endParaRPr lang="en-IN" b="1" u="sng" dirty="0">
              <a:solidFill>
                <a:schemeClr val="tx2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71" y="357961"/>
            <a:ext cx="717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	Class notes, lecture videos, previous year and FAQ, upcoming events, etc</a:t>
            </a:r>
            <a:r>
              <a:rPr lang="en-US" dirty="0">
                <a:latin typeface="Garamond" panose="02020404030301010803" pitchFamily="18" charset="0"/>
              </a:rPr>
              <a:t>.</a:t>
            </a:r>
            <a:r>
              <a:rPr lang="en-US" dirty="0" smtClean="0">
                <a:latin typeface="Garamond" panose="02020404030301010803" pitchFamily="18" charset="0"/>
              </a:rPr>
              <a:t>, can be obtained by just texting a bot…. It is another form of an e-campus with many advantage…..</a:t>
            </a:r>
            <a:endParaRPr lang="en-IN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62" y="453072"/>
            <a:ext cx="26454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Impact</a:t>
            </a:r>
            <a:r>
              <a:rPr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and</a:t>
            </a:r>
            <a:r>
              <a:rPr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Benefits: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665" y="805126"/>
            <a:ext cx="8075930" cy="3716402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49250" algn="l"/>
              </a:tabLst>
            </a:pPr>
            <a:r>
              <a:rPr sz="1600" spc="-50" dirty="0">
                <a:latin typeface="Bahnschrift" panose="020B0502040204020203" pitchFamily="34" charset="0"/>
                <a:cs typeface="Segoe UI Symbol"/>
              </a:rPr>
              <a:t>✧</a:t>
            </a:r>
            <a:r>
              <a:rPr sz="1600" dirty="0">
                <a:latin typeface="Bahnschrift" panose="020B0502040204020203" pitchFamily="34" charset="0"/>
                <a:cs typeface="Segoe UI Symbol"/>
              </a:rPr>
              <a:t>	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Increases</a:t>
            </a:r>
            <a:r>
              <a:rPr sz="1600" spc="-4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student</a:t>
            </a:r>
            <a:r>
              <a:rPr sz="1600" b="1" spc="-75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independence</a:t>
            </a:r>
            <a:r>
              <a:rPr sz="1600" b="1" spc="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and</a:t>
            </a:r>
            <a:r>
              <a:rPr sz="1600" spc="-3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productivity</a:t>
            </a:r>
            <a:r>
              <a:rPr sz="1600" spc="-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for</a:t>
            </a:r>
            <a:r>
              <a:rPr sz="1600" spc="-7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faculty.</a:t>
            </a:r>
            <a:endParaRPr sz="16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88620" algn="l"/>
              </a:tabLst>
            </a:pPr>
            <a:r>
              <a:rPr sz="1600" spc="-50" dirty="0">
                <a:latin typeface="Bahnschrift" panose="020B0502040204020203" pitchFamily="34" charset="0"/>
                <a:cs typeface="Segoe UI Symbol"/>
              </a:rPr>
              <a:t>✧</a:t>
            </a:r>
            <a:r>
              <a:rPr sz="1600" dirty="0">
                <a:latin typeface="Bahnschrift" panose="020B0502040204020203" pitchFamily="34" charset="0"/>
                <a:cs typeface="Segoe UI Symbol"/>
              </a:rPr>
              <a:t>	</a:t>
            </a:r>
            <a:r>
              <a:rPr lang="en-IN" sz="1600" dirty="0" smtClean="0">
                <a:latin typeface="Bahnschrift" panose="020B0502040204020203" pitchFamily="34" charset="0"/>
                <a:cs typeface="Segoe UI Symbol"/>
              </a:rPr>
              <a:t>Our</a:t>
            </a:r>
            <a:r>
              <a:rPr sz="1600"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project</a:t>
            </a:r>
            <a:r>
              <a:rPr sz="1600" spc="-5" dirty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sz="1600" b="1" dirty="0" smtClean="0">
                <a:latin typeface="Bahnschrift" panose="020B0502040204020203" pitchFamily="34" charset="0"/>
                <a:cs typeface="Arial"/>
              </a:rPr>
              <a:t>will minimize</a:t>
            </a:r>
            <a:r>
              <a:rPr sz="1600" b="1" spc="-40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some</a:t>
            </a:r>
            <a:r>
              <a:rPr sz="16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of</a:t>
            </a:r>
            <a:r>
              <a:rPr sz="1600" b="1" spc="1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the</a:t>
            </a:r>
            <a:r>
              <a:rPr sz="16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pressure</a:t>
            </a:r>
            <a:r>
              <a:rPr sz="1600" b="1" spc="-7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on</a:t>
            </a:r>
            <a:r>
              <a:rPr sz="1600" spc="-2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faculty</a:t>
            </a:r>
            <a:r>
              <a:rPr sz="1600" spc="44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by</a:t>
            </a:r>
            <a:r>
              <a:rPr sz="1600" spc="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providing</a:t>
            </a:r>
            <a:endParaRPr sz="16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dirty="0">
                <a:latin typeface="Bahnschrift" panose="020B0502040204020203" pitchFamily="34" charset="0"/>
                <a:cs typeface="Arial MT"/>
              </a:rPr>
              <a:t>freshers</a:t>
            </a:r>
            <a:r>
              <a:rPr sz="1600" spc="-4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with</a:t>
            </a:r>
            <a:r>
              <a:rPr sz="1600" spc="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self-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help</a:t>
            </a:r>
            <a:r>
              <a:rPr sz="1600" spc="1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tools.</a:t>
            </a:r>
            <a:endParaRPr sz="16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dirty="0">
                <a:latin typeface="Bahnschrift" panose="020B0502040204020203" pitchFamily="34" charset="0"/>
                <a:cs typeface="Segoe UI Symbol"/>
              </a:rPr>
              <a:t>✧</a:t>
            </a:r>
            <a:r>
              <a:rPr sz="1600" spc="-15" dirty="0">
                <a:latin typeface="Bahnschrift" panose="020B0502040204020203" pitchFamily="34" charset="0"/>
                <a:cs typeface="Segoe UI Symbo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Saves</a:t>
            </a:r>
            <a:r>
              <a:rPr sz="16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time</a:t>
            </a:r>
            <a:r>
              <a:rPr sz="16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and</a:t>
            </a:r>
            <a:r>
              <a:rPr sz="1600" b="1" spc="-4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reduces</a:t>
            </a:r>
            <a:r>
              <a:rPr sz="1600" b="1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manual</a:t>
            </a:r>
            <a:r>
              <a:rPr sz="1600" b="1" spc="25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b="1" dirty="0">
                <a:latin typeface="Bahnschrift" panose="020B0502040204020203" pitchFamily="34" charset="0"/>
                <a:cs typeface="Arial"/>
              </a:rPr>
              <a:t>work</a:t>
            </a:r>
            <a:r>
              <a:rPr sz="1600" b="1" spc="55" dirty="0">
                <a:latin typeface="Bahnschrift" panose="020B0502040204020203" pitchFamily="34" charset="0"/>
                <a:cs typeface="Arial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with</a:t>
            </a:r>
            <a:r>
              <a:rPr sz="1600" spc="-15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dirty="0">
                <a:latin typeface="Bahnschrift" panose="020B0502040204020203" pitchFamily="34" charset="0"/>
                <a:cs typeface="Arial MT"/>
              </a:rPr>
              <a:t>role</a:t>
            </a:r>
            <a:r>
              <a:rPr sz="1600" spc="-2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70" dirty="0">
                <a:latin typeface="Bahnschrift" panose="020B0502040204020203" pitchFamily="34" charset="0"/>
                <a:cs typeface="Microsoft Sans Serif"/>
              </a:rPr>
              <a:t>–</a:t>
            </a:r>
            <a:r>
              <a:rPr sz="1600" spc="70" dirty="0">
                <a:latin typeface="Bahnschrift" panose="020B0502040204020203" pitchFamily="34" charset="0"/>
                <a:cs typeface="Arial MT"/>
              </a:rPr>
              <a:t>based</a:t>
            </a:r>
            <a:r>
              <a:rPr sz="1600" spc="-20" dirty="0">
                <a:latin typeface="Bahnschrift" panose="020B0502040204020203" pitchFamily="34" charset="0"/>
                <a:cs typeface="Arial MT"/>
              </a:rPr>
              <a:t> </a:t>
            </a:r>
            <a:r>
              <a:rPr sz="1600" spc="-10" dirty="0">
                <a:latin typeface="Bahnschrift" panose="020B0502040204020203" pitchFamily="34" charset="0"/>
                <a:cs typeface="Arial MT"/>
              </a:rPr>
              <a:t>Information</a:t>
            </a:r>
            <a:endParaRPr sz="16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spc="-10" dirty="0" smtClean="0">
                <a:latin typeface="Bahnschrift" panose="020B0502040204020203" pitchFamily="34" charset="0"/>
                <a:cs typeface="Arial MT"/>
              </a:rPr>
              <a:t>access.</a:t>
            </a:r>
            <a:endParaRPr lang="en-IN" sz="16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100" b="1" u="sng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Ethical</a:t>
            </a:r>
            <a:r>
              <a:rPr sz="2100" b="1" u="sng" spc="-5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sz="21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Considerations</a:t>
            </a:r>
            <a:r>
              <a:rPr sz="2100" b="1" u="sng" spc="-6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sz="21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&amp;</a:t>
            </a:r>
            <a:r>
              <a:rPr sz="21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sz="2100" b="1" u="sng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Real-</a:t>
            </a:r>
            <a:r>
              <a:rPr lang="en-IN" sz="2100" b="1" u="sng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W</a:t>
            </a:r>
            <a:r>
              <a:rPr sz="2100" b="1" u="sng" dirty="0" err="1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orld</a:t>
            </a:r>
            <a:r>
              <a:rPr sz="2100" b="1" u="sng" spc="-25" dirty="0" smtClean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 </a:t>
            </a:r>
            <a:r>
              <a:rPr sz="21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Rockwell Condensed" panose="02060603050405020104" pitchFamily="18" charset="0"/>
                <a:cs typeface="Arial"/>
              </a:rPr>
              <a:t>Applications:</a:t>
            </a:r>
            <a:endParaRPr sz="2100" dirty="0">
              <a:latin typeface="Rockwell Condensed" panose="02060603050405020104" pitchFamily="18" charset="0"/>
              <a:cs typeface="Arial"/>
            </a:endParaRPr>
          </a:p>
          <a:p>
            <a:pPr marL="48895" lvl="2">
              <a:spcBef>
                <a:spcPts val="130"/>
              </a:spcBef>
            </a:pPr>
            <a:r>
              <a:rPr lang="en-IN" sz="1550" dirty="0" smtClean="0">
                <a:latin typeface="Bahnschrift" panose="020B0502040204020203" pitchFamily="34" charset="0"/>
                <a:cs typeface="Segoe UI Symbol"/>
              </a:rPr>
              <a:t>    </a:t>
            </a:r>
            <a:r>
              <a:rPr sz="1550" dirty="0" smtClean="0">
                <a:latin typeface="Bahnschrift" panose="020B0502040204020203" pitchFamily="34" charset="0"/>
                <a:cs typeface="Segoe UI Symbol"/>
              </a:rPr>
              <a:t>✧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Ensures</a:t>
            </a:r>
            <a:r>
              <a:rPr spc="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data</a:t>
            </a:r>
            <a:r>
              <a:rPr spc="-2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lang="en-IN" dirty="0" smtClean="0">
                <a:latin typeface="Bahnschrift" panose="020B0502040204020203" pitchFamily="34" charset="0"/>
                <a:cs typeface="Arial MT"/>
              </a:rPr>
              <a:t>privacy and accessibility</a:t>
            </a:r>
            <a:r>
              <a:rPr spc="-10" dirty="0" smtClean="0">
                <a:latin typeface="Bahnschrift" panose="020B0502040204020203" pitchFamily="34" charset="0"/>
                <a:cs typeface="Arial MT"/>
              </a:rPr>
              <a:t>.</a:t>
            </a:r>
            <a:endParaRPr dirty="0" smtClean="0">
              <a:latin typeface="Bahnschrift" panose="020B0502040204020203" pitchFamily="34" charset="0"/>
              <a:cs typeface="Arial MT"/>
            </a:endParaRPr>
          </a:p>
          <a:p>
            <a:pPr marL="48895" lvl="2">
              <a:spcBef>
                <a:spcPts val="395"/>
              </a:spcBef>
            </a:pPr>
            <a:r>
              <a:rPr lang="en-IN" dirty="0" smtClean="0">
                <a:latin typeface="Bahnschrift" panose="020B0502040204020203" pitchFamily="34" charset="0"/>
                <a:cs typeface="Segoe UI Symbol"/>
              </a:rPr>
              <a:t>   </a:t>
            </a:r>
            <a:r>
              <a:rPr dirty="0" smtClean="0">
                <a:latin typeface="Bahnschrift" panose="020B0502040204020203" pitchFamily="34" charset="0"/>
                <a:cs typeface="Segoe UI Symbol"/>
              </a:rPr>
              <a:t>✧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Provides</a:t>
            </a:r>
            <a:r>
              <a:rPr spc="-2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unbiased</a:t>
            </a:r>
            <a:r>
              <a:rPr spc="-4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answers</a:t>
            </a:r>
            <a:r>
              <a:rPr spc="-1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using</a:t>
            </a:r>
            <a:r>
              <a:rPr spc="-3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ethical</a:t>
            </a:r>
            <a:r>
              <a:rPr spc="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b="1" dirty="0" smtClean="0">
                <a:latin typeface="Bahnschrift" panose="020B0502040204020203" pitchFamily="34" charset="0"/>
                <a:cs typeface="Arial"/>
              </a:rPr>
              <a:t>NLP</a:t>
            </a:r>
            <a:r>
              <a:rPr b="1" spc="-10" dirty="0" smtClean="0">
                <a:latin typeface="Bahnschrift" panose="020B0502040204020203" pitchFamily="34" charset="0"/>
                <a:cs typeface="Arial"/>
              </a:rPr>
              <a:t> integration.</a:t>
            </a:r>
            <a:endParaRPr dirty="0" smtClean="0">
              <a:latin typeface="Bahnschrift" panose="020B0502040204020203" pitchFamily="34" charset="0"/>
              <a:cs typeface="Arial"/>
            </a:endParaRPr>
          </a:p>
          <a:p>
            <a:pPr marL="48895" marR="5080" lvl="2">
              <a:lnSpc>
                <a:spcPts val="2560"/>
              </a:lnSpc>
              <a:spcBef>
                <a:spcPts val="85"/>
              </a:spcBef>
            </a:pPr>
            <a:r>
              <a:rPr lang="en-IN" dirty="0" smtClean="0">
                <a:latin typeface="Bahnschrift" panose="020B0502040204020203" pitchFamily="34" charset="0"/>
                <a:cs typeface="Segoe UI Symbol"/>
              </a:rPr>
              <a:t>   </a:t>
            </a:r>
            <a:r>
              <a:rPr dirty="0" smtClean="0">
                <a:latin typeface="Bahnschrift" panose="020B0502040204020203" pitchFamily="34" charset="0"/>
                <a:cs typeface="Segoe UI Symbol"/>
              </a:rPr>
              <a:t>✧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Has</a:t>
            </a:r>
            <a:r>
              <a:rPr spc="-8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the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potential</a:t>
            </a:r>
            <a:r>
              <a:rPr spc="-2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to</a:t>
            </a:r>
            <a:r>
              <a:rPr spc="2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b="1" dirty="0" smtClean="0">
                <a:latin typeface="Bahnschrift" panose="020B0502040204020203" pitchFamily="34" charset="0"/>
                <a:cs typeface="Arial"/>
              </a:rPr>
              <a:t>reduce</a:t>
            </a:r>
            <a:r>
              <a:rPr b="1" spc="-25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b="1" dirty="0" smtClean="0">
                <a:latin typeface="Bahnschrift" panose="020B0502040204020203" pitchFamily="34" charset="0"/>
                <a:cs typeface="Arial"/>
              </a:rPr>
              <a:t>feelings</a:t>
            </a:r>
            <a:r>
              <a:rPr b="1" spc="-25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b="1" dirty="0" smtClean="0">
                <a:latin typeface="Bahnschrift" panose="020B0502040204020203" pitchFamily="34" charset="0"/>
                <a:cs typeface="Arial"/>
              </a:rPr>
              <a:t>of isolation</a:t>
            </a:r>
            <a:r>
              <a:rPr b="1" spc="-25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and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stress</a:t>
            </a:r>
            <a:r>
              <a:rPr spc="-7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among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pc="-10" dirty="0" err="1" smtClean="0">
                <a:latin typeface="Bahnschrift" panose="020B0502040204020203" pitchFamily="34" charset="0"/>
                <a:cs typeface="Arial MT"/>
              </a:rPr>
              <a:t>freshers</a:t>
            </a:r>
            <a:r>
              <a:rPr spc="-10" dirty="0" smtClean="0">
                <a:latin typeface="Bahnschrift" panose="020B0502040204020203" pitchFamily="34" charset="0"/>
                <a:cs typeface="Arial MT"/>
              </a:rPr>
              <a:t>,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leading</a:t>
            </a:r>
            <a:r>
              <a:rPr spc="-4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to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a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smoother</a:t>
            </a:r>
            <a:r>
              <a:rPr spc="-7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transition</a:t>
            </a:r>
            <a:r>
              <a:rPr spc="-3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into</a:t>
            </a:r>
            <a:r>
              <a:rPr spc="-30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dirty="0" smtClean="0">
                <a:latin typeface="Bahnschrift" panose="020B0502040204020203" pitchFamily="34" charset="0"/>
                <a:cs typeface="Arial MT"/>
              </a:rPr>
              <a:t>university</a:t>
            </a:r>
            <a:r>
              <a:rPr spc="-5" dirty="0" smtClean="0">
                <a:latin typeface="Bahnschrift" panose="020B0502040204020203" pitchFamily="34" charset="0"/>
                <a:cs typeface="Arial MT"/>
              </a:rPr>
              <a:t> </a:t>
            </a:r>
            <a:r>
              <a:rPr spc="-10" dirty="0" smtClean="0">
                <a:latin typeface="Bahnschrift" panose="020B0502040204020203" pitchFamily="34" charset="0"/>
                <a:cs typeface="Arial MT"/>
              </a:rPr>
              <a:t>life.</a:t>
            </a:r>
            <a:endParaRPr dirty="0">
              <a:latin typeface="Bahnschrift" panose="020B0502040204020203" pitchFamily="34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4543425"/>
            <a:ext cx="466725" cy="466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0"/>
            <a:ext cx="2943225" cy="27527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07" y="336486"/>
            <a:ext cx="44611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Rockwell Condensed" panose="02060603050405020104" pitchFamily="18" charset="0"/>
              </a:rPr>
              <a:t>Team</a:t>
            </a:r>
            <a:r>
              <a:rPr sz="2800" spc="10" dirty="0">
                <a:latin typeface="Rockwell Condensed" panose="02060603050405020104" pitchFamily="18" charset="0"/>
              </a:rPr>
              <a:t> </a:t>
            </a:r>
            <a:r>
              <a:rPr sz="2800" spc="65" dirty="0">
                <a:latin typeface="Rockwell Condensed" panose="02060603050405020104" pitchFamily="18" charset="0"/>
              </a:rPr>
              <a:t>Member</a:t>
            </a:r>
            <a:r>
              <a:rPr sz="2800" spc="35" dirty="0">
                <a:latin typeface="Rockwell Condensed" panose="02060603050405020104" pitchFamily="18" charset="0"/>
              </a:rPr>
              <a:t> </a:t>
            </a:r>
            <a:r>
              <a:rPr sz="2800" spc="-10" dirty="0">
                <a:latin typeface="Rockwell Condensed" panose="02060603050405020104" pitchFamily="18" charset="0"/>
              </a:rPr>
              <a:t>Details: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4218"/>
              </p:ext>
            </p:extLst>
          </p:nvPr>
        </p:nvGraphicFramePr>
        <p:xfrm>
          <a:off x="865187" y="1123439"/>
          <a:ext cx="7181849" cy="2973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9665"/>
                <a:gridCol w="2649855"/>
                <a:gridCol w="2132329"/>
              </a:tblGrid>
              <a:tr h="394970">
                <a:tc>
                  <a:txBody>
                    <a:bodyPr/>
                    <a:lstStyle/>
                    <a:p>
                      <a:pPr marL="282575">
                        <a:lnSpc>
                          <a:spcPts val="1995"/>
                        </a:lnSpc>
                      </a:pPr>
                      <a:r>
                        <a:rPr sz="1800" b="1" spc="-20" dirty="0">
                          <a:latin typeface="Algerian" panose="04020705040A02060702" pitchFamily="82" charset="0"/>
                          <a:cs typeface="Arial"/>
                        </a:rPr>
                        <a:t>NAME</a:t>
                      </a:r>
                      <a:endParaRPr sz="1800" dirty="0">
                        <a:latin typeface="Algerian" panose="04020705040A02060702" pitchFamily="8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ts val="1995"/>
                        </a:lnSpc>
                      </a:pPr>
                      <a:r>
                        <a:rPr sz="1800" b="1" dirty="0">
                          <a:latin typeface="Algerian" panose="04020705040A02060702" pitchFamily="82" charset="0"/>
                          <a:cs typeface="Arial"/>
                        </a:rPr>
                        <a:t>ROLL</a:t>
                      </a:r>
                      <a:r>
                        <a:rPr sz="1800" b="1" spc="-20" dirty="0">
                          <a:latin typeface="Algerian" panose="04020705040A02060702" pitchFamily="82" charset="0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lgerian" panose="04020705040A02060702" pitchFamily="82" charset="0"/>
                          <a:cs typeface="Arial"/>
                        </a:rPr>
                        <a:t>NUMBER</a:t>
                      </a:r>
                      <a:endParaRPr sz="1800">
                        <a:latin typeface="Algerian" panose="04020705040A02060702" pitchFamily="82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2445">
                        <a:lnSpc>
                          <a:spcPts val="1995"/>
                        </a:lnSpc>
                      </a:pPr>
                      <a:r>
                        <a:rPr sz="1800" b="1" spc="-10" dirty="0">
                          <a:latin typeface="Algerian" panose="04020705040A02060702" pitchFamily="82" charset="0"/>
                          <a:cs typeface="Arial"/>
                        </a:rPr>
                        <a:t>DEPARTMENT</a:t>
                      </a:r>
                      <a:endParaRPr sz="1800" dirty="0">
                        <a:latin typeface="Algerian" panose="04020705040A02060702" pitchFamily="82" charset="0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34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Hanish</a:t>
                      </a:r>
                      <a:r>
                        <a:rPr sz="1800" spc="-40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D</a:t>
                      </a:r>
                      <a:r>
                        <a:rPr sz="1800" spc="-30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Maiandra GD" panose="020E0502030308020204" pitchFamily="34" charset="0"/>
                          <a:cs typeface="Arial MT"/>
                        </a:rPr>
                        <a:t>(TL)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Maiandra GD" panose="020E0502030308020204" pitchFamily="34" charset="0"/>
                          <a:cs typeface="Arial MT"/>
                        </a:rPr>
                        <a:t>24UIT118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461009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25" dirty="0">
                          <a:latin typeface="Maiandra GD" panose="020E0502030308020204" pitchFamily="34" charset="0"/>
                          <a:cs typeface="Arial MT"/>
                        </a:rPr>
                        <a:t>IT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8110" marB="0"/>
                </a:tc>
              </a:tr>
              <a:tr h="543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Ashiga</a:t>
                      </a:r>
                      <a:r>
                        <a:rPr sz="1800" spc="-30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Evanjelin</a:t>
                      </a:r>
                      <a:r>
                        <a:rPr sz="1800" spc="-30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Maiandra GD" panose="020E0502030308020204" pitchFamily="34" charset="0"/>
                          <a:cs typeface="Arial MT"/>
                        </a:rPr>
                        <a:t>R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Maiandra GD" panose="020E0502030308020204" pitchFamily="34" charset="0"/>
                          <a:cs typeface="Arial MT"/>
                        </a:rPr>
                        <a:t>24UIT105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25" dirty="0">
                          <a:latin typeface="Maiandra GD" panose="020E0502030308020204" pitchFamily="34" charset="0"/>
                          <a:cs typeface="Arial MT"/>
                        </a:rPr>
                        <a:t>IT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17475" marB="0"/>
                </a:tc>
              </a:tr>
              <a:tr h="55308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Dhiyanamoorthy</a:t>
                      </a:r>
                      <a:r>
                        <a:rPr sz="1800" spc="-45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Maiandra GD" panose="020E0502030308020204" pitchFamily="34" charset="0"/>
                          <a:cs typeface="Arial MT"/>
                        </a:rPr>
                        <a:t>M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10" dirty="0">
                          <a:latin typeface="Maiandra GD" panose="020E0502030308020204" pitchFamily="34" charset="0"/>
                          <a:cs typeface="Arial MT"/>
                        </a:rPr>
                        <a:t>24UIT115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469265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25" dirty="0">
                          <a:latin typeface="Maiandra GD" panose="020E0502030308020204" pitchFamily="34" charset="0"/>
                          <a:cs typeface="Arial MT"/>
                        </a:rPr>
                        <a:t>IT</a:t>
                      </a:r>
                      <a:endParaRPr sz="1800" dirty="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</a:tr>
              <a:tr h="5480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Hariharan</a:t>
                      </a:r>
                      <a:r>
                        <a:rPr sz="1800" spc="-45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Maiandra GD" panose="020E0502030308020204" pitchFamily="34" charset="0"/>
                          <a:cs typeface="Arial MT"/>
                        </a:rPr>
                        <a:t>M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10" dirty="0">
                          <a:latin typeface="Maiandra GD" panose="020E0502030308020204" pitchFamily="34" charset="0"/>
                          <a:cs typeface="Arial MT"/>
                        </a:rPr>
                        <a:t>24UIT119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49530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25" dirty="0">
                          <a:latin typeface="Maiandra GD" panose="020E0502030308020204" pitchFamily="34" charset="0"/>
                          <a:cs typeface="Arial MT"/>
                        </a:rPr>
                        <a:t>IT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7000" marB="0"/>
                </a:tc>
              </a:tr>
              <a:tr h="400050">
                <a:tc>
                  <a:txBody>
                    <a:bodyPr/>
                    <a:lstStyle/>
                    <a:p>
                      <a:pPr marL="34925">
                        <a:lnSpc>
                          <a:spcPts val="2085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Maiandra GD" panose="020E0502030308020204" pitchFamily="34" charset="0"/>
                          <a:cs typeface="Arial MT"/>
                        </a:rPr>
                        <a:t>Swathi</a:t>
                      </a:r>
                      <a:r>
                        <a:rPr sz="1800" spc="-20" dirty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50" dirty="0">
                          <a:latin typeface="Maiandra GD" panose="020E0502030308020204" pitchFamily="34" charset="0"/>
                          <a:cs typeface="Arial MT"/>
                        </a:rPr>
                        <a:t>V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085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latin typeface="Maiandra GD" panose="020E0502030308020204" pitchFamily="34" charset="0"/>
                          <a:cs typeface="Arial MT"/>
                        </a:rPr>
                        <a:t>24UIT156</a:t>
                      </a:r>
                      <a:endParaRPr sz="180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1383665">
                        <a:lnSpc>
                          <a:spcPts val="2085"/>
                        </a:lnSpc>
                        <a:spcBef>
                          <a:spcPts val="965"/>
                        </a:spcBef>
                      </a:pPr>
                      <a:r>
                        <a:rPr lang="en-IN" sz="1800" spc="-25" dirty="0" smtClean="0">
                          <a:latin typeface="Maiandra GD" panose="020E0502030308020204" pitchFamily="34" charset="0"/>
                          <a:cs typeface="Arial MT"/>
                        </a:rPr>
                        <a:t> </a:t>
                      </a:r>
                      <a:r>
                        <a:rPr sz="1800" spc="-25" dirty="0" smtClean="0">
                          <a:latin typeface="Maiandra GD" panose="020E0502030308020204" pitchFamily="34" charset="0"/>
                          <a:cs typeface="Arial MT"/>
                        </a:rPr>
                        <a:t>IT</a:t>
                      </a:r>
                      <a:endParaRPr sz="1800" dirty="0">
                        <a:latin typeface="Maiandra GD" panose="020E0502030308020204" pitchFamily="34" charset="0"/>
                        <a:cs typeface="Arial MT"/>
                      </a:endParaRPr>
                    </a:p>
                  </a:txBody>
                  <a:tcPr marL="0" marR="0" marT="122555" marB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4543425"/>
            <a:ext cx="466725" cy="466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1285875"/>
            <a:ext cx="2952750" cy="29432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ts val="660"/>
              </a:lnSpc>
              <a:spcBef>
                <a:spcPts val="60"/>
              </a:spcBef>
            </a:pPr>
            <a:r>
              <a:rPr dirty="0"/>
              <a:t>PYE</a:t>
            </a:r>
            <a:r>
              <a:rPr spc="-85" dirty="0"/>
              <a:t> </a:t>
            </a:r>
            <a:r>
              <a:rPr dirty="0"/>
              <a:t>XPO</a:t>
            </a:r>
            <a:r>
              <a:rPr spc="114" dirty="0"/>
              <a:t> </a:t>
            </a:r>
            <a:r>
              <a:rPr spc="-20" dirty="0"/>
              <a:t>2025</a:t>
            </a:r>
          </a:p>
          <a:p>
            <a:pPr marL="12700">
              <a:lnSpc>
                <a:spcPts val="1560"/>
              </a:lnSpc>
            </a:pPr>
            <a:r>
              <a:rPr sz="1400" b="1" dirty="0">
                <a:latin typeface="Calibri"/>
                <a:cs typeface="Calibri"/>
              </a:rPr>
              <a:t>IPS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COMMUNITY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8929" y="2495550"/>
            <a:ext cx="23063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-10" dirty="0">
                <a:latin typeface="Symbol" panose="05050102010706020507" pitchFamily="18" charset="2"/>
                <a:cs typeface="Times New Roman"/>
              </a:rPr>
              <a:t>THANK</a:t>
            </a:r>
            <a:r>
              <a:rPr sz="2750" b="1" u="none" spc="-155" dirty="0">
                <a:latin typeface="Symbol" panose="05050102010706020507" pitchFamily="18" charset="2"/>
                <a:cs typeface="Times New Roman"/>
              </a:rPr>
              <a:t> </a:t>
            </a:r>
            <a:r>
              <a:rPr sz="2750" b="1" u="none" spc="-70" dirty="0" smtClean="0">
                <a:latin typeface="Symbol" panose="05050102010706020507" pitchFamily="18" charset="2"/>
                <a:cs typeface="Times New Roman"/>
              </a:rPr>
              <a:t>YOU</a:t>
            </a:r>
            <a:r>
              <a:rPr sz="2750" b="1" u="none" spc="-50" dirty="0" smtClean="0">
                <a:latin typeface="Symbol" panose="05050102010706020507" pitchFamily="18" charset="2"/>
                <a:cs typeface="Times New Roman"/>
              </a:rPr>
              <a:t>!</a:t>
            </a:r>
            <a:endParaRPr sz="2750" dirty="0">
              <a:latin typeface="Symbol" panose="05050102010706020507" pitchFamily="18" charset="2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019175"/>
            <a:ext cx="29527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304</Words>
  <Application>Microsoft Office PowerPoint</Application>
  <PresentationFormat>On-screen Show (16:9)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Algerian</vt:lpstr>
      <vt:lpstr>Arial</vt:lpstr>
      <vt:lpstr>Arial Black</vt:lpstr>
      <vt:lpstr>Arial MT</vt:lpstr>
      <vt:lpstr>Bahnschrift</vt:lpstr>
      <vt:lpstr>Bahnschrift Light</vt:lpstr>
      <vt:lpstr>Calibri</vt:lpstr>
      <vt:lpstr>Calisto MT</vt:lpstr>
      <vt:lpstr>Cambria</vt:lpstr>
      <vt:lpstr>Garamond</vt:lpstr>
      <vt:lpstr>Lucida Sans Unicode</vt:lpstr>
      <vt:lpstr>Maiandra GD</vt:lpstr>
      <vt:lpstr>Microsoft Sans Serif</vt:lpstr>
      <vt:lpstr>Rockwell Condensed</vt:lpstr>
      <vt:lpstr>Segoe UI Symbol</vt:lpstr>
      <vt:lpstr>Symbol</vt:lpstr>
      <vt:lpstr>Times New Roman</vt:lpstr>
      <vt:lpstr>Wingdings</vt:lpstr>
      <vt:lpstr>Office Theme</vt:lpstr>
      <vt:lpstr>PYEXPO25 Genius innovation leaves behind a legacy...</vt:lpstr>
      <vt:lpstr>Problem Statement:</vt:lpstr>
      <vt:lpstr>Proposed Solution and Overview:</vt:lpstr>
      <vt:lpstr>Data and Model:</vt:lpstr>
      <vt:lpstr>Result &amp; Evaluation:</vt:lpstr>
      <vt:lpstr>Impact and Benefits:</vt:lpstr>
      <vt:lpstr>Team Member Details: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PYEXPO25 Genius innovation leaves behind a legacy...</dc:title>
  <dc:creator>DELL</dc:creator>
  <cp:lastModifiedBy>Microsoft account</cp:lastModifiedBy>
  <cp:revision>10</cp:revision>
  <dcterms:created xsi:type="dcterms:W3CDTF">2025-02-14T12:26:33Z</dcterms:created>
  <dcterms:modified xsi:type="dcterms:W3CDTF">2025-02-14T15:06:20Z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2025-02-13T00:00:00Z</vt:filetime>
  </property>
  <property fmtid="{D5CDD505-2E9C-101B-9397-08002B2CF9AE}" pid="3" name="LastSaved">
    <vt:filetime>2025-02-14T00:00:00Z</vt:filetime>
  </property>
</Properties>
</file>