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naheim" pitchFamily="2" charset="0"/>
      <p:regular r:id="rId11"/>
      <p:bold r:id="rId12"/>
    </p:embeddedFont>
    <p:embeddedFont>
      <p:font typeface="Atkinson Hyperlegible" pitchFamily="2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Cambria Math" panose="02040503050406030204" pitchFamily="18" charset="0"/>
      <p:regular r:id="rId18"/>
    </p:embeddedFont>
    <p:embeddedFont>
      <p:font typeface="Nunito Light" pitchFamily="2" charset="0"/>
      <p:regular r:id="rId19"/>
      <p:italic r:id="rId20"/>
    </p:embeddedFont>
    <p:embeddedFont>
      <p:font typeface="Playfair Display" pitchFamily="2" charset="0"/>
      <p:regular r:id="rId21"/>
      <p:bold r:id="rId22"/>
      <p:italic r:id="rId23"/>
      <p:boldItalic r:id="rId24"/>
    </p:embeddedFont>
    <p:embeddedFont>
      <p:font typeface="Playfair Display Bold" pitchFamily="2" charset="0"/>
      <p:bold r:id="rId25"/>
    </p:embeddedFont>
    <p:embeddedFont>
      <p:font typeface="Poppins Light" panose="020B0502040504020204" pitchFamily="34" charset="0"/>
      <p:regular r:id="rId26"/>
      <p:bold r:id="rId27"/>
      <p:italic r:id="rId28"/>
      <p:boldItalic r:id="rId29"/>
    </p:embeddedFont>
    <p:embeddedFont>
      <p:font typeface="PT Sans" panose="020B0503020203020204" pitchFamily="34" charset="0"/>
      <p:regular r:id="rId30"/>
      <p:bold r:id="rId31"/>
      <p:italic r:id="rId32"/>
      <p:boldItalic r:id="rId33"/>
    </p:embeddedFont>
    <p:embeddedFont>
      <p:font typeface="Yeseva One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782"/>
    <a:srgbClr val="1E4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26" Type="http://schemas.openxmlformats.org/officeDocument/2006/relationships/font" Target="fonts/font16.fntdata" /><Relationship Id="rId3" Type="http://schemas.openxmlformats.org/officeDocument/2006/relationships/slide" Target="slides/slide2.xml" /><Relationship Id="rId21" Type="http://schemas.openxmlformats.org/officeDocument/2006/relationships/font" Target="fonts/font11.fntdata" /><Relationship Id="rId34" Type="http://schemas.openxmlformats.org/officeDocument/2006/relationships/font" Target="fonts/font24.fntdata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schemas.openxmlformats.org/officeDocument/2006/relationships/font" Target="fonts/font15.fntdata" /><Relationship Id="rId33" Type="http://schemas.openxmlformats.org/officeDocument/2006/relationships/font" Target="fonts/font23.fntdata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29" Type="http://schemas.openxmlformats.org/officeDocument/2006/relationships/font" Target="fonts/font19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24" Type="http://schemas.openxmlformats.org/officeDocument/2006/relationships/font" Target="fonts/font14.fntdata" /><Relationship Id="rId32" Type="http://schemas.openxmlformats.org/officeDocument/2006/relationships/font" Target="fonts/font22.fntdata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5.fntdata" /><Relationship Id="rId23" Type="http://schemas.openxmlformats.org/officeDocument/2006/relationships/font" Target="fonts/font13.fntdata" /><Relationship Id="rId28" Type="http://schemas.openxmlformats.org/officeDocument/2006/relationships/font" Target="fonts/font18.fntdata" /><Relationship Id="rId36" Type="http://schemas.openxmlformats.org/officeDocument/2006/relationships/viewProps" Target="viewProps.xml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31" Type="http://schemas.openxmlformats.org/officeDocument/2006/relationships/font" Target="fonts/font21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Relationship Id="rId22" Type="http://schemas.openxmlformats.org/officeDocument/2006/relationships/font" Target="fonts/font12.fntdata" /><Relationship Id="rId27" Type="http://schemas.openxmlformats.org/officeDocument/2006/relationships/font" Target="fonts/font17.fntdata" /><Relationship Id="rId30" Type="http://schemas.openxmlformats.org/officeDocument/2006/relationships/font" Target="fonts/font20.fntdata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hyperlink" Target="http://bit.ly/2TtBDfr" TargetMode="External" /><Relationship Id="rId4" Type="http://schemas.openxmlformats.org/officeDocument/2006/relationships/hyperlink" Target="http://bit.ly/2TyoMsr" TargetMode="External" 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73002" y="880074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5400000">
            <a:off x="-252077" y="54927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5400000">
            <a:off x="128185" y="-138062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50443"/>
          <a:stretch/>
        </p:blipFill>
        <p:spPr>
          <a:xfrm rot="5400000">
            <a:off x="-171901" y="701525"/>
            <a:ext cx="602100" cy="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44290" y="1246411"/>
            <a:ext cx="6037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555335" y="3857059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-5400000">
            <a:off x="7501110" y="321270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-5400000">
            <a:off x="7874773" y="3893445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l="50093" b="50443"/>
          <a:stretch/>
        </p:blipFill>
        <p:spPr>
          <a:xfrm rot="-5400000">
            <a:off x="8683088" y="4682466"/>
            <a:ext cx="47892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655548" y="2743197"/>
            <a:ext cx="603700" cy="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6" y="3736089"/>
            <a:ext cx="2534723" cy="1407415"/>
            <a:chOff x="6" y="3736089"/>
            <a:chExt cx="2534723" cy="1407415"/>
          </a:xfrm>
        </p:grpSpPr>
        <p:pic>
          <p:nvPicPr>
            <p:cNvPr id="259" name="Google Shape;25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 rot="10800000">
            <a:off x="6609281" y="-11"/>
            <a:ext cx="2534723" cy="1407415"/>
            <a:chOff x="6" y="3736089"/>
            <a:chExt cx="2534723" cy="1407415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5318449" y="2415225"/>
            <a:ext cx="2883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2"/>
          </p:nvPr>
        </p:nvSpPr>
        <p:spPr>
          <a:xfrm>
            <a:off x="5318450" y="1148175"/>
            <a:ext cx="1214100" cy="10161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0" y="0"/>
            <a:ext cx="380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>
            <a:alpha val="18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3.png" /><Relationship Id="rId7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1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 /><Relationship Id="rId3" Type="http://schemas.openxmlformats.org/officeDocument/2006/relationships/image" Target="../media/image8.png" /><Relationship Id="rId7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4.png" /><Relationship Id="rId5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 /><Relationship Id="rId3" Type="http://schemas.openxmlformats.org/officeDocument/2006/relationships/image" Target="../media/image3.png" /><Relationship Id="rId7" Type="http://schemas.openxmlformats.org/officeDocument/2006/relationships/image" Target="../media/image8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6.png" /><Relationship Id="rId5" Type="http://schemas.openxmlformats.org/officeDocument/2006/relationships/image" Target="../media/image4.png" /><Relationship Id="rId4" Type="http://schemas.openxmlformats.org/officeDocument/2006/relationships/image" Target="../media/image2.png" /><Relationship Id="rId9" Type="http://schemas.openxmlformats.org/officeDocument/2006/relationships/image" Target="../media/image14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aset.com/research-paper/paper-on-smart-irrigation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8.png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4.png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97" name="Google Shape;297;p25"/>
          <p:cNvGrpSpPr/>
          <p:nvPr/>
        </p:nvGrpSpPr>
        <p:grpSpPr>
          <a:xfrm flipH="1">
            <a:off x="6169500" y="532725"/>
            <a:ext cx="3049900" cy="6647851"/>
            <a:chOff x="-88436" y="596399"/>
            <a:chExt cx="3049900" cy="6647851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25"/>
          <p:cNvGrpSpPr/>
          <p:nvPr/>
        </p:nvGrpSpPr>
        <p:grpSpPr>
          <a:xfrm>
            <a:off x="-1" y="-21875"/>
            <a:ext cx="3364110" cy="5187250"/>
            <a:chOff x="-22736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125795" y="1493510"/>
            <a:ext cx="7424698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  <a:sym typeface="Arial"/>
              </a:rPr>
              <a:t>Team ID:  T028</a:t>
            </a:r>
            <a:endParaRPr lang="en-US" sz="1800" b="1" i="0" u="none" strike="noStrike" cap="none">
              <a:solidFill>
                <a:schemeClr val="accent1">
                  <a:lumMod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  <a:buSzPts val="1700"/>
            </a:pPr>
            <a:r>
              <a:rPr lang="en-US" sz="1800" b="1" i="0" u="none" strike="noStrike" cap="none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  <a:sym typeface="Arial"/>
              </a:rPr>
              <a:t>Team Name:</a:t>
            </a:r>
            <a:r>
              <a:rPr lang="en-US" sz="1800" b="1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</a:rPr>
              <a:t>  </a:t>
            </a:r>
            <a:r>
              <a:rPr lang="en-US" sz="1800" b="1" i="0" u="none" strike="noStrike" cap="none" err="1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  <a:sym typeface="Arial"/>
              </a:rPr>
              <a:t>HackAholics</a:t>
            </a:r>
            <a:endParaRPr lang="en-US" sz="1800" b="1" i="0" u="none" strike="noStrike" cap="none">
              <a:solidFill>
                <a:schemeClr val="accent1">
                  <a:lumMod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Poppins" panose="00000500000000000000" pitchFamily="2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  <a:sym typeface="Arial"/>
              </a:rPr>
              <a:t>PS Number:  PY090</a:t>
            </a:r>
            <a:endParaRPr lang="en-US" sz="1800" b="1" i="0" u="none" strike="noStrike" cap="none">
              <a:solidFill>
                <a:schemeClr val="accent1">
                  <a:lumMod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  <a:buSzPts val="1700"/>
            </a:pPr>
            <a:r>
              <a:rPr lang="en-US" sz="1800" b="1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</a:rPr>
              <a:t>PS Title</a:t>
            </a:r>
            <a:r>
              <a:rPr lang="en-US" sz="1800" b="1" i="0" u="none" strike="noStrike" cap="none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  <a:sym typeface="Arial"/>
              </a:rPr>
              <a:t>:  </a:t>
            </a:r>
            <a:r>
              <a:rPr lang="en-US" sz="1800" b="1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</a:rPr>
              <a:t>SMART FARMING</a:t>
            </a:r>
            <a:r>
              <a:rPr lang="en-US" sz="1800" b="1" i="0" u="none" strike="noStrike" cap="none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  <a:sym typeface="Arial"/>
              </a:rPr>
              <a:t> SYSTEM FOR PRECISION AGRICULTURE</a:t>
            </a:r>
            <a:endParaRPr lang="en-US" sz="1800" b="1" i="0" u="none" strike="noStrike" cap="none">
              <a:solidFill>
                <a:schemeClr val="accent1">
                  <a:lumMod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Poppins" panose="00000500000000000000" pitchFamily="2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  <a:sym typeface="Arial"/>
              </a:rPr>
              <a:t>Domain:  IoT</a:t>
            </a:r>
            <a:endParaRPr lang="en-US" sz="1800" b="1" i="0" u="none" strike="noStrike" cap="none">
              <a:solidFill>
                <a:schemeClr val="accent1">
                  <a:lumMod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Poppins" panose="00000500000000000000" pitchFamily="2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oppins" panose="00000500000000000000" pitchFamily="2" charset="0"/>
                <a:sym typeface="Arial"/>
              </a:rPr>
              <a:t>Category:  Hardware</a:t>
            </a: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407125" y="474018"/>
            <a:ext cx="38487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strike="noStrike" cap="none">
                <a:solidFill>
                  <a:srgbClr val="1F497D"/>
                </a:solidFill>
                <a:latin typeface="Playfair Display"/>
                <a:ea typeface="Cambria Math" panose="02040503050406030204" pitchFamily="18" charset="0"/>
                <a:cs typeface="Playfair Display"/>
                <a:sym typeface="Playfair Display"/>
              </a:rPr>
              <a:t>Problem Statement:</a:t>
            </a:r>
            <a:endParaRPr lang="en-IN" sz="100" b="1" i="0" strike="noStrike" cap="none">
              <a:solidFill>
                <a:srgbClr val="1F497D"/>
              </a:solidFill>
              <a:latin typeface="Playfair Display"/>
              <a:ea typeface="Cambria Math" panose="02040503050406030204" pitchFamily="18" charset="0"/>
              <a:cs typeface="Playfair Display"/>
              <a:sym typeface="Playfair Display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778493" y="1110609"/>
            <a:ext cx="7587012" cy="261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18000"/>
              </a:lnSpc>
              <a:buSzPts val="1500"/>
              <a:buFont typeface="Arial" panose="020B0604020202020204" pitchFamily="34" charset="0"/>
              <a:buChar char="•"/>
            </a:pPr>
            <a:r>
              <a:rPr lang="en-US" sz="180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Times New Roman"/>
                <a:sym typeface="Arial"/>
              </a:rPr>
              <a:t>Conventional irrigation methods are </a:t>
            </a:r>
            <a:r>
              <a:rPr lang="en-US" sz="1800">
                <a:latin typeface="Cambria Math"/>
                <a:ea typeface="Cambria Math"/>
                <a:cs typeface="Times New Roman"/>
              </a:rPr>
              <a:t>quite </a:t>
            </a:r>
            <a:r>
              <a:rPr lang="en-US" sz="180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Times New Roman"/>
                <a:sym typeface="Arial"/>
              </a:rPr>
              <a:t>ineffective and waste much water and other resources. They also result in soil degradation and reduced crop yield.</a:t>
            </a:r>
            <a:endParaRPr lang="en-US" sz="1800" i="0" u="none" strike="noStrike" cap="none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8000"/>
              </a:lnSpc>
              <a:buSzPts val="1500"/>
              <a:buFont typeface="Arial" panose="020B0604020202020204" pitchFamily="34" charset="0"/>
              <a:buChar char="•"/>
            </a:pPr>
            <a:r>
              <a:rPr lang="en-US" sz="1800">
                <a:latin typeface="Cambria Math"/>
                <a:ea typeface="Cambria Math"/>
                <a:cs typeface="Times New Roman"/>
              </a:rPr>
              <a:t>Ultimately, t</a:t>
            </a:r>
            <a:r>
              <a:rPr lang="en-US" sz="180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Times New Roman"/>
                <a:sym typeface="Arial"/>
              </a:rPr>
              <a:t>here is a need for a smart system that will optimize the resource </a:t>
            </a:r>
            <a:r>
              <a:rPr lang="en-US" sz="1800">
                <a:latin typeface="Cambria Math"/>
                <a:ea typeface="Cambria Math"/>
                <a:cs typeface="Times New Roman"/>
              </a:rPr>
              <a:t>requirements </a:t>
            </a:r>
            <a:r>
              <a:rPr lang="en-US" sz="180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Times New Roman"/>
                <a:sym typeface="Arial"/>
              </a:rPr>
              <a:t>based on the weather, predictive analysis, and the real-time soil moisture data.</a:t>
            </a:r>
            <a:r>
              <a:rPr lang="en" sz="180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Times New Roman"/>
                <a:sym typeface="Arial"/>
              </a:rPr>
              <a:t> </a:t>
            </a:r>
            <a:endParaRPr lang="en" sz="1800" i="0" u="none" strike="noStrike" cap="none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 Farmers and agricultural businesses seeking sustainability and improved crop yield will benefit from this project.</a:t>
            </a:r>
            <a:endParaRPr lang="en" sz="1800" b="0" i="0" u="none" strike="noStrike" cap="none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98537" y="1369192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/>
        </p:nvSpPr>
        <p:spPr>
          <a:xfrm>
            <a:off x="395425" y="438452"/>
            <a:ext cx="9721996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133"/>
              </a:lnSpc>
              <a:buSzPts val="2100"/>
            </a:pPr>
            <a:r>
              <a:rPr lang="en" sz="2100" b="1" i="0" strike="noStrike" cap="none">
                <a:solidFill>
                  <a:srgbClr val="1E477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Solution:</a:t>
            </a:r>
            <a:endParaRPr lang="en-US"/>
          </a:p>
          <a:p>
            <a:pPr marL="0" marR="0" lvl="0" indent="0" algn="l">
              <a:lnSpc>
                <a:spcPct val="110132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endParaRPr lang="en" sz="1000" b="1" i="0" strike="noStrike" cap="none">
              <a:solidFill>
                <a:schemeClr val="tx1"/>
              </a:solidFill>
              <a:latin typeface="Playfair Display"/>
              <a:ea typeface="Playfair Display"/>
              <a:cs typeface="Playfair Display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4">
            <a:alphaModFix amt="11000"/>
          </a:blip>
          <a:srcRect l="-5181" r="-259" b="-259"/>
          <a:stretch/>
        </p:blipFill>
        <p:spPr>
          <a:xfrm>
            <a:off x="2924953" y="838815"/>
            <a:ext cx="2802452" cy="295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3E842C-E9CD-F06E-B186-3A9C89B0E897}"/>
              </a:ext>
            </a:extLst>
          </p:cNvPr>
          <p:cNvSpPr txBox="1"/>
          <p:nvPr/>
        </p:nvSpPr>
        <p:spPr>
          <a:xfrm>
            <a:off x="395425" y="2216212"/>
            <a:ext cx="4176575" cy="23575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10132"/>
              </a:lnSpc>
              <a:buSzPts val="2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Playfair Display"/>
              </a:rPr>
              <a:t>PIR sensor is used in the field for motion detection.</a:t>
            </a:r>
            <a:endParaRPr lang="en-US" sz="160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Playfair Display"/>
              </a:rPr>
              <a:t>Efficient web application  for compact use.</a:t>
            </a:r>
            <a:endParaRPr lang="en-US" sz="160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PH calibration ensures accuracy by correcting drifts and using buffer solution, leading to better yield. 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AI-driven chatbot that enhance decision-making and efficiency for farmers.</a:t>
            </a:r>
          </a:p>
          <a:p>
            <a:endParaRPr lang="en-US" sz="160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1D1420-94E7-42DF-9834-BD11B058611B}"/>
              </a:ext>
            </a:extLst>
          </p:cNvPr>
          <p:cNvPicPr>
            <a:picLocks noChangeAspect="1"/>
            <a:extLst>
              <a:ext uri="{51228E76-BA90-4043-B771-695A4F85340A}">
                <alf:liveFeedProps xmlns=""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  <p:pic>
        <p:nvPicPr>
          <p:cNvPr id="5" name="Picture 4" descr="A diagram of a cloud computing system&#10;&#10;AI-generated content may be incorrect.">
            <a:extLst>
              <a:ext uri="{FF2B5EF4-FFF2-40B4-BE49-F238E27FC236}">
                <a16:creationId xmlns:a16="http://schemas.microsoft.com/office/drawing/2014/main" id="{B83EC61A-7F50-BB10-9B8A-A5F4B4BB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732" y="1990440"/>
            <a:ext cx="4062894" cy="2676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6FFB60B-9E74-0406-330B-CAAC0969B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2" y="741561"/>
            <a:ext cx="76884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Powered by an ESP32, this smart farming system utilizes various sensors for condition monitoring, automated irrigation, and a mini Python script for data processing and Wi-Fi transmission to ensure precision in agriculture.</a:t>
            </a:r>
            <a:br>
              <a:rPr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66C1B-7D2F-4E10-FB6C-BB82D2AE03F7}"/>
              </a:ext>
            </a:extLst>
          </p:cNvPr>
          <p:cNvSpPr txBox="1"/>
          <p:nvPr/>
        </p:nvSpPr>
        <p:spPr>
          <a:xfrm>
            <a:off x="446654" y="1837236"/>
            <a:ext cx="369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>
                <a:solidFill>
                  <a:srgbClr val="1E477A"/>
                </a:solidFill>
                <a:latin typeface="Playfair Display" panose="00000500000000000000" pitchFamily="2" charset="0"/>
                <a:ea typeface="Calibri"/>
                <a:cs typeface="Times New Roman"/>
              </a:rPr>
              <a:t>Innovation/Uniqueness: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8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2720528" y="1335122"/>
            <a:ext cx="2946925" cy="2523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28"/>
          <p:cNvGrpSpPr/>
          <p:nvPr/>
        </p:nvGrpSpPr>
        <p:grpSpPr>
          <a:xfrm rot="-5400000">
            <a:off x="6510234" y="2501761"/>
            <a:ext cx="1665020" cy="3618460"/>
            <a:chOff x="-22726" y="13"/>
            <a:chExt cx="2370810" cy="5152300"/>
          </a:xfrm>
        </p:grpSpPr>
        <p:pic>
          <p:nvPicPr>
            <p:cNvPr id="343" name="Google Shape;343;p28"/>
            <p:cNvPicPr preferRelativeResize="0"/>
            <p:nvPr/>
          </p:nvPicPr>
          <p:blipFill rotWithShape="1">
            <a:blip r:embed="rId4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5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4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4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4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5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4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4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6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6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4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6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6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8"/>
            <p:cNvPicPr preferRelativeResize="0"/>
            <p:nvPr/>
          </p:nvPicPr>
          <p:blipFill rotWithShape="1">
            <a:blip r:embed="rId5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28"/>
          <p:cNvGrpSpPr/>
          <p:nvPr/>
        </p:nvGrpSpPr>
        <p:grpSpPr>
          <a:xfrm rot="5400000">
            <a:off x="1303710" y="-1374389"/>
            <a:ext cx="1541149" cy="4289929"/>
            <a:chOff x="-22726" y="-218155"/>
            <a:chExt cx="1929330" cy="5370467"/>
          </a:xfrm>
        </p:grpSpPr>
        <p:pic>
          <p:nvPicPr>
            <p:cNvPr id="358" name="Google Shape;358;p28"/>
            <p:cNvPicPr preferRelativeResize="0"/>
            <p:nvPr/>
          </p:nvPicPr>
          <p:blipFill rotWithShape="1">
            <a:blip r:embed="rId4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5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4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4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5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4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4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6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6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4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6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6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8"/>
            <p:cNvPicPr preferRelativeResize="0"/>
            <p:nvPr/>
          </p:nvPicPr>
          <p:blipFill rotWithShape="1">
            <a:blip r:embed="rId5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8"/>
          <p:cNvSpPr txBox="1"/>
          <p:nvPr/>
        </p:nvSpPr>
        <p:spPr>
          <a:xfrm>
            <a:off x="923020" y="678718"/>
            <a:ext cx="70581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Architecture &amp; Hardware-Software:</a:t>
            </a:r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E9D0D-0616-F356-DDD1-42EFCAF32AE9}"/>
              </a:ext>
            </a:extLst>
          </p:cNvPr>
          <p:cNvSpPr txBox="1"/>
          <p:nvPr/>
        </p:nvSpPr>
        <p:spPr>
          <a:xfrm>
            <a:off x="4797640" y="2518751"/>
            <a:ext cx="3610929" cy="18312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buSzPts val="1500"/>
            </a:pPr>
            <a:r>
              <a:rPr lang="en" sz="1800" b="1">
                <a:solidFill>
                  <a:schemeClr val="bg2"/>
                </a:solidFill>
                <a:latin typeface="Playfair Display"/>
                <a:cs typeface="Times New Roman"/>
              </a:rPr>
              <a:t>SOFTWARE:</a:t>
            </a:r>
          </a:p>
          <a:p>
            <a:pPr>
              <a:lnSpc>
                <a:spcPct val="150000"/>
              </a:lnSpc>
              <a:buSzPts val="1500"/>
            </a:pPr>
            <a:r>
              <a:rPr lang="en" sz="1400" b="1">
                <a:solidFill>
                  <a:schemeClr val="bg2"/>
                </a:solidFill>
                <a:latin typeface="Times New Roman"/>
                <a:cs typeface="Times New Roman"/>
              </a:rPr>
              <a:t>   </a:t>
            </a:r>
            <a:r>
              <a:rPr lang="en" sz="1600" b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Front-End:</a:t>
            </a:r>
            <a:r>
              <a:rPr lang="en" sz="16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 HTML-CSS, Bootstrap</a:t>
            </a:r>
          </a:p>
          <a:p>
            <a:pPr>
              <a:lnSpc>
                <a:spcPct val="150000"/>
              </a:lnSpc>
              <a:buSzPts val="1500"/>
            </a:pPr>
            <a:r>
              <a:rPr lang="en" sz="16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   </a:t>
            </a:r>
            <a:r>
              <a:rPr lang="en" sz="1600" b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Back-End:</a:t>
            </a:r>
            <a:r>
              <a:rPr lang="en" sz="16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 Flask, SQL</a:t>
            </a:r>
          </a:p>
          <a:p>
            <a:pPr>
              <a:lnSpc>
                <a:spcPct val="150000"/>
              </a:lnSpc>
              <a:buSzPts val="1500"/>
            </a:pPr>
            <a:r>
              <a:rPr lang="en" sz="16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       </a:t>
            </a:r>
            <a:r>
              <a:rPr lang="en" sz="1600" b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API key:</a:t>
            </a:r>
            <a:r>
              <a:rPr lang="en" sz="16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 </a:t>
            </a:r>
            <a:r>
              <a:rPr lang="en" sz="16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Weather API</a:t>
            </a:r>
          </a:p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B797-10F0-1F08-EACA-704430EB18D9}"/>
              </a:ext>
            </a:extLst>
          </p:cNvPr>
          <p:cNvSpPr txBox="1"/>
          <p:nvPr/>
        </p:nvSpPr>
        <p:spPr>
          <a:xfrm>
            <a:off x="416630" y="2506115"/>
            <a:ext cx="40703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ts val="1500"/>
            </a:pPr>
            <a:r>
              <a:rPr lang="en-IN" sz="1800" b="1">
                <a:solidFill>
                  <a:schemeClr val="bg2">
                    <a:lumMod val="90000"/>
                    <a:lumOff val="10000"/>
                  </a:schemeClr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HARDWARE (DEVICES):</a:t>
            </a:r>
            <a:endParaRPr lang="en-IN" sz="1800">
              <a:latin typeface="Playfair Display" panose="000005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ts val="1500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ESP32,Temperature</a:t>
            </a:r>
            <a:r>
              <a:rPr lang="en-IN" sz="1600" b="0" i="0" u="none" strike="noStrike" cap="none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and humidity sensor,</a:t>
            </a:r>
          </a:p>
          <a:p>
            <a:pPr>
              <a:lnSpc>
                <a:spcPct val="150000"/>
              </a:lnSpc>
              <a:buSzPts val="1500"/>
            </a:pPr>
            <a:r>
              <a:rPr lang="en-IN"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pH sensor, GSM module, Relay Module,   </a:t>
            </a:r>
          </a:p>
          <a:p>
            <a:pPr>
              <a:lnSpc>
                <a:spcPct val="150000"/>
              </a:lnSpc>
              <a:buSzPts val="1500"/>
            </a:pPr>
            <a:r>
              <a:rPr lang="en-IN"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PIR sensor, Buzzer module, Solenoid Pump, </a:t>
            </a:r>
          </a:p>
          <a:p>
            <a:pPr>
              <a:lnSpc>
                <a:spcPct val="150000"/>
              </a:lnSpc>
              <a:buSzPts val="1500"/>
            </a:pPr>
            <a:r>
              <a:rPr lang="en-IN"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Moisture sensor, LCD display</a:t>
            </a:r>
            <a:endParaRPr lang="en-IN" sz="1600" b="0" i="0" u="none" strike="noStrike" cap="none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D1C73C-053D-03C0-822E-C94152F129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10" y="1160100"/>
            <a:ext cx="8760921" cy="12803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9"/>
          <p:cNvGrpSpPr/>
          <p:nvPr/>
        </p:nvGrpSpPr>
        <p:grpSpPr>
          <a:xfrm flipH="1">
            <a:off x="6777212" y="-48"/>
            <a:ext cx="2366780" cy="5143554"/>
            <a:chOff x="-22726" y="0"/>
            <a:chExt cx="2370810" cy="5152313"/>
          </a:xfrm>
        </p:grpSpPr>
        <p:pic>
          <p:nvPicPr>
            <p:cNvPr id="382" name="Google Shape;382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9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9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7147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9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103713" y="81012"/>
              <a:ext cx="20913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p29"/>
          <p:cNvSpPr txBox="1"/>
          <p:nvPr/>
        </p:nvSpPr>
        <p:spPr>
          <a:xfrm>
            <a:off x="330525" y="524875"/>
            <a:ext cx="63729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Demo: </a:t>
            </a:r>
          </a:p>
        </p:txBody>
      </p:sp>
      <p:pic>
        <p:nvPicPr>
          <p:cNvPr id="398" name="Google Shape;39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2911350" y="1098250"/>
            <a:ext cx="2946925" cy="29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18265-F76E-9D5B-D468-760DE169B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12" y="1193528"/>
            <a:ext cx="1924134" cy="2756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F1255-9410-1A22-23F8-315D74D5C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2779" y="1228128"/>
            <a:ext cx="4673330" cy="2687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/>
        </p:nvSpPr>
        <p:spPr>
          <a:xfrm>
            <a:off x="529362" y="840889"/>
            <a:ext cx="8359837" cy="205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Char char="•"/>
            </a:pPr>
            <a:r>
              <a:rPr lang="en" sz="18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Reduces resource wastage and improves efficiency. </a:t>
            </a:r>
            <a:endParaRPr lang="en-US" sz="180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Char char="•"/>
            </a:pPr>
            <a:r>
              <a:rPr lang="en" sz="18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Conserves water with smart irrigation. </a:t>
            </a:r>
          </a:p>
          <a:p>
            <a:pPr marL="285750" indent="-285750">
              <a:buChar char="•"/>
            </a:pPr>
            <a:r>
              <a:rPr lang="en" sz="18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be integrated with weather APIs for better accuracy. </a:t>
            </a:r>
          </a:p>
          <a:p>
            <a:pPr marL="285750" indent="-285750">
              <a:buChar char="•"/>
            </a:pPr>
            <a:r>
              <a:rPr lang="en" sz="18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Scalable for large farms with additional sensors. </a:t>
            </a:r>
          </a:p>
          <a:p>
            <a:pPr marL="285750" indent="-285750">
              <a:buChar char="•"/>
            </a:pPr>
            <a:r>
              <a:rPr lang="en" sz="1800" b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FUTURE IMPROVEMENTS:  </a:t>
            </a:r>
            <a:r>
              <a:rPr lang="en" sz="18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AI-based water prediction and mobile app integration(Real-time updates via mobile app).</a:t>
            </a:r>
          </a:p>
          <a:p>
            <a:pPr>
              <a:lnSpc>
                <a:spcPct val="150000"/>
              </a:lnSpc>
              <a:buSzPts val="1700"/>
            </a:pPr>
            <a:endParaRPr lang="en" sz="1700">
              <a:ea typeface="Calibri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529362" y="319783"/>
            <a:ext cx="8512917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strike="noStrike" cap="none">
                <a:solidFill>
                  <a:srgbClr val="1F497D"/>
                </a:solidFill>
                <a:latin typeface="Playfair Display" panose="00000500000000000000" pitchFamily="2" charset="0"/>
                <a:sym typeface="Arial"/>
              </a:rPr>
              <a:t>Impact </a:t>
            </a:r>
            <a:r>
              <a:rPr lang="en-IN" sz="2100" b="1">
                <a:solidFill>
                  <a:srgbClr val="1F497D"/>
                </a:solidFill>
                <a:latin typeface="Playfair Display" panose="00000500000000000000" pitchFamily="2" charset="0"/>
              </a:rPr>
              <a:t>&amp;</a:t>
            </a:r>
            <a:r>
              <a:rPr lang="en-IN" sz="2100" b="1" i="0" strike="noStrike" cap="none">
                <a:solidFill>
                  <a:srgbClr val="1F497D"/>
                </a:solidFill>
                <a:latin typeface="Playfair Display" panose="00000500000000000000" pitchFamily="2" charset="0"/>
                <a:sym typeface="Arial"/>
              </a:rPr>
              <a:t> Future Scope:</a:t>
            </a:r>
          </a:p>
        </p:txBody>
      </p:sp>
      <p:sp>
        <p:nvSpPr>
          <p:cNvPr id="408" name="Google Shape;408;p30"/>
          <p:cNvSpPr txBox="1"/>
          <p:nvPr/>
        </p:nvSpPr>
        <p:spPr>
          <a:xfrm>
            <a:off x="531158" y="2708136"/>
            <a:ext cx="71454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strike="noStrike" cap="none">
                <a:solidFill>
                  <a:srgbClr val="1F497D"/>
                </a:solidFill>
                <a:latin typeface="Playfair Display Bold"/>
                <a:ea typeface="Arial"/>
                <a:cs typeface="Arial"/>
                <a:sym typeface="Arial"/>
              </a:rPr>
              <a:t>Research </a:t>
            </a:r>
            <a:r>
              <a:rPr lang="en" sz="2100" b="1">
                <a:solidFill>
                  <a:srgbClr val="1F497D"/>
                </a:solidFill>
                <a:latin typeface="Playfair Display Bold"/>
              </a:rPr>
              <a:t>&amp;</a:t>
            </a:r>
            <a:r>
              <a:rPr lang="en" sz="2100" b="1" i="0" strike="noStrike" cap="none">
                <a:solidFill>
                  <a:srgbClr val="1F497D"/>
                </a:solidFill>
                <a:latin typeface="Playfair Display Bold"/>
                <a:ea typeface="Arial"/>
                <a:cs typeface="Arial"/>
                <a:sym typeface="Arial"/>
              </a:rPr>
              <a:t> References:</a:t>
            </a:r>
            <a:endParaRPr lang="en-US" sz="2100" b="1" i="0" strike="noStrike" cap="none">
              <a:solidFill>
                <a:srgbClr val="1F497D"/>
              </a:solidFill>
              <a:latin typeface="Playfair Display Bold"/>
              <a:ea typeface="Arial"/>
              <a:cs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870999" y="3255783"/>
            <a:ext cx="7145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libri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ttps://www.ijraset.com/research-paper/paper-on-smart-irrigation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Cambria Math"/>
              <a:ea typeface="Calibri"/>
              <a:cs typeface="Times New Roman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Cambria Math"/>
              <a:ea typeface="Calibri"/>
              <a:cs typeface="Times New Roman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libri"/>
              </a:rPr>
              <a:t>https://smartertechnologies.com/guides/the-complete-guide-to-smart-agriculture-farming</a:t>
            </a:r>
            <a:endParaRPr lang="en-US" u="sng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Font typeface="Arial,Sans-Serif"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5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/>
        </p:nvSpPr>
        <p:spPr>
          <a:xfrm>
            <a:off x="779100" y="450292"/>
            <a:ext cx="37929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  <a:endParaRPr lang="en-US" sz="2100" i="0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8F7A9-1D5F-78BC-91F2-F93401539C50}"/>
              </a:ext>
            </a:extLst>
          </p:cNvPr>
          <p:cNvSpPr txBox="1"/>
          <p:nvPr/>
        </p:nvSpPr>
        <p:spPr>
          <a:xfrm>
            <a:off x="779100" y="1614338"/>
            <a:ext cx="3464314" cy="2264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DHARSHIKA PUGALENTHI (TL)</a:t>
            </a:r>
          </a:p>
          <a:p>
            <a:pPr algn="just">
              <a:lnSpc>
                <a:spcPct val="150000"/>
              </a:lnSpc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ABIRAMI R</a:t>
            </a:r>
          </a:p>
          <a:p>
            <a:pPr algn="just">
              <a:lnSpc>
                <a:spcPct val="150000"/>
              </a:lnSpc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PRANEASH SHIVA S R</a:t>
            </a:r>
          </a:p>
          <a:p>
            <a:pPr algn="just">
              <a:lnSpc>
                <a:spcPct val="150000"/>
              </a:lnSpc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SANTHOSH KUMAR G </a:t>
            </a:r>
          </a:p>
          <a:p>
            <a:pPr algn="just">
              <a:lnSpc>
                <a:spcPct val="150000"/>
              </a:lnSpc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BALAMURUGAN R</a:t>
            </a:r>
          </a:p>
          <a:p>
            <a:pPr algn="just">
              <a:lnSpc>
                <a:spcPct val="150000"/>
              </a:lnSpc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SAMRUTHI G P​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0CB96-48CF-7546-BB7C-46DC530C8F48}"/>
              </a:ext>
            </a:extLst>
          </p:cNvPr>
          <p:cNvSpPr txBox="1"/>
          <p:nvPr/>
        </p:nvSpPr>
        <p:spPr>
          <a:xfrm>
            <a:off x="4815256" y="1613872"/>
            <a:ext cx="1672682" cy="2264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24UAD124</a:t>
            </a:r>
          </a:p>
          <a:p>
            <a:pPr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24UCB103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24UCY137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24UEC232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24UEC118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24UAD229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2B072-4A67-BC54-910A-D172EDDCDBF2}"/>
              </a:ext>
            </a:extLst>
          </p:cNvPr>
          <p:cNvSpPr txBox="1"/>
          <p:nvPr/>
        </p:nvSpPr>
        <p:spPr>
          <a:xfrm>
            <a:off x="7018957" y="1611754"/>
            <a:ext cx="822661" cy="2264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AI&amp;DS</a:t>
            </a:r>
          </a:p>
          <a:p>
            <a:pPr algn="ctr"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CSBS</a:t>
            </a:r>
          </a:p>
          <a:p>
            <a:pPr algn="ctr"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CYS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ECE</a:t>
            </a:r>
          </a:p>
          <a:p>
            <a:pPr algn="ctr"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ECE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600">
                <a:latin typeface="Times New Roman"/>
                <a:cs typeface="Times New Roman"/>
              </a:rPr>
              <a:t>AI&amp;DS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B0797-B936-D91F-0B84-F47292C6BF34}"/>
              </a:ext>
            </a:extLst>
          </p:cNvPr>
          <p:cNvSpPr txBox="1"/>
          <p:nvPr/>
        </p:nvSpPr>
        <p:spPr>
          <a:xfrm>
            <a:off x="630691" y="1118507"/>
            <a:ext cx="77152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>
                <a:latin typeface="Playfair Display Bold"/>
              </a:rPr>
              <a:t>     NAME                                                                       ROLL NO                            DEPT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4" name="Google Shape;434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" name="Google Shape;444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5" name="Google Shape;445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PYEXPO25</dc:title>
  <cp:lastModifiedBy>Dharshika Pugalenthi</cp:lastModifiedBy>
  <cp:revision>1</cp:revision>
  <dcterms:modified xsi:type="dcterms:W3CDTF">2025-02-22T11:01:48Z</dcterms:modified>
</cp:coreProperties>
</file>