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10"/>
      <p:bold r:id="rId11"/>
    </p:embeddedFont>
    <p:embeddedFont>
      <p:font typeface="Anaheim" panose="020B0604020202020204" charset="0"/>
      <p:regular r:id="rId12"/>
      <p:bold r:id="rId13"/>
    </p:embeddedFont>
    <p:embeddedFont>
      <p:font typeface="Atkinson Hyperlegible" panose="020B0604020202020204" charset="0"/>
      <p:regular r:id="rId14"/>
      <p:bold r:id="rId15"/>
      <p:italic r:id="rId16"/>
      <p:boldItalic r:id="rId17"/>
    </p:embeddedFont>
    <p:embeddedFont>
      <p:font typeface="Bebas Neue" panose="020B0606020202050201" pitchFamily="3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  <p:embeddedFont>
      <p:font typeface="Poppins Light" panose="00000400000000000000" pitchFamily="2" charset="0"/>
      <p:regular r:id="rId25"/>
      <p:bold r:id="rId26"/>
      <p:italic r:id="rId27"/>
      <p:boldItalic r:id="rId28"/>
    </p:embeddedFont>
    <p:embeddedFont>
      <p:font typeface="PT Sans" panose="020B0503020203020204" pitchFamily="34" charset="0"/>
      <p:regular r:id="rId29"/>
      <p:bold r:id="rId30"/>
      <p:italic r:id="rId31"/>
      <p:boldItalic r:id="rId32"/>
    </p:embeddedFont>
    <p:embeddedFont>
      <p:font typeface="Yesev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99"/>
    <a:srgbClr val="D5E1FF"/>
    <a:srgbClr val="DBDBDB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font" Target="fonts/font24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eeksforgeeks.org/how-to-learn-python-from-scratch/" TargetMode="External"/><Relationship Id="rId5" Type="http://schemas.openxmlformats.org/officeDocument/2006/relationships/hyperlink" Target="https://www.geeksforgeeks.org/django-tutoria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T035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Grit Coders</a:t>
            </a:r>
            <a:r>
              <a:rPr lang="en" sz="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(Registered in portal):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PY019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Task Management app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 Web development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 Software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389876" y="374750"/>
            <a:ext cx="5646074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B996C-F2B6-BFD0-6561-CE29A9A15BA7}"/>
              </a:ext>
            </a:extLst>
          </p:cNvPr>
          <p:cNvSpPr txBox="1"/>
          <p:nvPr/>
        </p:nvSpPr>
        <p:spPr>
          <a:xfrm>
            <a:off x="1219200" y="843145"/>
            <a:ext cx="689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ptos Display" panose="020B0004020202020204" pitchFamily="34" charset="0"/>
              </a:rPr>
              <a:t>                           </a:t>
            </a:r>
            <a:r>
              <a:rPr lang="en-US" sz="2000" b="1" u="sng" dirty="0">
                <a:latin typeface="Aptos Display" panose="020B0004020202020204" pitchFamily="34" charset="0"/>
                <a:cs typeface="Latha" panose="020B0604020202020204" pitchFamily="34" charset="0"/>
              </a:rPr>
              <a:t>TASK MANAGEMENT APP</a:t>
            </a:r>
            <a:endParaRPr lang="en-IN" sz="1600" b="1" u="sng" dirty="0">
              <a:latin typeface="Aptos Display" panose="020B0004020202020204" pitchFamily="34" charset="0"/>
              <a:cs typeface="Lath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E0C65-8F3C-466C-988D-0DCC08E7510C}"/>
              </a:ext>
            </a:extLst>
          </p:cNvPr>
          <p:cNvSpPr txBox="1"/>
          <p:nvPr/>
        </p:nvSpPr>
        <p:spPr>
          <a:xfrm>
            <a:off x="612900" y="1237264"/>
            <a:ext cx="85311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600" b="1" u="sng" dirty="0">
                <a:solidFill>
                  <a:schemeClr val="bg2"/>
                </a:solidFill>
                <a:highlight>
                  <a:srgbClr val="FFFFFF"/>
                </a:highlight>
              </a:rPr>
              <a:t>PROBLEM:</a:t>
            </a:r>
          </a:p>
          <a:p>
            <a:pPr lvl="2"/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Legacy Task management app Lacks in </a:t>
            </a:r>
            <a:r>
              <a:rPr lang="en-US" b="1" dirty="0">
                <a:solidFill>
                  <a:schemeClr val="bg2"/>
                </a:solidFill>
                <a:latin typeface="Aptos Display" panose="020B0004020202020204" pitchFamily="34" charset="0"/>
              </a:rPr>
              <a:t>Plagiarism detection functionality</a:t>
            </a:r>
          </a:p>
          <a:p>
            <a:endParaRPr lang="en-US" b="1" dirty="0">
              <a:solidFill>
                <a:schemeClr val="bg2"/>
              </a:solidFill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ptos Display" panose="020B0004020202020204" pitchFamily="34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Aptos Display" panose="020B0004020202020204" pitchFamily="34" charset="0"/>
              </a:rPr>
              <a:t>Inadequate </a:t>
            </a:r>
            <a:r>
              <a:rPr lang="en-US" b="1" dirty="0">
                <a:latin typeface="Aptos Display" panose="020B0004020202020204" pitchFamily="34" charset="0"/>
              </a:rPr>
              <a:t>functionality and features to </a:t>
            </a:r>
            <a:r>
              <a:rPr lang="en-US" b="1" dirty="0">
                <a:solidFill>
                  <a:schemeClr val="bg2"/>
                </a:solidFill>
                <a:latin typeface="Aptos Display" panose="020B0004020202020204" pitchFamily="34" charset="0"/>
              </a:rPr>
              <a:t>support academic workflows</a:t>
            </a:r>
          </a:p>
          <a:p>
            <a:endParaRPr lang="en-IN" b="1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2"/>
                </a:solidFill>
                <a:latin typeface="Aptos Display" panose="020B0004020202020204" pitchFamily="34" charset="0"/>
              </a:rPr>
              <a:t>Generic task </a:t>
            </a:r>
            <a:r>
              <a:rPr lang="en-IN" b="1" dirty="0">
                <a:latin typeface="Aptos Display" panose="020B0004020202020204" pitchFamily="34" charset="0"/>
              </a:rPr>
              <a:t>categorisation framework</a:t>
            </a:r>
          </a:p>
          <a:p>
            <a:endParaRPr lang="en-IN" b="1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ptos Display" panose="020B0004020202020204" pitchFamily="34" charset="0"/>
              </a:rPr>
              <a:t>Limited in configuration of task system and </a:t>
            </a:r>
            <a:r>
              <a:rPr lang="en-IN" b="1" dirty="0">
                <a:solidFill>
                  <a:schemeClr val="bg2"/>
                </a:solidFill>
                <a:latin typeface="Aptos Display" panose="020B0004020202020204" pitchFamily="34" charset="0"/>
              </a:rPr>
              <a:t>Faculty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b="1" u="sng" dirty="0">
                <a:solidFill>
                  <a:schemeClr val="bg2"/>
                </a:solidFill>
              </a:rPr>
              <a:t>TARGET AUDIENCE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latin typeface="Aptos Display" panose="020B0004020202020204" pitchFamily="34" charset="0"/>
              </a:rPr>
              <a:t>Empowering the </a:t>
            </a:r>
            <a:r>
              <a:rPr lang="en-IN" b="1" dirty="0">
                <a:solidFill>
                  <a:schemeClr val="bg2"/>
                </a:solidFill>
                <a:latin typeface="Aptos Display" panose="020B0004020202020204" pitchFamily="34" charset="0"/>
              </a:rPr>
              <a:t>students and faculty </a:t>
            </a:r>
            <a:r>
              <a:rPr lang="en-IN" b="1" dirty="0">
                <a:latin typeface="Aptos Display" panose="020B0004020202020204" pitchFamily="34" charset="0"/>
              </a:rPr>
              <a:t>in academic task management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/>
        </p:nvSpPr>
        <p:spPr>
          <a:xfrm>
            <a:off x="539208" y="-10188"/>
            <a:ext cx="23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Solution: 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582875" y="1176177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CC2E3A-D79A-E06F-778B-9ED6B8284F91}"/>
              </a:ext>
            </a:extLst>
          </p:cNvPr>
          <p:cNvSpPr txBox="1"/>
          <p:nvPr/>
        </p:nvSpPr>
        <p:spPr>
          <a:xfrm>
            <a:off x="6134100" y="75900"/>
            <a:ext cx="30099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gency FB" panose="020B0503020202020204" pitchFamily="34" charset="0"/>
                <a:sym typeface="Arial"/>
              </a:rPr>
              <a:t>Implementation of User-friendly platfor</a:t>
            </a:r>
            <a:r>
              <a:rPr lang="en-US" sz="1400" b="1" dirty="0">
                <a:latin typeface="Agency FB" panose="020B0503020202020204" pitchFamily="34" charset="0"/>
              </a:rPr>
              <a:t>m to streamline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gency FB" panose="020B0503020202020204" pitchFamily="34" charset="0"/>
                <a:sym typeface="Arial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Agency FB" panose="020B0503020202020204" pitchFamily="34" charset="0"/>
              </a:rPr>
              <a:t>Management</a:t>
            </a:r>
            <a:r>
              <a:rPr lang="en-US" sz="1400" b="1" dirty="0">
                <a:latin typeface="Agency FB" panose="020B0503020202020204" pitchFamily="34" charset="0"/>
              </a:rPr>
              <a:t> for students and faculty .</a:t>
            </a: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400" b="1" dirty="0">
              <a:latin typeface="Agency FB" panose="020B0503020202020204" pitchFamily="34" charset="0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400" b="1" u="sng" dirty="0">
                <a:solidFill>
                  <a:schemeClr val="bg2"/>
                </a:solidFill>
                <a:latin typeface="Agency FB" panose="020B0503020202020204" pitchFamily="34" charset="0"/>
              </a:rPr>
              <a:t>KEY FEATURES</a:t>
            </a:r>
            <a:r>
              <a:rPr lang="en-US" sz="1400" b="1" dirty="0">
                <a:solidFill>
                  <a:schemeClr val="bg2"/>
                </a:solidFill>
                <a:latin typeface="Agency FB" panose="020B0503020202020204" pitchFamily="34" charset="0"/>
              </a:rPr>
              <a:t>:</a:t>
            </a:r>
          </a:p>
          <a:p>
            <a:pPr marL="171450" marR="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2"/>
                </a:solidFill>
                <a:latin typeface="Agency FB" panose="020B0503020202020204" pitchFamily="34" charset="0"/>
              </a:rPr>
              <a:t>ROLE-SPECIFIC ACCESS </a:t>
            </a:r>
            <a:r>
              <a:rPr lang="en-US" sz="1400" b="1" dirty="0">
                <a:latin typeface="Agency FB" panose="020B0503020202020204" pitchFamily="34" charset="0"/>
              </a:rPr>
              <a:t>FOR STUDENTS </a:t>
            </a:r>
          </a:p>
          <a:p>
            <a:pPr marR="0"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400" b="1" dirty="0">
                <a:latin typeface="Agency FB" panose="020B0503020202020204" pitchFamily="34" charset="0"/>
              </a:rPr>
              <a:t>AND FACULTY</a:t>
            </a:r>
          </a:p>
          <a:p>
            <a:pPr marR="0"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lang="en-US" sz="1400" b="1" dirty="0">
              <a:latin typeface="Agency FB" panose="020B0503020202020204" pitchFamily="34" charset="0"/>
            </a:endParaRPr>
          </a:p>
          <a:p>
            <a:pPr marL="171450" marR="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Agency FB" panose="020B0503020202020204" pitchFamily="34" charset="0"/>
              </a:rPr>
              <a:t>AUTOMATED </a:t>
            </a:r>
            <a:r>
              <a:rPr lang="en-US" sz="1400" b="1" dirty="0">
                <a:solidFill>
                  <a:schemeClr val="bg2"/>
                </a:solidFill>
                <a:latin typeface="Agency FB" panose="020B0503020202020204" pitchFamily="34" charset="0"/>
              </a:rPr>
              <a:t>TASK LOCK </a:t>
            </a:r>
            <a:r>
              <a:rPr lang="en-US" sz="1400" b="1" dirty="0">
                <a:latin typeface="Agency FB" panose="020B0503020202020204" pitchFamily="34" charset="0"/>
              </a:rPr>
              <a:t>UPON </a:t>
            </a:r>
          </a:p>
          <a:p>
            <a:pPr marR="0"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400" b="1" dirty="0">
                <a:latin typeface="Agency FB" panose="020B0503020202020204" pitchFamily="34" charset="0"/>
              </a:rPr>
              <a:t>DEADLINE EXPIRY</a:t>
            </a:r>
          </a:p>
          <a:p>
            <a:pPr marR="0" lvl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lang="en-US" sz="1400" b="1" dirty="0">
              <a:latin typeface="Agency FB" panose="020B0503020202020204" pitchFamily="34" charset="0"/>
            </a:endParaRPr>
          </a:p>
          <a:p>
            <a:pPr marL="171450" marR="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Agency FB" panose="020B0503020202020204" pitchFamily="34" charset="0"/>
              </a:rPr>
              <a:t>EMBEDDED  </a:t>
            </a:r>
            <a:r>
              <a:rPr lang="en-US" sz="1400" b="1" dirty="0">
                <a:solidFill>
                  <a:schemeClr val="bg2"/>
                </a:solidFill>
                <a:latin typeface="Agency FB" panose="020B0503020202020204" pitchFamily="34" charset="0"/>
              </a:rPr>
              <a:t>PLAGIRISM</a:t>
            </a:r>
            <a:r>
              <a:rPr lang="en-US" sz="1400" b="1" dirty="0">
                <a:latin typeface="Agency FB" panose="020B0503020202020204" pitchFamily="34" charset="0"/>
              </a:rPr>
              <a:t> COLLABORATION TOOL</a:t>
            </a:r>
          </a:p>
          <a:p>
            <a:pPr marL="171450" marR="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lang="en-US" sz="1400" b="1" dirty="0">
              <a:latin typeface="Agency FB" panose="020B0503020202020204" pitchFamily="34" charset="0"/>
            </a:endParaRPr>
          </a:p>
          <a:p>
            <a:pPr marL="171450" marR="0" lvl="0" indent="-1714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1400" b="1" dirty="0">
                <a:latin typeface="Agency FB" panose="020B0503020202020204" pitchFamily="34" charset="0"/>
              </a:rPr>
              <a:t>STUDENT </a:t>
            </a:r>
            <a:r>
              <a:rPr lang="en-US" sz="1400" b="1" dirty="0">
                <a:solidFill>
                  <a:schemeClr val="bg2"/>
                </a:solidFill>
                <a:latin typeface="Agency FB" panose="020B0503020202020204" pitchFamily="34" charset="0"/>
              </a:rPr>
              <a:t>TASK BIFURCATION </a:t>
            </a:r>
            <a:r>
              <a:rPr lang="en-US" sz="1400" b="1" dirty="0">
                <a:latin typeface="Agency FB" panose="020B0503020202020204" pitchFamily="34" charset="0"/>
              </a:rPr>
              <a:t>: PERSONAL AND   INSTITUTIONAL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86129-9925-609B-90A9-5FC9C227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0" y="418974"/>
            <a:ext cx="6073270" cy="41423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3" name="Google Shape;343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8"/>
          <p:cNvGrpSpPr/>
          <p:nvPr/>
        </p:nvGrpSpPr>
        <p:grpSpPr>
          <a:xfrm rot="5400000">
            <a:off x="1303710" y="-1374389"/>
            <a:ext cx="1541149" cy="4289929"/>
            <a:chOff x="-22726" y="-218155"/>
            <a:chExt cx="1929330" cy="5370467"/>
          </a:xfrm>
        </p:grpSpPr>
        <p:pic>
          <p:nvPicPr>
            <p:cNvPr id="358" name="Google Shape;358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2" name="Google Shape;372;p28"/>
          <p:cNvSpPr txBox="1"/>
          <p:nvPr/>
        </p:nvSpPr>
        <p:spPr>
          <a:xfrm>
            <a:off x="246231" y="820840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Technology Stack: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6CA20-09D9-ED60-1440-E4DB7CEA1B37}"/>
              </a:ext>
            </a:extLst>
          </p:cNvPr>
          <p:cNvSpPr txBox="1"/>
          <p:nvPr/>
        </p:nvSpPr>
        <p:spPr>
          <a:xfrm>
            <a:off x="869678" y="1224612"/>
            <a:ext cx="7468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1.  </a:t>
            </a:r>
            <a:r>
              <a:rPr lang="en-US" b="1" u="sng" dirty="0">
                <a:solidFill>
                  <a:schemeClr val="bg2"/>
                </a:solidFill>
                <a:latin typeface="Agency FB" panose="020B0503020202020204" pitchFamily="34" charset="0"/>
              </a:rPr>
              <a:t>FRONTEND:</a:t>
            </a:r>
            <a:endParaRPr lang="en-US" b="1" i="0" u="sng" dirty="0">
              <a:solidFill>
                <a:schemeClr val="bg2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Build responsive pages with Full Calendar and deadline system 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using</a:t>
            </a:r>
            <a:r>
              <a:rPr lang="en-US" b="1" i="0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 HTML, CSS, JavaScript.</a:t>
            </a:r>
          </a:p>
          <a:p>
            <a:endParaRPr lang="en-US" b="1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. </a:t>
            </a:r>
            <a:r>
              <a:rPr lang="en-US" b="1" u="sng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b="1" u="sng" dirty="0">
                <a:solidFill>
                  <a:schemeClr val="bg2"/>
                </a:solidFill>
                <a:latin typeface="Agency FB" panose="020B0503020202020204" pitchFamily="34" charset="0"/>
              </a:rPr>
              <a:t>BACKEND :</a:t>
            </a:r>
            <a:endParaRPr lang="en-US" b="1" i="0" u="sng" dirty="0">
              <a:solidFill>
                <a:schemeClr val="bg2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gency FB" panose="020B0503020202020204" pitchFamily="34" charset="0"/>
              </a:rPr>
              <a:t>Develop a secure, scalable backend with </a:t>
            </a:r>
            <a:r>
              <a:rPr lang="en-US" b="1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Django (PYTHON), </a:t>
            </a:r>
            <a:r>
              <a:rPr lang="en-US" b="1" dirty="0">
                <a:effectLst/>
                <a:latin typeface="Agency FB" panose="020B0503020202020204" pitchFamily="34" charset="0"/>
              </a:rPr>
              <a:t>including authentication </a:t>
            </a:r>
          </a:p>
          <a:p>
            <a:r>
              <a:rPr lang="en-US" b="1" dirty="0">
                <a:effectLst/>
                <a:latin typeface="Agency FB" panose="020B0503020202020204" pitchFamily="34" charset="0"/>
              </a:rPr>
              <a:t>and task management models.</a:t>
            </a:r>
          </a:p>
          <a:p>
            <a:endParaRPr lang="en-US" b="1" dirty="0">
              <a:effectLst/>
              <a:latin typeface="Agency FB" panose="020B0503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3. </a:t>
            </a:r>
            <a:r>
              <a:rPr lang="en-US" b="1" u="sng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DATABASE: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gency FB" panose="020B0503020202020204" pitchFamily="34" charset="0"/>
              </a:rPr>
              <a:t>Use </a:t>
            </a:r>
            <a:r>
              <a:rPr lang="en-US" b="1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SQLite3  </a:t>
            </a:r>
            <a:r>
              <a:rPr lang="en-US" b="1" dirty="0">
                <a:effectLst/>
                <a:latin typeface="Agency FB" panose="020B0503020202020204" pitchFamily="34" charset="0"/>
              </a:rPr>
              <a:t>for lightweight and efficient database storage with relational tables</a:t>
            </a:r>
          </a:p>
          <a:p>
            <a:r>
              <a:rPr lang="en-US" b="1" dirty="0">
                <a:effectLst/>
                <a:latin typeface="Agency FB" panose="020B0503020202020204" pitchFamily="34" charset="0"/>
              </a:rPr>
              <a:t>and indexing for fast query retrieval.</a:t>
            </a:r>
          </a:p>
          <a:p>
            <a:endParaRPr lang="en-US" b="1" dirty="0">
              <a:effectLst/>
              <a:latin typeface="Agency FB" panose="020B0503020202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4. </a:t>
            </a:r>
            <a:r>
              <a:rPr lang="en-US" b="1" u="sng" dirty="0">
                <a:solidFill>
                  <a:schemeClr val="bg2"/>
                </a:solidFill>
                <a:latin typeface="Agency FB" panose="020B0503020202020204" pitchFamily="34" charset="0"/>
              </a:rPr>
              <a:t>API INTEGRATION:</a:t>
            </a:r>
            <a:endParaRPr lang="en-US" b="1" u="sng" dirty="0">
              <a:solidFill>
                <a:schemeClr val="bg2"/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gency FB" panose="020B0503020202020204" pitchFamily="34" charset="0"/>
              </a:rPr>
              <a:t>Incorporate </a:t>
            </a:r>
            <a:r>
              <a:rPr lang="en-US" b="1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APIs</a:t>
            </a:r>
            <a:r>
              <a:rPr lang="en-US" b="1" dirty="0">
                <a:effectLst/>
                <a:latin typeface="Agency FB" panose="020B0503020202020204" pitchFamily="34" charset="0"/>
              </a:rPr>
              <a:t> by securing access keys, making HTTP requests, processing</a:t>
            </a:r>
          </a:p>
          <a:p>
            <a:r>
              <a:rPr lang="en-US" b="1" dirty="0">
                <a:effectLst/>
                <a:latin typeface="Agency FB" panose="020B0503020202020204" pitchFamily="34" charset="0"/>
              </a:rPr>
              <a:t> responses, and implementing effective error handling to enhance app capabilities.</a:t>
            </a:r>
          </a:p>
          <a:p>
            <a:endParaRPr lang="en-US" b="1" dirty="0">
              <a:effectLst/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D9F306-C380-3DDF-7701-D0B08BA9D53A}"/>
              </a:ext>
            </a:extLst>
          </p:cNvPr>
          <p:cNvCxnSpPr/>
          <p:nvPr/>
        </p:nvCxnSpPr>
        <p:spPr>
          <a:xfrm flipH="1">
            <a:off x="8802456" y="361900"/>
            <a:ext cx="17023" cy="427663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245B5-E3EC-0053-AED0-DB9587CC7FF5}"/>
              </a:ext>
            </a:extLst>
          </p:cNvPr>
          <p:cNvCxnSpPr>
            <a:cxnSpLocks/>
          </p:cNvCxnSpPr>
          <p:nvPr/>
        </p:nvCxnSpPr>
        <p:spPr>
          <a:xfrm flipH="1">
            <a:off x="4628570" y="361900"/>
            <a:ext cx="4173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422541-9428-1C14-1A6B-01F47F5B12AC}"/>
              </a:ext>
            </a:extLst>
          </p:cNvPr>
          <p:cNvCxnSpPr/>
          <p:nvPr/>
        </p:nvCxnSpPr>
        <p:spPr>
          <a:xfrm flipH="1">
            <a:off x="6034556" y="1921788"/>
            <a:ext cx="278492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42380-AF7A-442E-4385-AA05CBDF67BF}"/>
              </a:ext>
            </a:extLst>
          </p:cNvPr>
          <p:cNvCxnSpPr/>
          <p:nvPr/>
        </p:nvCxnSpPr>
        <p:spPr>
          <a:xfrm flipH="1">
            <a:off x="6977540" y="3478481"/>
            <a:ext cx="18334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5A06ACB-5DBD-2743-6973-13D19372B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9828" y="540106"/>
            <a:ext cx="565179" cy="5240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53053D-415E-B177-0398-A29FD654D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638140" y="1193257"/>
            <a:ext cx="516712" cy="53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6F482EE-A7A6-2BCA-2D01-D1E02293A6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9551" y="2036147"/>
            <a:ext cx="497786" cy="4977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7403A0-515B-2130-C420-1B5FF99C1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4560" y="3585979"/>
            <a:ext cx="619878" cy="6198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749B69E-C689-85C5-A484-D9FCA9932F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2490" y="2833191"/>
            <a:ext cx="529842" cy="52663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63F6238-31E1-5C39-7BD0-15CFA504B924}"/>
              </a:ext>
            </a:extLst>
          </p:cNvPr>
          <p:cNvSpPr txBox="1"/>
          <p:nvPr/>
        </p:nvSpPr>
        <p:spPr>
          <a:xfrm>
            <a:off x="5185781" y="902385"/>
            <a:ext cx="2665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FRONTEND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03D8CD-47FE-C4DD-98E4-290EA8204F8C}"/>
              </a:ext>
            </a:extLst>
          </p:cNvPr>
          <p:cNvSpPr txBox="1"/>
          <p:nvPr/>
        </p:nvSpPr>
        <p:spPr>
          <a:xfrm>
            <a:off x="6449315" y="2563543"/>
            <a:ext cx="1833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BACKEND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39A713-7B45-FA5A-0FA3-287011907D45}"/>
              </a:ext>
            </a:extLst>
          </p:cNvPr>
          <p:cNvSpPr txBox="1"/>
          <p:nvPr/>
        </p:nvSpPr>
        <p:spPr>
          <a:xfrm>
            <a:off x="6268201" y="3858240"/>
            <a:ext cx="142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DATABASE</a:t>
            </a:r>
            <a:endParaRPr lang="en-IN" b="1" dirty="0">
              <a:solidFill>
                <a:schemeClr val="bg2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6E0AF99-FBBF-D7E4-BF97-911040D39B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51126" y="428889"/>
            <a:ext cx="627384" cy="627384"/>
          </a:xfrm>
          <a:prstGeom prst="rect">
            <a:avLst/>
          </a:prstGeom>
        </p:spPr>
      </p:pic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ED12004-DD9B-33BD-E1F2-4B5B76E80085}"/>
              </a:ext>
            </a:extLst>
          </p:cNvPr>
          <p:cNvSpPr/>
          <p:nvPr/>
        </p:nvSpPr>
        <p:spPr>
          <a:xfrm>
            <a:off x="5185781" y="820840"/>
            <a:ext cx="1207261" cy="524054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7A4B07E0-048D-6DF9-9682-F7AED91607BC}"/>
              </a:ext>
            </a:extLst>
          </p:cNvPr>
          <p:cNvSpPr/>
          <p:nvPr/>
        </p:nvSpPr>
        <p:spPr>
          <a:xfrm>
            <a:off x="6368393" y="2490973"/>
            <a:ext cx="1207261" cy="524054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C3AA644-43AB-8360-32C1-2ADA886AE099}"/>
              </a:ext>
            </a:extLst>
          </p:cNvPr>
          <p:cNvSpPr/>
          <p:nvPr/>
        </p:nvSpPr>
        <p:spPr>
          <a:xfrm>
            <a:off x="6292750" y="3794443"/>
            <a:ext cx="1207261" cy="524054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1334923" y="782154"/>
            <a:ext cx="7145400" cy="216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Minimizes </a:t>
            </a:r>
            <a:r>
              <a:rPr lang="en-US" b="1" i="0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Time Consumption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and Increases Accountability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Enhances </a:t>
            </a:r>
            <a:r>
              <a:rPr lang="en-US" b="1" i="0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Student Engagement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and Accessibility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.</a:t>
            </a:r>
          </a:p>
          <a:p>
            <a:pPr algn="l">
              <a:spcBef>
                <a:spcPts val="300"/>
              </a:spcBef>
            </a:pP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gency FB" panose="020B0503020202020204" pitchFamily="34" charset="0"/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Assists in </a:t>
            </a:r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Academic Improvement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and Detects Plagiarism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</a:endParaRPr>
          </a:p>
          <a:p>
            <a:pPr marL="285750" indent="-28575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bg2"/>
                </a:solidFill>
                <a:effectLst/>
                <a:latin typeface="Agency FB" panose="020B0503020202020204" pitchFamily="34" charset="0"/>
              </a:rPr>
              <a:t>Addresses Market Demand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with Customizable Features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 in 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ducational 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gency FB" panose="020B0503020202020204" pitchFamily="34" charset="0"/>
              </a:rPr>
              <a:t>        institutions</a:t>
            </a:r>
          </a:p>
        </p:txBody>
      </p:sp>
      <p:sp>
        <p:nvSpPr>
          <p:cNvPr id="407" name="Google Shape;407;p30"/>
          <p:cNvSpPr txBox="1"/>
          <p:nvPr/>
        </p:nvSpPr>
        <p:spPr>
          <a:xfrm>
            <a:off x="450434" y="127703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Future Scope: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524775" y="3030747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Research and References: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29855" y="1132167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4275D-B155-4422-4970-0DBF40D033AA}"/>
              </a:ext>
            </a:extLst>
          </p:cNvPr>
          <p:cNvSpPr txBox="1"/>
          <p:nvPr/>
        </p:nvSpPr>
        <p:spPr>
          <a:xfrm>
            <a:off x="524775" y="3523785"/>
            <a:ext cx="6314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https://www.geeksforgeeks.org/django-tutorial/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https://www.geeksforgeeks.org/how-to-learn-python-from-scratch/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https://www.w3schools.com/html/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A0DFD3-F10A-FB39-9254-BED65CC5450F}"/>
              </a:ext>
            </a:extLst>
          </p:cNvPr>
          <p:cNvSpPr/>
          <p:nvPr/>
        </p:nvSpPr>
        <p:spPr>
          <a:xfrm>
            <a:off x="6118191" y="283744"/>
            <a:ext cx="2121067" cy="102932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15E491-FCC2-DCD0-C878-A05D88EA2E77}"/>
              </a:ext>
            </a:extLst>
          </p:cNvPr>
          <p:cNvSpPr/>
          <p:nvPr/>
        </p:nvSpPr>
        <p:spPr>
          <a:xfrm>
            <a:off x="5780710" y="90130"/>
            <a:ext cx="851143" cy="860864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EB91EB4-0817-CB7A-BCB7-F007333AEB5B}"/>
              </a:ext>
            </a:extLst>
          </p:cNvPr>
          <p:cNvSpPr/>
          <p:nvPr/>
        </p:nvSpPr>
        <p:spPr>
          <a:xfrm>
            <a:off x="7153939" y="1416152"/>
            <a:ext cx="208627" cy="514412"/>
          </a:xfrm>
          <a:prstGeom prst="downArrow">
            <a:avLst/>
          </a:prstGeom>
          <a:solidFill>
            <a:schemeClr val="accent1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D228C-ED55-810B-8D4F-F38C433F46EA}"/>
              </a:ext>
            </a:extLst>
          </p:cNvPr>
          <p:cNvSpPr/>
          <p:nvPr/>
        </p:nvSpPr>
        <p:spPr>
          <a:xfrm>
            <a:off x="6302032" y="2009332"/>
            <a:ext cx="2121067" cy="102932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09FA37-8BD6-477A-69C2-5FE729A9D175}"/>
              </a:ext>
            </a:extLst>
          </p:cNvPr>
          <p:cNvSpPr/>
          <p:nvPr/>
        </p:nvSpPr>
        <p:spPr>
          <a:xfrm>
            <a:off x="5976780" y="1744766"/>
            <a:ext cx="851143" cy="860864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F4D22EF-F2FE-03EB-9AB9-C1825F18FEF3}"/>
              </a:ext>
            </a:extLst>
          </p:cNvPr>
          <p:cNvSpPr/>
          <p:nvPr/>
        </p:nvSpPr>
        <p:spPr>
          <a:xfrm>
            <a:off x="7211163" y="3117424"/>
            <a:ext cx="208627" cy="514412"/>
          </a:xfrm>
          <a:prstGeom prst="downArrow">
            <a:avLst/>
          </a:prstGeom>
          <a:solidFill>
            <a:schemeClr val="accent1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89C208-ECBC-2673-DB08-E73272D38CBE}"/>
              </a:ext>
            </a:extLst>
          </p:cNvPr>
          <p:cNvSpPr/>
          <p:nvPr/>
        </p:nvSpPr>
        <p:spPr>
          <a:xfrm>
            <a:off x="6359256" y="3747787"/>
            <a:ext cx="2121067" cy="1029324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9DAC26-D4A9-1AFB-EE93-87FF81745F93}"/>
              </a:ext>
            </a:extLst>
          </p:cNvPr>
          <p:cNvSpPr/>
          <p:nvPr/>
        </p:nvSpPr>
        <p:spPr>
          <a:xfrm>
            <a:off x="6001919" y="3514398"/>
            <a:ext cx="851143" cy="860864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0F9FA9-8696-97CC-85B8-6230120E4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890" y="177961"/>
            <a:ext cx="666782" cy="6667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038925-657F-9DD5-F196-97DF69FA384B}"/>
              </a:ext>
            </a:extLst>
          </p:cNvPr>
          <p:cNvSpPr txBox="1"/>
          <p:nvPr/>
        </p:nvSpPr>
        <p:spPr>
          <a:xfrm>
            <a:off x="6630513" y="492815"/>
            <a:ext cx="16302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Categorizing task based on personal and university.</a:t>
            </a:r>
            <a:endParaRPr lang="en-IN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77C577-DC50-B796-C110-CB30E4D401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7247" y="1883467"/>
            <a:ext cx="604017" cy="6040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776D7D-5AAA-8127-0FC2-C89059E32E58}"/>
              </a:ext>
            </a:extLst>
          </p:cNvPr>
          <p:cNvSpPr txBox="1"/>
          <p:nvPr/>
        </p:nvSpPr>
        <p:spPr>
          <a:xfrm>
            <a:off x="6741731" y="2202418"/>
            <a:ext cx="1583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Enhances students time management skill.</a:t>
            </a:r>
            <a:endParaRPr lang="en-IN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C7BFF67-CDE1-DF67-F400-DABF437CA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203778" y="3729832"/>
            <a:ext cx="470895" cy="4708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67BB75-798C-5874-125D-DB338DB261F3}"/>
              </a:ext>
            </a:extLst>
          </p:cNvPr>
          <p:cNvSpPr txBox="1"/>
          <p:nvPr/>
        </p:nvSpPr>
        <p:spPr>
          <a:xfrm>
            <a:off x="6803992" y="3944830"/>
            <a:ext cx="1583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naheim" panose="020B0604020202020204" charset="0"/>
              </a:rPr>
              <a:t>Enables to track progress and assist in improvement.</a:t>
            </a:r>
            <a:endParaRPr lang="en-IN" dirty="0">
              <a:solidFill>
                <a:schemeClr val="tx1"/>
              </a:solidFill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437350" y="282350"/>
            <a:ext cx="379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0" i="0" u="none" strike="noStrike" cap="none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437350" y="904303"/>
            <a:ext cx="8748575" cy="4014493"/>
            <a:chOff x="1999515" y="1670306"/>
            <a:chExt cx="14046363" cy="4329874"/>
          </a:xfrm>
        </p:grpSpPr>
        <p:sp>
          <p:nvSpPr>
            <p:cNvPr id="420" name="Google Shape;420;p31"/>
            <p:cNvSpPr txBox="1"/>
            <p:nvPr/>
          </p:nvSpPr>
          <p:spPr>
            <a:xfrm>
              <a:off x="1999517" y="1670306"/>
              <a:ext cx="14046361" cy="6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      		Roll No	</a:t>
              </a:r>
              <a:r>
                <a:rPr lang="en" sz="1700" b="1" u="sng" dirty="0"/>
                <a:t>                                              Dept</a:t>
              </a:r>
              <a:endParaRPr sz="17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 txBox="1"/>
            <p:nvPr/>
          </p:nvSpPr>
          <p:spPr>
            <a:xfrm>
              <a:off x="1999515" y="2595443"/>
              <a:ext cx="13906859" cy="6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dirty="0"/>
                <a:t>K.Devadharshini</a:t>
              </a:r>
              <a:r>
                <a:rPr lang="en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      </a:t>
              </a:r>
              <a:r>
                <a:rPr lang="en" sz="1700" dirty="0"/>
                <a:t>        24UIT110</a:t>
              </a:r>
              <a:r>
                <a:rPr lang="en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		</a:t>
              </a:r>
              <a:r>
                <a:rPr lang="en" sz="1700" dirty="0"/>
                <a:t>IT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 txBox="1"/>
            <p:nvPr/>
          </p:nvSpPr>
          <p:spPr>
            <a:xfrm>
              <a:off x="1999517" y="3361577"/>
              <a:ext cx="14046361" cy="601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dirty="0"/>
                <a:t>M.FathimaRidhuwana         24UCS131</a:t>
              </a:r>
              <a:r>
                <a:rPr lang="en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lang="en" sz="1700" dirty="0"/>
                <a:t>             CSE</a:t>
              </a: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 txBox="1"/>
            <p:nvPr/>
          </p:nvSpPr>
          <p:spPr>
            <a:xfrm>
              <a:off x="1999515" y="3742881"/>
              <a:ext cx="11436689" cy="2257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D.Bhavani	              24UIT108			              IT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dirty="0"/>
                <a:t>M.SonikaSri                         24UEC241                                           ECE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dirty="0"/>
                <a:t>M.Deekshith                         24UIT109                                             IT                   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31"/>
          <p:cNvSpPr txBox="1"/>
          <p:nvPr/>
        </p:nvSpPr>
        <p:spPr>
          <a:xfrm>
            <a:off x="297367" y="2177372"/>
            <a:ext cx="8021444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dirty="0"/>
              <a:t>N.Manujana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24UAM129                                           AIML 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4" name="Google Shape;434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414</Words>
  <Application>Microsoft Office PowerPoint</Application>
  <PresentationFormat>On-screen Show (16:9)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Atkinson Hyperlegible</vt:lpstr>
      <vt:lpstr>Anaheim</vt:lpstr>
      <vt:lpstr>Bebas Neue</vt:lpstr>
      <vt:lpstr>Arial</vt:lpstr>
      <vt:lpstr>Playfair Display</vt:lpstr>
      <vt:lpstr>Yeseva One</vt:lpstr>
      <vt:lpstr>Aptos Display</vt:lpstr>
      <vt:lpstr>PT Sans</vt:lpstr>
      <vt:lpstr>Wingdings</vt:lpstr>
      <vt:lpstr>Agency FB</vt:lpstr>
      <vt:lpstr>Calibri</vt:lpstr>
      <vt:lpstr>Poppins Light</vt:lpstr>
      <vt:lpstr>Nunito Light</vt:lpstr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DevadharshiniKumar</dc:creator>
  <cp:lastModifiedBy>Devadharshini Saravanakumar</cp:lastModifiedBy>
  <cp:revision>6</cp:revision>
  <dcterms:modified xsi:type="dcterms:W3CDTF">2025-02-14T10:51:05Z</dcterms:modified>
</cp:coreProperties>
</file>