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Anaheim" panose="020B0604020202020204" charset="0"/>
      <p:regular r:id="rId11"/>
      <p:bold r:id="rId12"/>
    </p:embeddedFont>
    <p:embeddedFont>
      <p:font typeface="Atkinson Hyperlegible" panose="020B0604020202020204" charset="0"/>
      <p:regular r:id="rId13"/>
      <p:bold r:id="rId14"/>
      <p:italic r:id="rId15"/>
      <p:boldItalic r:id="rId16"/>
    </p:embeddedFont>
    <p:embeddedFont>
      <p:font typeface="Bebas Neue" panose="020B0606020202050201" pitchFamily="34" charset="0"/>
      <p:regular r:id="rId17"/>
    </p:embeddedFont>
    <p:embeddedFont>
      <p:font typeface="Cambria" panose="02040503050406030204" pitchFamily="18" charset="0"/>
      <p:regular r:id="rId18"/>
      <p:bold r:id="rId19"/>
      <p:italic r:id="rId20"/>
      <p:boldItalic r:id="rId21"/>
    </p:embeddedFont>
    <p:embeddedFont>
      <p:font typeface="Nunito Light" pitchFamily="2" charset="0"/>
      <p:regular r:id="rId22"/>
      <p:italic r:id="rId23"/>
    </p:embeddedFont>
    <p:embeddedFont>
      <p:font typeface="Playfair Display" panose="00000500000000000000" pitchFamily="2" charset="0"/>
      <p:regular r:id="rId24"/>
      <p:bold r:id="rId25"/>
      <p:italic r:id="rId26"/>
      <p:boldItalic r:id="rId27"/>
    </p:embeddedFont>
    <p:embeddedFont>
      <p:font typeface="Poppins Light" panose="00000400000000000000" pitchFamily="2" charset="0"/>
      <p:regular r:id="rId28"/>
      <p:bold r:id="rId29"/>
      <p:italic r:id="rId30"/>
      <p:boldItalic r:id="rId31"/>
    </p:embeddedFont>
    <p:embeddedFont>
      <p:font typeface="PT Sans" panose="020B0503020203020204" pitchFamily="34" charset="0"/>
      <p:regular r:id="rId32"/>
      <p:bold r:id="rId33"/>
      <p:italic r:id="rId34"/>
      <p:boldItalic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  <p:embeddedFont>
      <p:font typeface="Yeseva One" panose="020B0604020202020204" charset="0"/>
      <p:regular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8A12"/>
    <a:srgbClr val="936D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588" autoAdjust="0"/>
    <p:restoredTop sz="96182" autoAdjust="0"/>
  </p:normalViewPr>
  <p:slideViewPr>
    <p:cSldViewPr>
      <p:cViewPr varScale="1">
        <p:scale>
          <a:sx n="130" d="100"/>
          <a:sy n="130" d="100"/>
        </p:scale>
        <p:origin x="595" y="20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openxmlformats.org/officeDocument/2006/relationships/font" Target="fonts/font29.fntdata"/><Relationship Id="rId21" Type="http://schemas.openxmlformats.org/officeDocument/2006/relationships/font" Target="fonts/font11.fntdata"/><Relationship Id="rId34" Type="http://schemas.openxmlformats.org/officeDocument/2006/relationships/font" Target="fonts/font2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openxmlformats.org/officeDocument/2006/relationships/font" Target="fonts/font27.fntdata"/><Relationship Id="rId40" Type="http://schemas.openxmlformats.org/officeDocument/2006/relationships/font" Target="fonts/font30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font" Target="fonts/font26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font" Target="fonts/font2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font" Target="fonts/font23.fntdata"/><Relationship Id="rId38" Type="http://schemas.openxmlformats.org/officeDocument/2006/relationships/font" Target="fonts/font28.fntdata"/><Relationship Id="rId20" Type="http://schemas.openxmlformats.org/officeDocument/2006/relationships/font" Target="fonts/font10.fntdata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 Shanth" userId="85ac5e761d43dea1" providerId="LiveId" clId="{AFF8BBB7-FFBD-4B6F-A464-5C0F5E666CF8}"/>
    <pc:docChg chg="modSld">
      <pc:chgData name="Sri Shanth" userId="85ac5e761d43dea1" providerId="LiveId" clId="{AFF8BBB7-FFBD-4B6F-A464-5C0F5E666CF8}" dt="2025-02-14T14:45:32.252" v="0" actId="1076"/>
      <pc:docMkLst>
        <pc:docMk/>
      </pc:docMkLst>
      <pc:sldChg chg="modSp mod">
        <pc:chgData name="Sri Shanth" userId="85ac5e761d43dea1" providerId="LiveId" clId="{AFF8BBB7-FFBD-4B6F-A464-5C0F5E666CF8}" dt="2025-02-14T14:45:32.252" v="0" actId="1076"/>
        <pc:sldMkLst>
          <pc:docMk/>
          <pc:sldMk cId="0" sldId="259"/>
        </pc:sldMkLst>
        <pc:spChg chg="mod">
          <ac:chgData name="Sri Shanth" userId="85ac5e761d43dea1" providerId="LiveId" clId="{AFF8BBB7-FFBD-4B6F-A464-5C0F5E666CF8}" dt="2025-02-14T14:45:32.252" v="0" actId="1076"/>
          <ac:spMkLst>
            <pc:docMk/>
            <pc:sldMk cId="0" sldId="259"/>
            <ac:spMk id="37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462725" y="1121425"/>
            <a:ext cx="4813200" cy="22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462725" y="3546275"/>
            <a:ext cx="4528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1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1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2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2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>
            <a:spLocks noGrp="1"/>
          </p:cNvSpPr>
          <p:nvPr>
            <p:ph type="title" hasCustomPrompt="1"/>
          </p:nvPr>
        </p:nvSpPr>
        <p:spPr>
          <a:xfrm>
            <a:off x="1124700" y="1605338"/>
            <a:ext cx="6894600" cy="11934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74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"/>
          </p:nvPr>
        </p:nvSpPr>
        <p:spPr>
          <a:xfrm>
            <a:off x="1124700" y="3041063"/>
            <a:ext cx="68946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1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1" name="Google Shape;141;p15"/>
          <p:cNvGrpSpPr/>
          <p:nvPr/>
        </p:nvGrpSpPr>
        <p:grpSpPr>
          <a:xfrm rot="10800000" flipH="1">
            <a:off x="-9878" y="1"/>
            <a:ext cx="9154003" cy="5143507"/>
            <a:chOff x="-9878" y="1"/>
            <a:chExt cx="9154003" cy="5143507"/>
          </a:xfrm>
        </p:grpSpPr>
        <p:pic>
          <p:nvPicPr>
            <p:cNvPr id="142" name="Google Shape;142;p15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73002" y="880074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5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5400000">
              <a:off x="-252077" y="54927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5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5400000">
              <a:off x="128185" y="-138062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5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171901" y="701525"/>
              <a:ext cx="602100" cy="27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5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44290" y="1246411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5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555335" y="3857059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5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-5400000">
              <a:off x="7501110" y="321270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5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-5400000">
              <a:off x="7874773" y="3893445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5"/>
            <p:cNvPicPr preferRelativeResize="0"/>
            <p:nvPr/>
          </p:nvPicPr>
          <p:blipFill rotWithShape="1">
            <a:blip r:embed="rId5">
              <a:alphaModFix/>
            </a:blip>
            <a:srcRect l="50093" b="50443"/>
            <a:stretch/>
          </p:blipFill>
          <p:spPr>
            <a:xfrm rot="-5400000">
              <a:off x="8683088" y="4682466"/>
              <a:ext cx="478925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5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655548" y="2743197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6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3683326" y="3176488"/>
            <a:ext cx="38187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subTitle" idx="1"/>
          </p:nvPr>
        </p:nvSpPr>
        <p:spPr>
          <a:xfrm>
            <a:off x="1641750" y="1435113"/>
            <a:ext cx="5860500" cy="14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7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24021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ubTitle" idx="1"/>
          </p:nvPr>
        </p:nvSpPr>
        <p:spPr>
          <a:xfrm>
            <a:off x="713225" y="1799350"/>
            <a:ext cx="24021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7"/>
          <p:cNvSpPr>
            <a:spLocks noGrp="1"/>
          </p:cNvSpPr>
          <p:nvPr>
            <p:ph type="pic" idx="2"/>
          </p:nvPr>
        </p:nvSpPr>
        <p:spPr>
          <a:xfrm>
            <a:off x="5629675" y="539500"/>
            <a:ext cx="2801100" cy="40647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17"/>
          <p:cNvSpPr>
            <a:spLocks noGrp="1"/>
          </p:cNvSpPr>
          <p:nvPr>
            <p:ph type="pic" idx="3"/>
          </p:nvPr>
        </p:nvSpPr>
        <p:spPr>
          <a:xfrm>
            <a:off x="3171450" y="539500"/>
            <a:ext cx="2304300" cy="22857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17"/>
          <p:cNvSpPr>
            <a:spLocks noGrp="1"/>
          </p:cNvSpPr>
          <p:nvPr>
            <p:ph type="pic" idx="4"/>
          </p:nvPr>
        </p:nvSpPr>
        <p:spPr>
          <a:xfrm>
            <a:off x="713225" y="2953775"/>
            <a:ext cx="2304300" cy="1650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17"/>
          <p:cNvSpPr>
            <a:spLocks noGrp="1"/>
          </p:cNvSpPr>
          <p:nvPr>
            <p:ph type="pic" idx="5"/>
          </p:nvPr>
        </p:nvSpPr>
        <p:spPr>
          <a:xfrm>
            <a:off x="3171450" y="2953775"/>
            <a:ext cx="2304300" cy="165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1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7" name="Google Shape;167;p18"/>
          <p:cNvGrpSpPr/>
          <p:nvPr/>
        </p:nvGrpSpPr>
        <p:grpSpPr>
          <a:xfrm rot="10800000" flipH="1">
            <a:off x="-9878" y="1"/>
            <a:ext cx="9154003" cy="5143507"/>
            <a:chOff x="-9878" y="1"/>
            <a:chExt cx="9154003" cy="5143507"/>
          </a:xfrm>
        </p:grpSpPr>
        <p:pic>
          <p:nvPicPr>
            <p:cNvPr id="168" name="Google Shape;168;p18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73002" y="880074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8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5400000">
              <a:off x="-252077" y="54927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8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5400000">
              <a:off x="128185" y="-138062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171901" y="701525"/>
              <a:ext cx="602100" cy="27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8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44290" y="1246411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8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555335" y="3857059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8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-5400000">
              <a:off x="7501110" y="321270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8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-5400000">
              <a:off x="7874773" y="3893445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18"/>
            <p:cNvPicPr preferRelativeResize="0"/>
            <p:nvPr/>
          </p:nvPicPr>
          <p:blipFill rotWithShape="1">
            <a:blip r:embed="rId5">
              <a:alphaModFix/>
            </a:blip>
            <a:srcRect l="50093" b="50443"/>
            <a:stretch/>
          </p:blipFill>
          <p:spPr>
            <a:xfrm rot="-5400000">
              <a:off x="8683088" y="4682466"/>
              <a:ext cx="478925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8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655548" y="2743197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8" name="Google Shape;178;p18"/>
          <p:cNvSpPr txBox="1">
            <a:spLocks noGrp="1"/>
          </p:cNvSpPr>
          <p:nvPr>
            <p:ph type="subTitle" idx="1"/>
          </p:nvPr>
        </p:nvSpPr>
        <p:spPr>
          <a:xfrm>
            <a:off x="720000" y="1206950"/>
            <a:ext cx="7704000" cy="26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9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subTitle" idx="1"/>
          </p:nvPr>
        </p:nvSpPr>
        <p:spPr>
          <a:xfrm>
            <a:off x="1600324" y="196775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subTitle" idx="2"/>
          </p:nvPr>
        </p:nvSpPr>
        <p:spPr>
          <a:xfrm>
            <a:off x="5613000" y="196775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subTitle" idx="3"/>
          </p:nvPr>
        </p:nvSpPr>
        <p:spPr>
          <a:xfrm>
            <a:off x="1600324" y="355212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ubTitle" idx="4"/>
          </p:nvPr>
        </p:nvSpPr>
        <p:spPr>
          <a:xfrm>
            <a:off x="5613000" y="355212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subTitle" idx="5"/>
          </p:nvPr>
        </p:nvSpPr>
        <p:spPr>
          <a:xfrm>
            <a:off x="1600324" y="1522000"/>
            <a:ext cx="2811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subTitle" idx="6"/>
          </p:nvPr>
        </p:nvSpPr>
        <p:spPr>
          <a:xfrm>
            <a:off x="1600324" y="3106450"/>
            <a:ext cx="2811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8" name="Google Shape;188;p19"/>
          <p:cNvSpPr txBox="1">
            <a:spLocks noGrp="1"/>
          </p:cNvSpPr>
          <p:nvPr>
            <p:ph type="subTitle" idx="7"/>
          </p:nvPr>
        </p:nvSpPr>
        <p:spPr>
          <a:xfrm>
            <a:off x="5612974" y="1522000"/>
            <a:ext cx="2811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subTitle" idx="8"/>
          </p:nvPr>
        </p:nvSpPr>
        <p:spPr>
          <a:xfrm>
            <a:off x="5612974" y="3106450"/>
            <a:ext cx="2811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90" name="Google Shape;190;p19"/>
          <p:cNvGrpSpPr/>
          <p:nvPr/>
        </p:nvGrpSpPr>
        <p:grpSpPr>
          <a:xfrm>
            <a:off x="-9878" y="1"/>
            <a:ext cx="9134713" cy="5143507"/>
            <a:chOff x="-9878" y="1"/>
            <a:chExt cx="9134713" cy="5143507"/>
          </a:xfrm>
        </p:grpSpPr>
        <p:grpSp>
          <p:nvGrpSpPr>
            <p:cNvPr id="191" name="Google Shape;191;p19"/>
            <p:cNvGrpSpPr/>
            <p:nvPr/>
          </p:nvGrpSpPr>
          <p:grpSpPr>
            <a:xfrm>
              <a:off x="-9877" y="0"/>
              <a:ext cx="1388125" cy="2507650"/>
              <a:chOff x="-9878" y="1"/>
              <a:chExt cx="1388125" cy="2507650"/>
            </a:xfrm>
          </p:grpSpPr>
          <p:pic>
            <p:nvPicPr>
              <p:cNvPr id="192" name="Google Shape;192;p19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3" name="Google Shape;193;p19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19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5" name="Google Shape;195;p19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6" name="Google Shape;196;p19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1246411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7" name="Google Shape;197;p19"/>
            <p:cNvGrpSpPr/>
            <p:nvPr/>
          </p:nvGrpSpPr>
          <p:grpSpPr>
            <a:xfrm>
              <a:off x="7736711" y="2608785"/>
              <a:ext cx="1388125" cy="2534723"/>
              <a:chOff x="7736711" y="2608785"/>
              <a:chExt cx="1388125" cy="2534723"/>
            </a:xfrm>
          </p:grpSpPr>
          <p:pic>
            <p:nvPicPr>
              <p:cNvPr id="198" name="Google Shape;198;p19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-5400000">
                <a:off x="8555335" y="3857059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9" name="Google Shape;199;p19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-5400000">
                <a:off x="7501110" y="321270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0" name="Google Shape;200;p19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-5400000">
                <a:off x="7874773" y="3893445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1" name="Google Shape;201;p19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-5400000">
                <a:off x="8423435" y="4382433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2" name="Google Shape;202;p19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-5400000">
                <a:off x="8655548" y="2743197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0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1"/>
          </p:nvPr>
        </p:nvSpPr>
        <p:spPr>
          <a:xfrm>
            <a:off x="796200" y="1802471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subTitle" idx="2"/>
          </p:nvPr>
        </p:nvSpPr>
        <p:spPr>
          <a:xfrm>
            <a:off x="3373350" y="1802471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3"/>
          </p:nvPr>
        </p:nvSpPr>
        <p:spPr>
          <a:xfrm>
            <a:off x="796200" y="3529550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subTitle" idx="4"/>
          </p:nvPr>
        </p:nvSpPr>
        <p:spPr>
          <a:xfrm>
            <a:off x="3373350" y="3529550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5"/>
          </p:nvPr>
        </p:nvSpPr>
        <p:spPr>
          <a:xfrm>
            <a:off x="5950500" y="1802471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subTitle" idx="6"/>
          </p:nvPr>
        </p:nvSpPr>
        <p:spPr>
          <a:xfrm>
            <a:off x="5950500" y="3529550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subTitle" idx="7"/>
          </p:nvPr>
        </p:nvSpPr>
        <p:spPr>
          <a:xfrm>
            <a:off x="796200" y="1336275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8"/>
          </p:nvPr>
        </p:nvSpPr>
        <p:spPr>
          <a:xfrm>
            <a:off x="3373350" y="1336275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9"/>
          </p:nvPr>
        </p:nvSpPr>
        <p:spPr>
          <a:xfrm>
            <a:off x="5950500" y="1336275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subTitle" idx="13"/>
          </p:nvPr>
        </p:nvSpPr>
        <p:spPr>
          <a:xfrm>
            <a:off x="796200" y="3063352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subTitle" idx="14"/>
          </p:nvPr>
        </p:nvSpPr>
        <p:spPr>
          <a:xfrm>
            <a:off x="3373350" y="3063352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7" name="Google Shape;217;p20"/>
          <p:cNvSpPr txBox="1">
            <a:spLocks noGrp="1"/>
          </p:cNvSpPr>
          <p:nvPr>
            <p:ph type="subTitle" idx="15"/>
          </p:nvPr>
        </p:nvSpPr>
        <p:spPr>
          <a:xfrm>
            <a:off x="5950500" y="3063352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18" name="Google Shape;218;p20"/>
          <p:cNvGrpSpPr/>
          <p:nvPr/>
        </p:nvGrpSpPr>
        <p:grpSpPr>
          <a:xfrm rot="10800000" flipH="1">
            <a:off x="-9878" y="1"/>
            <a:ext cx="9134713" cy="5143507"/>
            <a:chOff x="-9878" y="1"/>
            <a:chExt cx="9134713" cy="5143507"/>
          </a:xfrm>
        </p:grpSpPr>
        <p:grpSp>
          <p:nvGrpSpPr>
            <p:cNvPr id="219" name="Google Shape;219;p20"/>
            <p:cNvGrpSpPr/>
            <p:nvPr/>
          </p:nvGrpSpPr>
          <p:grpSpPr>
            <a:xfrm>
              <a:off x="-9877" y="0"/>
              <a:ext cx="1388125" cy="2507650"/>
              <a:chOff x="-9878" y="1"/>
              <a:chExt cx="1388125" cy="2507650"/>
            </a:xfrm>
          </p:grpSpPr>
          <p:pic>
            <p:nvPicPr>
              <p:cNvPr id="220" name="Google Shape;220;p20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20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2" name="Google Shape;222;p20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3" name="Google Shape;223;p20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4" name="Google Shape;224;p20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1246411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5" name="Google Shape;225;p20"/>
            <p:cNvGrpSpPr/>
            <p:nvPr/>
          </p:nvGrpSpPr>
          <p:grpSpPr>
            <a:xfrm>
              <a:off x="7736711" y="2608785"/>
              <a:ext cx="1388125" cy="2534723"/>
              <a:chOff x="7736711" y="2608785"/>
              <a:chExt cx="1388125" cy="2534723"/>
            </a:xfrm>
          </p:grpSpPr>
          <p:pic>
            <p:nvPicPr>
              <p:cNvPr id="226" name="Google Shape;226;p20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-5400000">
                <a:off x="8555335" y="3857059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7" name="Google Shape;227;p20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-5400000">
                <a:off x="7501110" y="321270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20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-5400000">
                <a:off x="7874773" y="3893445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9" name="Google Shape;229;p20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-5400000">
                <a:off x="8423435" y="4382433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0" name="Google Shape;230;p20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-5400000">
                <a:off x="8655548" y="2743197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720000" y="1094600"/>
            <a:ext cx="77040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 rot="10800000" flipH="1">
            <a:off x="-9878" y="0"/>
            <a:ext cx="9178101" cy="5156557"/>
            <a:chOff x="-9878" y="1"/>
            <a:chExt cx="9178101" cy="5156557"/>
          </a:xfrm>
        </p:grpSpPr>
        <p:grpSp>
          <p:nvGrpSpPr>
            <p:cNvPr id="17" name="Google Shape;17;p3"/>
            <p:cNvGrpSpPr/>
            <p:nvPr/>
          </p:nvGrpSpPr>
          <p:grpSpPr>
            <a:xfrm>
              <a:off x="-9877" y="0"/>
              <a:ext cx="1388125" cy="2534723"/>
              <a:chOff x="-9878" y="1"/>
              <a:chExt cx="1388125" cy="2534723"/>
            </a:xfrm>
          </p:grpSpPr>
          <p:pic>
            <p:nvPicPr>
              <p:cNvPr id="18" name="Google Shape;18;p3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" name="Google Shape;19;p3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3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" name="Google Shape;21;p3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Google Shape;22;p3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" name="Google Shape;23;p3"/>
            <p:cNvGrpSpPr/>
            <p:nvPr/>
          </p:nvGrpSpPr>
          <p:grpSpPr>
            <a:xfrm rot="10800000">
              <a:off x="7780098" y="2621835"/>
              <a:ext cx="1388125" cy="2534723"/>
              <a:chOff x="-9878" y="1"/>
              <a:chExt cx="1388125" cy="2534723"/>
            </a:xfrm>
          </p:grpSpPr>
          <p:pic>
            <p:nvPicPr>
              <p:cNvPr id="24" name="Google Shape;24;p3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3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" name="Google Shape;26;p3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" name="Google Shape;27;p3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3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1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1"/>
          <p:cNvSpPr txBox="1">
            <a:spLocks noGrp="1"/>
          </p:cNvSpPr>
          <p:nvPr>
            <p:ph type="title"/>
          </p:nvPr>
        </p:nvSpPr>
        <p:spPr>
          <a:xfrm>
            <a:off x="798388" y="2743394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subTitle" idx="1"/>
          </p:nvPr>
        </p:nvSpPr>
        <p:spPr>
          <a:xfrm>
            <a:off x="798388" y="3512292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title" idx="2"/>
          </p:nvPr>
        </p:nvSpPr>
        <p:spPr>
          <a:xfrm>
            <a:off x="2825700" y="1032408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ubTitle" idx="3"/>
          </p:nvPr>
        </p:nvSpPr>
        <p:spPr>
          <a:xfrm>
            <a:off x="2825700" y="1801320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37" name="Google Shape;237;p21"/>
          <p:cNvSpPr txBox="1">
            <a:spLocks noGrp="1"/>
          </p:cNvSpPr>
          <p:nvPr>
            <p:ph type="title" idx="4"/>
          </p:nvPr>
        </p:nvSpPr>
        <p:spPr>
          <a:xfrm>
            <a:off x="4853013" y="2743394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subTitle" idx="5"/>
          </p:nvPr>
        </p:nvSpPr>
        <p:spPr>
          <a:xfrm>
            <a:off x="4853013" y="3512292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2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2"/>
          <p:cNvSpPr txBox="1">
            <a:spLocks noGrp="1"/>
          </p:cNvSpPr>
          <p:nvPr>
            <p:ph type="title"/>
          </p:nvPr>
        </p:nvSpPr>
        <p:spPr>
          <a:xfrm>
            <a:off x="2347938" y="9512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1"/>
          </p:nvPr>
        </p:nvSpPr>
        <p:spPr>
          <a:xfrm>
            <a:off x="2347900" y="1811197"/>
            <a:ext cx="4448100" cy="1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2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CREDITS:</a:t>
            </a:r>
            <a:r>
              <a:rPr lang="en"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This presentation template was created by </a:t>
            </a:r>
            <a:r>
              <a:rPr lang="en" sz="1200" b="1" i="0" u="sng" strike="noStrike" cap="none">
                <a:solidFill>
                  <a:schemeClr val="hlink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3"/>
              </a:rPr>
              <a:t>Slidesgo</a:t>
            </a:r>
            <a:r>
              <a:rPr lang="en"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, and includes icons by </a:t>
            </a:r>
            <a:r>
              <a:rPr lang="en" sz="1200" b="1" i="0" u="sng" strike="noStrike" cap="none">
                <a:solidFill>
                  <a:schemeClr val="hlink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4"/>
              </a:rPr>
              <a:t>Flaticon</a:t>
            </a:r>
            <a:r>
              <a:rPr lang="en"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, and infographics &amp; images by </a:t>
            </a:r>
            <a:r>
              <a:rPr lang="en" sz="1200" b="1" i="0" u="sng" strike="noStrike" cap="none">
                <a:solidFill>
                  <a:schemeClr val="hlink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5"/>
              </a:rPr>
              <a:t>Freepik</a:t>
            </a:r>
            <a:r>
              <a:rPr lang="en" sz="1200" b="0" i="0" u="sng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</a:t>
            </a:r>
            <a:endParaRPr sz="1200" b="1" i="0" u="sng" strike="noStrike" cap="none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3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3"/>
          <p:cNvPicPr preferRelativeResize="0"/>
          <p:nvPr/>
        </p:nvPicPr>
        <p:blipFill rotWithShape="1">
          <a:blip r:embed="rId3">
            <a:alphaModFix/>
          </a:blip>
          <a:srcRect l="11254" r="13011" b="50880"/>
          <a:stretch/>
        </p:blipFill>
        <p:spPr>
          <a:xfrm rot="5400000">
            <a:off x="-173002" y="880074"/>
            <a:ext cx="732625" cy="4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3"/>
          <p:cNvPicPr preferRelativeResize="0"/>
          <p:nvPr/>
        </p:nvPicPr>
        <p:blipFill rotWithShape="1">
          <a:blip r:embed="rId4">
            <a:alphaModFix/>
          </a:blip>
          <a:srcRect t="-40484" r="5516" b="65415"/>
          <a:stretch/>
        </p:blipFill>
        <p:spPr>
          <a:xfrm rot="5400000">
            <a:off x="-252077" y="549276"/>
            <a:ext cx="1865925" cy="13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3"/>
          <p:cNvPicPr preferRelativeResize="0"/>
          <p:nvPr/>
        </p:nvPicPr>
        <p:blipFill rotWithShape="1">
          <a:blip r:embed="rId4">
            <a:alphaModFix/>
          </a:blip>
          <a:srcRect l="48893" t="1038" r="12333" b="47015"/>
          <a:stretch/>
        </p:blipFill>
        <p:spPr>
          <a:xfrm rot="5400000">
            <a:off x="128185" y="-138062"/>
            <a:ext cx="1112000" cy="13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3"/>
          <p:cNvPicPr preferRelativeResize="0"/>
          <p:nvPr/>
        </p:nvPicPr>
        <p:blipFill rotWithShape="1">
          <a:blip r:embed="rId5">
            <a:alphaModFix/>
          </a:blip>
          <a:srcRect b="50443"/>
          <a:stretch/>
        </p:blipFill>
        <p:spPr>
          <a:xfrm rot="5400000">
            <a:off x="-171901" y="701525"/>
            <a:ext cx="602100" cy="2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3"/>
          <p:cNvPicPr preferRelativeResize="0"/>
          <p:nvPr/>
        </p:nvPicPr>
        <p:blipFill rotWithShape="1">
          <a:blip r:embed="rId3">
            <a:alphaModFix/>
          </a:blip>
          <a:srcRect l="11254" r="13011" b="50880"/>
          <a:stretch/>
        </p:blipFill>
        <p:spPr>
          <a:xfrm rot="5400000">
            <a:off x="-144290" y="1246411"/>
            <a:ext cx="603700" cy="33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3"/>
          <p:cNvPicPr preferRelativeResize="0"/>
          <p:nvPr/>
        </p:nvPicPr>
        <p:blipFill rotWithShape="1">
          <a:blip r:embed="rId3">
            <a:alphaModFix/>
          </a:blip>
          <a:srcRect l="11254" r="13011" b="50880"/>
          <a:stretch/>
        </p:blipFill>
        <p:spPr>
          <a:xfrm rot="-5400000">
            <a:off x="8555335" y="3857059"/>
            <a:ext cx="732625" cy="4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3"/>
          <p:cNvPicPr preferRelativeResize="0"/>
          <p:nvPr/>
        </p:nvPicPr>
        <p:blipFill rotWithShape="1">
          <a:blip r:embed="rId4">
            <a:alphaModFix/>
          </a:blip>
          <a:srcRect t="-40484" r="5516" b="65415"/>
          <a:stretch/>
        </p:blipFill>
        <p:spPr>
          <a:xfrm rot="-5400000">
            <a:off x="7501110" y="3212706"/>
            <a:ext cx="1865925" cy="13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3"/>
          <p:cNvPicPr preferRelativeResize="0"/>
          <p:nvPr/>
        </p:nvPicPr>
        <p:blipFill rotWithShape="1">
          <a:blip r:embed="rId4">
            <a:alphaModFix/>
          </a:blip>
          <a:srcRect l="48893" t="1038" r="12333" b="47015"/>
          <a:stretch/>
        </p:blipFill>
        <p:spPr>
          <a:xfrm rot="-5400000">
            <a:off x="7874773" y="3893445"/>
            <a:ext cx="1112000" cy="13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3"/>
          <p:cNvPicPr preferRelativeResize="0"/>
          <p:nvPr/>
        </p:nvPicPr>
        <p:blipFill rotWithShape="1">
          <a:blip r:embed="rId5">
            <a:alphaModFix/>
          </a:blip>
          <a:srcRect l="50093" b="50443"/>
          <a:stretch/>
        </p:blipFill>
        <p:spPr>
          <a:xfrm rot="-5400000">
            <a:off x="8683088" y="4682466"/>
            <a:ext cx="478925" cy="4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3"/>
          <p:cNvPicPr preferRelativeResize="0"/>
          <p:nvPr/>
        </p:nvPicPr>
        <p:blipFill rotWithShape="1">
          <a:blip r:embed="rId3">
            <a:alphaModFix/>
          </a:blip>
          <a:srcRect l="11254" r="13011" b="50880"/>
          <a:stretch/>
        </p:blipFill>
        <p:spPr>
          <a:xfrm rot="-5400000">
            <a:off x="8655548" y="2743197"/>
            <a:ext cx="603700" cy="3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4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8" name="Google Shape;258;p24"/>
          <p:cNvGrpSpPr/>
          <p:nvPr/>
        </p:nvGrpSpPr>
        <p:grpSpPr>
          <a:xfrm>
            <a:off x="6" y="3736089"/>
            <a:ext cx="2534723" cy="1407415"/>
            <a:chOff x="6" y="3736089"/>
            <a:chExt cx="2534723" cy="1407415"/>
          </a:xfrm>
        </p:grpSpPr>
        <p:pic>
          <p:nvPicPr>
            <p:cNvPr id="259" name="Google Shape;259;p24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>
              <a:off x="716955" y="4717839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24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>
              <a:off x="307083" y="3742688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24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>
              <a:off x="6" y="3736089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24"/>
            <p:cNvPicPr preferRelativeResize="0"/>
            <p:nvPr/>
          </p:nvPicPr>
          <p:blipFill rotWithShape="1">
            <a:blip r:embed="rId5">
              <a:alphaModFix/>
            </a:blip>
            <a:srcRect l="50093" b="50443"/>
            <a:stretch/>
          </p:blipFill>
          <p:spPr>
            <a:xfrm>
              <a:off x="10" y="4700354"/>
              <a:ext cx="478925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24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>
              <a:off x="1931029" y="4789339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" name="Google Shape;264;p24"/>
          <p:cNvGrpSpPr/>
          <p:nvPr/>
        </p:nvGrpSpPr>
        <p:grpSpPr>
          <a:xfrm rot="10800000">
            <a:off x="6609281" y="-11"/>
            <a:ext cx="2534723" cy="1407415"/>
            <a:chOff x="6" y="3736089"/>
            <a:chExt cx="2534723" cy="1407415"/>
          </a:xfrm>
        </p:grpSpPr>
        <p:pic>
          <p:nvPicPr>
            <p:cNvPr id="265" name="Google Shape;265;p24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>
              <a:off x="716955" y="4717839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24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>
              <a:off x="307083" y="3742688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24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>
              <a:off x="6" y="3736089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Google Shape;268;p24"/>
            <p:cNvPicPr preferRelativeResize="0"/>
            <p:nvPr/>
          </p:nvPicPr>
          <p:blipFill rotWithShape="1">
            <a:blip r:embed="rId5">
              <a:alphaModFix/>
            </a:blip>
            <a:srcRect l="50093" b="50443"/>
            <a:stretch/>
          </p:blipFill>
          <p:spPr>
            <a:xfrm>
              <a:off x="10" y="4700354"/>
              <a:ext cx="478925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24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>
              <a:off x="1931029" y="4789339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" name="Google Shape;31;p4"/>
          <p:cNvGrpSpPr/>
          <p:nvPr/>
        </p:nvGrpSpPr>
        <p:grpSpPr>
          <a:xfrm>
            <a:off x="-9878" y="1"/>
            <a:ext cx="9178101" cy="5156557"/>
            <a:chOff x="-9878" y="1"/>
            <a:chExt cx="9178101" cy="5156557"/>
          </a:xfrm>
        </p:grpSpPr>
        <p:grpSp>
          <p:nvGrpSpPr>
            <p:cNvPr id="32" name="Google Shape;32;p4"/>
            <p:cNvGrpSpPr/>
            <p:nvPr/>
          </p:nvGrpSpPr>
          <p:grpSpPr>
            <a:xfrm>
              <a:off x="-9877" y="0"/>
              <a:ext cx="1388125" cy="2534723"/>
              <a:chOff x="-9878" y="1"/>
              <a:chExt cx="1388125" cy="2534723"/>
            </a:xfrm>
          </p:grpSpPr>
          <p:pic>
            <p:nvPicPr>
              <p:cNvPr id="33" name="Google Shape;33;p4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" name="Google Shape;34;p4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4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" name="Google Shape;36;p4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" name="Google Shape;37;p4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8" name="Google Shape;38;p4"/>
            <p:cNvGrpSpPr/>
            <p:nvPr/>
          </p:nvGrpSpPr>
          <p:grpSpPr>
            <a:xfrm rot="10800000">
              <a:off x="7780098" y="2621835"/>
              <a:ext cx="1388125" cy="2534723"/>
              <a:chOff x="-9878" y="1"/>
              <a:chExt cx="1388125" cy="2534723"/>
            </a:xfrm>
          </p:grpSpPr>
          <p:pic>
            <p:nvPicPr>
              <p:cNvPr id="39" name="Google Shape;39;p4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" name="Google Shape;40;p4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" name="Google Shape;41;p4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" name="Google Shape;42;p4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" name="Google Shape;43;p4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title" idx="2"/>
          </p:nvPr>
        </p:nvSpPr>
        <p:spPr>
          <a:xfrm>
            <a:off x="1505400" y="1585550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title" idx="3"/>
          </p:nvPr>
        </p:nvSpPr>
        <p:spPr>
          <a:xfrm>
            <a:off x="1505400" y="3095166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 idx="4"/>
          </p:nvPr>
        </p:nvSpPr>
        <p:spPr>
          <a:xfrm>
            <a:off x="4204675" y="1585558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title" idx="5"/>
          </p:nvPr>
        </p:nvSpPr>
        <p:spPr>
          <a:xfrm>
            <a:off x="4204675" y="3095166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title" idx="6"/>
          </p:nvPr>
        </p:nvSpPr>
        <p:spPr>
          <a:xfrm>
            <a:off x="6903950" y="1585558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title" idx="7"/>
          </p:nvPr>
        </p:nvSpPr>
        <p:spPr>
          <a:xfrm>
            <a:off x="6903950" y="3095166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ubTitle" idx="1"/>
          </p:nvPr>
        </p:nvSpPr>
        <p:spPr>
          <a:xfrm>
            <a:off x="720000" y="2337950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subTitle" idx="8"/>
          </p:nvPr>
        </p:nvSpPr>
        <p:spPr>
          <a:xfrm>
            <a:off x="3419275" y="2337950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subTitle" idx="9"/>
          </p:nvPr>
        </p:nvSpPr>
        <p:spPr>
          <a:xfrm>
            <a:off x="6118550" y="2337950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ubTitle" idx="13"/>
          </p:nvPr>
        </p:nvSpPr>
        <p:spPr>
          <a:xfrm>
            <a:off x="720000" y="3847575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ubTitle" idx="14"/>
          </p:nvPr>
        </p:nvSpPr>
        <p:spPr>
          <a:xfrm>
            <a:off x="3419275" y="3847575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subTitle" idx="15"/>
          </p:nvPr>
        </p:nvSpPr>
        <p:spPr>
          <a:xfrm>
            <a:off x="6118550" y="3847575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5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4606200" y="1249125"/>
            <a:ext cx="361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1"/>
          </p:nvPr>
        </p:nvSpPr>
        <p:spPr>
          <a:xfrm>
            <a:off x="4606200" y="2073075"/>
            <a:ext cx="3618300" cy="18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>
            <a:spLocks noGrp="1"/>
          </p:cNvSpPr>
          <p:nvPr>
            <p:ph type="pic" idx="2"/>
          </p:nvPr>
        </p:nvSpPr>
        <p:spPr>
          <a:xfrm>
            <a:off x="-14300" y="0"/>
            <a:ext cx="40029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6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5318449" y="2415225"/>
            <a:ext cx="2883600" cy="15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title" idx="2"/>
          </p:nvPr>
        </p:nvSpPr>
        <p:spPr>
          <a:xfrm>
            <a:off x="5318450" y="1148175"/>
            <a:ext cx="1214100" cy="10161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6"/>
          <p:cNvSpPr>
            <a:spLocks noGrp="1"/>
          </p:cNvSpPr>
          <p:nvPr>
            <p:ph type="pic" idx="3"/>
          </p:nvPr>
        </p:nvSpPr>
        <p:spPr>
          <a:xfrm>
            <a:off x="0" y="0"/>
            <a:ext cx="38061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7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722376" y="53950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subTitle" idx="1"/>
          </p:nvPr>
        </p:nvSpPr>
        <p:spPr>
          <a:xfrm>
            <a:off x="4934398" y="2695300"/>
            <a:ext cx="2586600" cy="1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ubTitle" idx="2"/>
          </p:nvPr>
        </p:nvSpPr>
        <p:spPr>
          <a:xfrm>
            <a:off x="1623002" y="2695300"/>
            <a:ext cx="2586600" cy="1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ubTitle" idx="3"/>
          </p:nvPr>
        </p:nvSpPr>
        <p:spPr>
          <a:xfrm>
            <a:off x="1623002" y="2229090"/>
            <a:ext cx="2586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ubTitle" idx="4"/>
          </p:nvPr>
        </p:nvSpPr>
        <p:spPr>
          <a:xfrm>
            <a:off x="4934395" y="2229090"/>
            <a:ext cx="2586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74" name="Google Shape;74;p7"/>
          <p:cNvGrpSpPr/>
          <p:nvPr/>
        </p:nvGrpSpPr>
        <p:grpSpPr>
          <a:xfrm rot="10800000" flipH="1">
            <a:off x="-9878" y="0"/>
            <a:ext cx="9178101" cy="5156557"/>
            <a:chOff x="-9878" y="1"/>
            <a:chExt cx="9178101" cy="5156557"/>
          </a:xfrm>
        </p:grpSpPr>
        <p:grpSp>
          <p:nvGrpSpPr>
            <p:cNvPr id="75" name="Google Shape;75;p7"/>
            <p:cNvGrpSpPr/>
            <p:nvPr/>
          </p:nvGrpSpPr>
          <p:grpSpPr>
            <a:xfrm>
              <a:off x="-9877" y="0"/>
              <a:ext cx="1388125" cy="2534723"/>
              <a:chOff x="-9878" y="1"/>
              <a:chExt cx="1388125" cy="2534723"/>
            </a:xfrm>
          </p:grpSpPr>
          <p:pic>
            <p:nvPicPr>
              <p:cNvPr id="76" name="Google Shape;76;p7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7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" name="Google Shape;78;p7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" name="Google Shape;79;p7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" name="Google Shape;80;p7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1" name="Google Shape;81;p7"/>
            <p:cNvGrpSpPr/>
            <p:nvPr/>
          </p:nvGrpSpPr>
          <p:grpSpPr>
            <a:xfrm rot="10800000">
              <a:off x="7780098" y="2621835"/>
              <a:ext cx="1388125" cy="2534723"/>
              <a:chOff x="-9878" y="1"/>
              <a:chExt cx="1388125" cy="2534723"/>
            </a:xfrm>
          </p:grpSpPr>
          <p:pic>
            <p:nvPicPr>
              <p:cNvPr id="82" name="Google Shape;82;p7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" name="Google Shape;83;p7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" name="Google Shape;84;p7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7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7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8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ubTitle" idx="1"/>
          </p:nvPr>
        </p:nvSpPr>
        <p:spPr>
          <a:xfrm>
            <a:off x="845776" y="2691250"/>
            <a:ext cx="2230200" cy="12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subTitle" idx="2"/>
          </p:nvPr>
        </p:nvSpPr>
        <p:spPr>
          <a:xfrm>
            <a:off x="3456897" y="2691250"/>
            <a:ext cx="2230200" cy="12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3"/>
          </p:nvPr>
        </p:nvSpPr>
        <p:spPr>
          <a:xfrm>
            <a:off x="6068024" y="2691250"/>
            <a:ext cx="2230200" cy="12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ubTitle" idx="4"/>
          </p:nvPr>
        </p:nvSpPr>
        <p:spPr>
          <a:xfrm>
            <a:off x="845778" y="2225040"/>
            <a:ext cx="2230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ubTitle" idx="5"/>
          </p:nvPr>
        </p:nvSpPr>
        <p:spPr>
          <a:xfrm>
            <a:off x="3456901" y="2225040"/>
            <a:ext cx="2230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subTitle" idx="6"/>
          </p:nvPr>
        </p:nvSpPr>
        <p:spPr>
          <a:xfrm>
            <a:off x="6068023" y="2225040"/>
            <a:ext cx="2230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96" name="Google Shape;96;p8"/>
          <p:cNvGrpSpPr/>
          <p:nvPr/>
        </p:nvGrpSpPr>
        <p:grpSpPr>
          <a:xfrm rot="10800000" flipH="1">
            <a:off x="-9878" y="0"/>
            <a:ext cx="9178101" cy="5156557"/>
            <a:chOff x="-9878" y="1"/>
            <a:chExt cx="9178101" cy="5156557"/>
          </a:xfrm>
        </p:grpSpPr>
        <p:grpSp>
          <p:nvGrpSpPr>
            <p:cNvPr id="97" name="Google Shape;97;p8"/>
            <p:cNvGrpSpPr/>
            <p:nvPr/>
          </p:nvGrpSpPr>
          <p:grpSpPr>
            <a:xfrm>
              <a:off x="-9877" y="0"/>
              <a:ext cx="1388125" cy="2534723"/>
              <a:chOff x="-9878" y="1"/>
              <a:chExt cx="1388125" cy="2534723"/>
            </a:xfrm>
          </p:grpSpPr>
          <p:pic>
            <p:nvPicPr>
              <p:cNvPr id="98" name="Google Shape;98;p8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9" name="Google Shape;99;p8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" name="Google Shape;100;p8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8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8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8"/>
            <p:cNvGrpSpPr/>
            <p:nvPr/>
          </p:nvGrpSpPr>
          <p:grpSpPr>
            <a:xfrm rot="10800000">
              <a:off x="7780098" y="2621835"/>
              <a:ext cx="1388125" cy="2534723"/>
              <a:chOff x="-9878" y="1"/>
              <a:chExt cx="1388125" cy="2534723"/>
            </a:xfrm>
          </p:grpSpPr>
          <p:pic>
            <p:nvPicPr>
              <p:cNvPr id="104" name="Google Shape;104;p8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8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8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7" name="Google Shape;107;p8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8" name="Google Shape;108;p8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9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2" name="Google Shape;112;p9"/>
          <p:cNvGrpSpPr/>
          <p:nvPr/>
        </p:nvGrpSpPr>
        <p:grpSpPr>
          <a:xfrm>
            <a:off x="-9878" y="1"/>
            <a:ext cx="9154003" cy="5143507"/>
            <a:chOff x="-9878" y="1"/>
            <a:chExt cx="9154003" cy="5143507"/>
          </a:xfrm>
        </p:grpSpPr>
        <p:pic>
          <p:nvPicPr>
            <p:cNvPr id="113" name="Google Shape;113;p9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73002" y="880074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9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5400000">
              <a:off x="-252077" y="54927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9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5400000">
              <a:off x="128185" y="-138062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9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171901" y="701525"/>
              <a:ext cx="602100" cy="27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9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44290" y="1246411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9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555335" y="3857059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9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-5400000">
              <a:off x="7501110" y="321270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9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-5400000">
              <a:off x="7874773" y="3893445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9"/>
            <p:cNvPicPr preferRelativeResize="0"/>
            <p:nvPr/>
          </p:nvPicPr>
          <p:blipFill rotWithShape="1">
            <a:blip r:embed="rId5">
              <a:alphaModFix/>
            </a:blip>
            <a:srcRect l="50093" b="50443"/>
            <a:stretch/>
          </p:blipFill>
          <p:spPr>
            <a:xfrm rot="-5400000">
              <a:off x="8683088" y="4682466"/>
              <a:ext cx="478925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9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655548" y="2743197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0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0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●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○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■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●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○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■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●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○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tkinson Hyperlegible"/>
              <a:buChar char="■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>
            <a:spLocks noGrp="1"/>
          </p:cNvSpPr>
          <p:nvPr>
            <p:ph type="ctrTitle"/>
          </p:nvPr>
        </p:nvSpPr>
        <p:spPr>
          <a:xfrm>
            <a:off x="3371475" y="140025"/>
            <a:ext cx="23820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500"/>
              <a:t>PYEXPO25</a:t>
            </a:r>
            <a:endParaRPr sz="3500">
              <a:latin typeface="Yeseva One"/>
              <a:ea typeface="Yeseva One"/>
              <a:cs typeface="Yeseva One"/>
              <a:sym typeface="Yeseva One"/>
            </a:endParaRPr>
          </a:p>
        </p:txBody>
      </p:sp>
      <p:grpSp>
        <p:nvGrpSpPr>
          <p:cNvPr id="275" name="Google Shape;275;p25"/>
          <p:cNvGrpSpPr/>
          <p:nvPr/>
        </p:nvGrpSpPr>
        <p:grpSpPr>
          <a:xfrm>
            <a:off x="7365" y="-21876"/>
            <a:ext cx="3364110" cy="5187250"/>
            <a:chOff x="-22735" y="0"/>
            <a:chExt cx="3364110" cy="5187250"/>
          </a:xfrm>
        </p:grpSpPr>
        <p:pic>
          <p:nvPicPr>
            <p:cNvPr id="276" name="Google Shape;276;p25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539655" y="1113340"/>
              <a:ext cx="3981888" cy="2948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25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600537" y="1202811"/>
              <a:ext cx="2723513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25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1036776" y="2590637"/>
              <a:ext cx="3595978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25"/>
            <p:cNvPicPr preferRelativeResize="0"/>
            <p:nvPr/>
          </p:nvPicPr>
          <p:blipFill rotWithShape="1">
            <a:blip r:embed="rId3">
              <a:alphaModFix/>
            </a:blip>
            <a:srcRect l="5516" t="-5104" r="37550" b="30034"/>
            <a:stretch/>
          </p:blipFill>
          <p:spPr>
            <a:xfrm rot="5400000">
              <a:off x="251575" y="2465300"/>
              <a:ext cx="2399450" cy="294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0" name="Google Shape;280;p25"/>
            <p:cNvGrpSpPr/>
            <p:nvPr/>
          </p:nvGrpSpPr>
          <p:grpSpPr>
            <a:xfrm rot="-5400000">
              <a:off x="-599782" y="2439476"/>
              <a:ext cx="3281550" cy="2127456"/>
              <a:chOff x="-8" y="0"/>
              <a:chExt cx="3281550" cy="2127456"/>
            </a:xfrm>
          </p:grpSpPr>
          <p:pic>
            <p:nvPicPr>
              <p:cNvPr id="281" name="Google Shape;281;p25"/>
              <p:cNvPicPr preferRelativeResize="0"/>
              <p:nvPr/>
            </p:nvPicPr>
            <p:blipFill rotWithShape="1">
              <a:blip r:embed="rId3">
                <a:alphaModFix/>
              </a:blip>
              <a:srcRect l="5517" t="-5104" b="30034"/>
              <a:stretch/>
            </p:blipFill>
            <p:spPr>
              <a:xfrm rot="10800000">
                <a:off x="408192" y="0"/>
                <a:ext cx="2873350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2" name="Google Shape;282;p25"/>
              <p:cNvPicPr preferRelativeResize="0"/>
              <p:nvPr/>
            </p:nvPicPr>
            <p:blipFill rotWithShape="1">
              <a:blip r:embed="rId4">
                <a:alphaModFix/>
              </a:blip>
              <a:srcRect l="11254" r="13011" b="50880"/>
              <a:stretch/>
            </p:blipFill>
            <p:spPr>
              <a:xfrm rot="10800000">
                <a:off x="1316242" y="20631"/>
                <a:ext cx="1965300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3" name="Google Shape;283;p25"/>
              <p:cNvPicPr preferRelativeResize="0"/>
              <p:nvPr/>
            </p:nvPicPr>
            <p:blipFill rotWithShape="1">
              <a:blip r:embed="rId3">
                <a:alphaModFix/>
              </a:blip>
              <a:srcRect t="4102" b="50813"/>
              <a:stretch/>
            </p:blipFill>
            <p:spPr>
              <a:xfrm rot="10800000">
                <a:off x="-8" y="20626"/>
                <a:ext cx="2594875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25"/>
              <p:cNvPicPr preferRelativeResize="0"/>
              <p:nvPr/>
            </p:nvPicPr>
            <p:blipFill rotWithShape="1">
              <a:blip r:embed="rId3">
                <a:alphaModFix/>
              </a:blip>
              <a:srcRect l="5518" t="-5104" r="50851" b="30034"/>
              <a:stretch/>
            </p:blipFill>
            <p:spPr>
              <a:xfrm rot="10800000">
                <a:off x="408192" y="6"/>
                <a:ext cx="1326825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25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6" name="Google Shape;286;p25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82393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87" name="Google Shape;287;p25"/>
            <p:cNvPicPr preferRelativeResize="0"/>
            <p:nvPr/>
          </p:nvPicPr>
          <p:blipFill rotWithShape="1">
            <a:blip r:embed="rId3">
              <a:alphaModFix/>
            </a:blip>
            <a:srcRect l="35435" t="1038" r="-10067" b="47015"/>
            <a:stretch/>
          </p:blipFill>
          <p:spPr>
            <a:xfrm rot="5400000">
              <a:off x="-934288" y="911587"/>
              <a:ext cx="5187250" cy="3364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25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80950" y="996475"/>
              <a:ext cx="959650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25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638593" y="2163864"/>
              <a:ext cx="2288614" cy="10568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25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81573" y="3081635"/>
              <a:ext cx="1611750" cy="894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1" name="Google Shape;291;p25"/>
          <p:cNvSpPr txBox="1"/>
          <p:nvPr/>
        </p:nvSpPr>
        <p:spPr>
          <a:xfrm>
            <a:off x="2974500" y="767650"/>
            <a:ext cx="3195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9"/>
              <a:buFont typeface="Arial"/>
              <a:buNone/>
            </a:pPr>
            <a:r>
              <a:rPr lang="en" sz="999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Genius innovation leaves behind a legacy...</a:t>
            </a:r>
            <a:endParaRPr sz="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6338" y="334763"/>
            <a:ext cx="1476375" cy="7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5"/>
          <p:cNvSpPr txBox="1"/>
          <p:nvPr/>
        </p:nvSpPr>
        <p:spPr>
          <a:xfrm>
            <a:off x="1859650" y="1659800"/>
            <a:ext cx="6241800" cy="253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ID </a:t>
            </a: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lang="en" sz="17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T037</a:t>
            </a:r>
            <a:endParaRPr sz="2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</a:t>
            </a:r>
            <a:r>
              <a:rPr lang="en" sz="200" b="1" dirty="0">
                <a:solidFill>
                  <a:schemeClr val="dk1"/>
                </a:solidFill>
              </a:rPr>
              <a:t> </a:t>
            </a:r>
            <a:r>
              <a:rPr lang="en" sz="200" dirty="0">
                <a:solidFill>
                  <a:schemeClr val="dk1"/>
                </a:solidFill>
              </a:rPr>
              <a:t>:    </a:t>
            </a:r>
            <a:r>
              <a:rPr lang="en" sz="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 </a:t>
            </a:r>
            <a:r>
              <a:rPr lang="en" sz="17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NEXUS TECH</a:t>
            </a:r>
            <a:endParaRPr sz="17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 Number </a:t>
            </a: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lang="en" sz="17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PY060</a:t>
            </a:r>
            <a:endParaRPr sz="2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 Title </a:t>
            </a: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lang="en" sz="16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FACIAL RECOGNITION FOR ATTENDANCE</a:t>
            </a:r>
            <a:endParaRPr sz="16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</a:t>
            </a: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 </a:t>
            </a:r>
            <a:r>
              <a:rPr lang="en" sz="15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" sz="1500" dirty="0">
                <a:solidFill>
                  <a:srgbClr val="002060"/>
                </a:solidFill>
              </a:rPr>
              <a:t>OMPUTER VISION</a:t>
            </a:r>
            <a:endParaRPr lang="en" sz="15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Category</a:t>
            </a: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 </a:t>
            </a:r>
            <a:r>
              <a:rPr lang="en" sz="1500" b="0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sz="1500" b="0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5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5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97;p25"/>
          <p:cNvGrpSpPr/>
          <p:nvPr/>
        </p:nvGrpSpPr>
        <p:grpSpPr>
          <a:xfrm flipH="1">
            <a:off x="6170313" y="574525"/>
            <a:ext cx="3049900" cy="6647850"/>
            <a:chOff x="-88435" y="596400"/>
            <a:chExt cx="3049900" cy="6647850"/>
          </a:xfrm>
        </p:grpSpPr>
        <p:pic>
          <p:nvPicPr>
            <p:cNvPr id="298" name="Google Shape;298;p25"/>
            <p:cNvPicPr preferRelativeResize="0"/>
            <p:nvPr/>
          </p:nvPicPr>
          <p:blipFill rotWithShape="1">
            <a:blip r:embed="rId3">
              <a:alphaModFix amt="85000"/>
            </a:blip>
            <a:srcRect l="5517" t="-5104" b="30034"/>
            <a:stretch/>
          </p:blipFill>
          <p:spPr>
            <a:xfrm rot="5400000">
              <a:off x="-539655" y="1113340"/>
              <a:ext cx="3981888" cy="2948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25"/>
            <p:cNvPicPr preferRelativeResize="0"/>
            <p:nvPr/>
          </p:nvPicPr>
          <p:blipFill rotWithShape="1">
            <a:blip r:embed="rId4">
              <a:alphaModFix amt="85000"/>
            </a:blip>
            <a:srcRect l="11254" r="13011" b="50880"/>
            <a:stretch/>
          </p:blipFill>
          <p:spPr>
            <a:xfrm rot="5400000">
              <a:off x="-600537" y="1202811"/>
              <a:ext cx="2723513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25"/>
            <p:cNvPicPr preferRelativeResize="0"/>
            <p:nvPr/>
          </p:nvPicPr>
          <p:blipFill rotWithShape="1">
            <a:blip r:embed="rId3">
              <a:alphaModFix amt="85000"/>
            </a:blip>
            <a:srcRect t="4102" b="50813"/>
            <a:stretch/>
          </p:blipFill>
          <p:spPr>
            <a:xfrm rot="5400000">
              <a:off x="-1036776" y="2590637"/>
              <a:ext cx="3595978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25"/>
            <p:cNvPicPr preferRelativeResize="0"/>
            <p:nvPr/>
          </p:nvPicPr>
          <p:blipFill rotWithShape="1">
            <a:blip r:embed="rId3">
              <a:alphaModFix amt="85000"/>
            </a:blip>
            <a:srcRect l="5516" t="-5104" r="37550" b="30034"/>
            <a:stretch/>
          </p:blipFill>
          <p:spPr>
            <a:xfrm rot="5400000">
              <a:off x="251575" y="2465300"/>
              <a:ext cx="2399450" cy="294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2" name="Google Shape;302;p25"/>
            <p:cNvGrpSpPr/>
            <p:nvPr/>
          </p:nvGrpSpPr>
          <p:grpSpPr>
            <a:xfrm rot="-5400000">
              <a:off x="-599782" y="2439476"/>
              <a:ext cx="3281550" cy="2127456"/>
              <a:chOff x="-8" y="0"/>
              <a:chExt cx="3281550" cy="2127456"/>
            </a:xfrm>
          </p:grpSpPr>
          <p:pic>
            <p:nvPicPr>
              <p:cNvPr id="303" name="Google Shape;303;p25"/>
              <p:cNvPicPr preferRelativeResize="0"/>
              <p:nvPr/>
            </p:nvPicPr>
            <p:blipFill rotWithShape="1">
              <a:blip r:embed="rId3">
                <a:alphaModFix amt="85000"/>
              </a:blip>
              <a:srcRect l="5517" t="-5104" b="30034"/>
              <a:stretch/>
            </p:blipFill>
            <p:spPr>
              <a:xfrm rot="10800000">
                <a:off x="408192" y="0"/>
                <a:ext cx="2873350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4" name="Google Shape;304;p25"/>
              <p:cNvPicPr preferRelativeResize="0"/>
              <p:nvPr/>
            </p:nvPicPr>
            <p:blipFill rotWithShape="1">
              <a:blip r:embed="rId4">
                <a:alphaModFix amt="85000"/>
              </a:blip>
              <a:srcRect l="11254" r="13011" b="50880"/>
              <a:stretch/>
            </p:blipFill>
            <p:spPr>
              <a:xfrm rot="10800000">
                <a:off x="1316242" y="20631"/>
                <a:ext cx="1965300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5" name="Google Shape;305;p25"/>
              <p:cNvPicPr preferRelativeResize="0"/>
              <p:nvPr/>
            </p:nvPicPr>
            <p:blipFill rotWithShape="1">
              <a:blip r:embed="rId3">
                <a:alphaModFix amt="85000"/>
              </a:blip>
              <a:srcRect t="4102" b="50813"/>
              <a:stretch/>
            </p:blipFill>
            <p:spPr>
              <a:xfrm rot="10800000">
                <a:off x="-8" y="20626"/>
                <a:ext cx="2594875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25"/>
              <p:cNvPicPr preferRelativeResize="0"/>
              <p:nvPr/>
            </p:nvPicPr>
            <p:blipFill rotWithShape="1">
              <a:blip r:embed="rId3">
                <a:alphaModFix amt="85000"/>
              </a:blip>
              <a:srcRect l="5518" t="-5104" r="50851" b="30034"/>
              <a:stretch/>
            </p:blipFill>
            <p:spPr>
              <a:xfrm rot="10800000">
                <a:off x="408192" y="6"/>
                <a:ext cx="1326825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7" name="Google Shape;307;p25"/>
              <p:cNvPicPr preferRelativeResize="0"/>
              <p:nvPr/>
            </p:nvPicPr>
            <p:blipFill rotWithShape="1">
              <a:blip r:embed="rId5">
                <a:alphaModFix amt="85000"/>
              </a:blip>
              <a:srcRect b="50443"/>
              <a:stretch/>
            </p:blipFill>
            <p:spPr>
              <a:xfrm rot="10800000">
                <a:off x="5" y="6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8" name="Google Shape;308;p25"/>
              <p:cNvPicPr preferRelativeResize="0"/>
              <p:nvPr/>
            </p:nvPicPr>
            <p:blipFill rotWithShape="1">
              <a:blip r:embed="rId5">
                <a:alphaModFix amt="85000"/>
              </a:blip>
              <a:srcRect b="50443"/>
              <a:stretch/>
            </p:blipFill>
            <p:spPr>
              <a:xfrm rot="10800000">
                <a:off x="5" y="682393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9" name="Google Shape;309;p25"/>
            <p:cNvPicPr preferRelativeResize="0"/>
            <p:nvPr/>
          </p:nvPicPr>
          <p:blipFill rotWithShape="1">
            <a:blip r:embed="rId3">
              <a:alphaModFix amt="85000"/>
            </a:blip>
            <a:srcRect l="35435" t="1040" r="-10067" b="52321"/>
            <a:stretch/>
          </p:blipFill>
          <p:spPr>
            <a:xfrm rot="5400000">
              <a:off x="-1142323" y="3140462"/>
              <a:ext cx="5187250" cy="3020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25"/>
            <p:cNvPicPr preferRelativeResize="0"/>
            <p:nvPr/>
          </p:nvPicPr>
          <p:blipFill rotWithShape="1">
            <a:blip r:embed="rId5">
              <a:alphaModFix amt="85000"/>
            </a:blip>
            <a:srcRect b="50443"/>
            <a:stretch/>
          </p:blipFill>
          <p:spPr>
            <a:xfrm rot="5400000">
              <a:off x="-280950" y="996475"/>
              <a:ext cx="959650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25"/>
            <p:cNvPicPr preferRelativeResize="0"/>
            <p:nvPr/>
          </p:nvPicPr>
          <p:blipFill rotWithShape="1">
            <a:blip r:embed="rId5">
              <a:alphaModFix amt="85000"/>
            </a:blip>
            <a:srcRect b="50443"/>
            <a:stretch/>
          </p:blipFill>
          <p:spPr>
            <a:xfrm rot="5400000">
              <a:off x="-638593" y="2163864"/>
              <a:ext cx="2288614" cy="10568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25"/>
            <p:cNvPicPr preferRelativeResize="0"/>
            <p:nvPr/>
          </p:nvPicPr>
          <p:blipFill rotWithShape="1">
            <a:blip r:embed="rId4">
              <a:alphaModFix amt="85000"/>
            </a:blip>
            <a:srcRect l="11254" t="4184" r="13011" b="46696"/>
            <a:stretch/>
          </p:blipFill>
          <p:spPr>
            <a:xfrm rot="5400000">
              <a:off x="-447273" y="3217685"/>
              <a:ext cx="1611750" cy="894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3" name="Google Shape;313;p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72438" y="273900"/>
            <a:ext cx="1045650" cy="10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5"/>
          <p:cNvPicPr preferRelativeResize="0"/>
          <p:nvPr/>
        </p:nvPicPr>
        <p:blipFill>
          <a:blip r:embed="rId9">
            <a:alphaModFix amt="11000"/>
          </a:blip>
          <a:stretch>
            <a:fillRect/>
          </a:stretch>
        </p:blipFill>
        <p:spPr>
          <a:xfrm>
            <a:off x="3074824" y="1191326"/>
            <a:ext cx="2946925" cy="29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 txBox="1"/>
          <p:nvPr/>
        </p:nvSpPr>
        <p:spPr>
          <a:xfrm>
            <a:off x="395425" y="272583"/>
            <a:ext cx="3848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 dirty="0">
                <a:solidFill>
                  <a:srgbClr val="1F497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Problem Statement:</a:t>
            </a:r>
            <a:endParaRPr sz="100" b="1" i="0" u="none" strike="noStrike" cap="none" dirty="0">
              <a:solidFill>
                <a:srgbClr val="1F497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20" name="Google Shape;320;p26"/>
          <p:cNvSpPr txBox="1"/>
          <p:nvPr/>
        </p:nvSpPr>
        <p:spPr>
          <a:xfrm>
            <a:off x="395536" y="771550"/>
            <a:ext cx="8352928" cy="3753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2385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b="1" i="0" u="none" strike="noStrike" cap="none" dirty="0">
                <a:solidFill>
                  <a:schemeClr val="bg2">
                    <a:lumMod val="90000"/>
                    <a:lumOff val="10000"/>
                  </a:schemeClr>
                </a:solidFill>
                <a:latin typeface="+mj-lt"/>
                <a:sym typeface="Arial"/>
              </a:rPr>
              <a:t>WHAT PROBLEM ARE YOU SOLVING?</a:t>
            </a:r>
          </a:p>
          <a:p>
            <a:pPr marL="457200" lvl="0" indent="-323850">
              <a:lnSpc>
                <a:spcPct val="150000"/>
              </a:lnSpc>
              <a:buSzPts val="1500"/>
            </a:pPr>
            <a:r>
              <a:rPr lang="en" sz="1500" b="1" dirty="0"/>
              <a:t>                </a:t>
            </a:r>
            <a:r>
              <a:rPr lang="en" sz="1500" b="1" dirty="0">
                <a:latin typeface="Verdana" panose="020B0604030504040204" pitchFamily="34" charset="0"/>
                <a:ea typeface="Verdana" panose="020B0604030504040204" pitchFamily="34" charset="0"/>
              </a:rPr>
              <a:t>➼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xt" panose="00000400000000000000" pitchFamily="2" charset="0"/>
              </a:rPr>
              <a:t>This problem statement mainly focuses on developing a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xt" panose="00000400000000000000" pitchFamily="2" charset="0"/>
              </a:rPr>
              <a:t>facial recognition system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xt" panose="00000400000000000000" pitchFamily="2" charset="0"/>
              </a:rPr>
              <a:t>to the process of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xt" panose="00000400000000000000" pitchFamily="2" charset="0"/>
              </a:rPr>
              <a:t>attendance tracking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xt" panose="00000400000000000000" pitchFamily="2" charset="0"/>
              </a:rPr>
              <a:t> in schools and colleges.</a:t>
            </a:r>
          </a:p>
          <a:p>
            <a:pPr marL="457200" lvl="0" indent="-323850">
              <a:lnSpc>
                <a:spcPct val="150000"/>
              </a:lnSpc>
              <a:buSzPts val="15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xt" panose="00000400000000000000" pitchFamily="2" charset="0"/>
              </a:rPr>
              <a:t>                     ➼ Schools and colleges  struggle with maintaining accurate attendance record and analyzing presence effectively using conventional methods.</a:t>
            </a:r>
          </a:p>
          <a:p>
            <a:pPr marL="457200" lvl="0" indent="-323850">
              <a:lnSpc>
                <a:spcPct val="150000"/>
              </a:lnSpc>
              <a:buSzPts val="1500"/>
            </a:pPr>
            <a:r>
              <a:rPr lang="en-US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xt" panose="00000400000000000000" pitchFamily="2" charset="0"/>
                <a:sym typeface="Arial"/>
              </a:rPr>
              <a:t>                     ➼ </a:t>
            </a:r>
            <a:r>
              <a:rPr lang="en-US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xt" panose="00000400000000000000" pitchFamily="2" charset="0"/>
                <a:sym typeface="Arial"/>
              </a:rPr>
              <a:t>By</a:t>
            </a:r>
            <a:r>
              <a:rPr lang="en-US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Txt" panose="00000400000000000000" pitchFamily="2" charset="0"/>
                <a:sym typeface="Arial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xt" panose="00000400000000000000" pitchFamily="2" charset="0"/>
              </a:rPr>
              <a:t>Implementing a facial recognition-based attendance system can streamline the process by automatically detecting and verifying students' faces using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xt" panose="00000400000000000000" pitchFamily="2" charset="0"/>
              </a:rPr>
              <a:t>3D (depth) analysis.</a:t>
            </a:r>
          </a:p>
          <a:p>
            <a:pPr marL="457200" lvl="0" indent="-323850">
              <a:lnSpc>
                <a:spcPct val="118000"/>
              </a:lnSpc>
              <a:buSzPts val="1500"/>
            </a:pPr>
            <a:endParaRPr lang="en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2385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b="1" i="0" u="none" strike="noStrike" cap="none" dirty="0">
                <a:solidFill>
                  <a:schemeClr val="bg2">
                    <a:lumMod val="90000"/>
                    <a:lumOff val="1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WHO IS YOUR TARGET </a:t>
            </a:r>
            <a:r>
              <a:rPr lang="en" sz="1500" b="1" i="0" u="none" strike="noStrike" cap="none" dirty="0">
                <a:solidFill>
                  <a:schemeClr val="bg2">
                    <a:lumMod val="90000"/>
                    <a:lumOff val="10000"/>
                  </a:schemeClr>
                </a:solidFill>
                <a:latin typeface="+mj-lt"/>
                <a:ea typeface="Arial"/>
                <a:cs typeface="Arial"/>
                <a:sym typeface="Arial"/>
              </a:rPr>
              <a:t>AUDIENCE</a:t>
            </a:r>
            <a:r>
              <a:rPr lang="en" sz="1500" b="1" i="0" u="none" strike="noStrike" cap="none" dirty="0">
                <a:solidFill>
                  <a:schemeClr val="bg2">
                    <a:lumMod val="90000"/>
                    <a:lumOff val="1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457200" lvl="0" indent="-323850">
              <a:lnSpc>
                <a:spcPct val="150000"/>
              </a:lnSpc>
              <a:buSzPts val="1500"/>
            </a:pPr>
            <a:r>
              <a:rPr lang="en" sz="1500" b="1" dirty="0"/>
              <a:t>               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Our target audience includes:</a:t>
            </a:r>
          </a:p>
          <a:p>
            <a:pPr marL="457200" lvl="0" indent="-323850">
              <a:lnSpc>
                <a:spcPct val="150000"/>
              </a:lnSpc>
              <a:buSzPts val="1500"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                          ⮞  </a:t>
            </a:r>
            <a:r>
              <a:rPr lang="en-US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Educational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Institutions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Schools &amp; colleges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needing fraud-proof attendance.</a:t>
            </a:r>
          </a:p>
          <a:p>
            <a:pPr marL="457200" lvl="0" indent="-323850">
              <a:lnSpc>
                <a:spcPct val="150000"/>
              </a:lnSpc>
              <a:buSzPts val="15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⮞ 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Corporate Offices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– Companies wanting secure employee check-ins.</a:t>
            </a:r>
          </a:p>
        </p:txBody>
      </p:sp>
      <p:sp>
        <p:nvSpPr>
          <p:cNvPr id="321" name="Google Shape;321;p26"/>
          <p:cNvSpPr txBox="1"/>
          <p:nvPr/>
        </p:nvSpPr>
        <p:spPr>
          <a:xfrm>
            <a:off x="870989" y="4574700"/>
            <a:ext cx="2610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6"/>
          <p:cNvSpPr txBox="1"/>
          <p:nvPr/>
        </p:nvSpPr>
        <p:spPr>
          <a:xfrm>
            <a:off x="868675" y="4466600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6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6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p26"/>
          <p:cNvPicPr preferRelativeResize="0"/>
          <p:nvPr/>
        </p:nvPicPr>
        <p:blipFill>
          <a:blip r:embed="rId4">
            <a:alphaModFix amt="11000"/>
          </a:blip>
          <a:stretch>
            <a:fillRect/>
          </a:stretch>
        </p:blipFill>
        <p:spPr>
          <a:xfrm>
            <a:off x="2843808" y="1070364"/>
            <a:ext cx="2946925" cy="29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"/>
          <p:cNvSpPr txBox="1"/>
          <p:nvPr/>
        </p:nvSpPr>
        <p:spPr>
          <a:xfrm>
            <a:off x="755576" y="797200"/>
            <a:ext cx="7920880" cy="4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DOES YOUR AI/ML SOLUTION ADDRESS THE PROBLEM?</a:t>
            </a:r>
            <a:endParaRPr lang="en" sz="1300" b="1" dirty="0"/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</a:pPr>
            <a:r>
              <a:rPr lang="en" sz="13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                   ➼ </a:t>
            </a:r>
            <a:r>
              <a:rPr lang="en" sz="1300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This facial recognition system </a:t>
            </a:r>
            <a:r>
              <a:rPr lang="en" sz="1300" i="0" u="none" strike="noStrike" cap="none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uses camera </a:t>
            </a:r>
            <a:r>
              <a:rPr lang="en" sz="1300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to capture images of the students u</a:t>
            </a:r>
            <a:r>
              <a:rPr lang="en" sz="1300" dirty="0">
                <a:latin typeface="Cambria" panose="02040503050406030204" pitchFamily="18" charset="0"/>
                <a:ea typeface="Cambria" panose="02040503050406030204" pitchFamily="18" charset="0"/>
              </a:rPr>
              <a:t>sing</a:t>
            </a:r>
            <a:r>
              <a:rPr lang="en" sz="1300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 3D depth and motion analysis and matches those images with the students image in the </a:t>
            </a:r>
            <a:r>
              <a:rPr lang="en" sz="1300" i="0" u="none" strike="noStrike" cap="none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database</a:t>
            </a:r>
            <a:r>
              <a:rPr lang="en" sz="1300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 to confirm their presence.</a:t>
            </a: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</a:pPr>
            <a:r>
              <a:rPr lang="en" sz="13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➼ The </a:t>
            </a:r>
            <a:r>
              <a:rPr lang="en" sz="13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output is connected to the e-portals </a:t>
            </a:r>
            <a:r>
              <a:rPr lang="en" sz="1300" dirty="0">
                <a:latin typeface="Cambria" panose="02040503050406030204" pitchFamily="18" charset="0"/>
                <a:ea typeface="Cambria" panose="02040503050406030204" pitchFamily="18" charset="0"/>
              </a:rPr>
              <a:t>(for attendance) and automatically marks absent  for the students who are not in class and uploads the data after the verification of the faculty.</a:t>
            </a:r>
            <a:endParaRPr lang="en" sz="130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</a:pPr>
            <a:r>
              <a:rPr lang="en" sz="13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➼ Using </a:t>
            </a:r>
            <a:r>
              <a:rPr lang="en" sz="13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3D facial recognition </a:t>
            </a:r>
            <a:r>
              <a:rPr lang="en" sz="1300" dirty="0">
                <a:latin typeface="Cambria" panose="02040503050406030204" pitchFamily="18" charset="0"/>
                <a:ea typeface="Cambria" panose="02040503050406030204" pitchFamily="18" charset="0"/>
              </a:rPr>
              <a:t>it enhances attendance more accuracy, secure, and  fraud-prevention</a:t>
            </a:r>
            <a:r>
              <a:rPr lang="en" sz="1300" dirty="0"/>
              <a:t>.</a:t>
            </a: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</a:pPr>
            <a:endParaRPr lang="en" sz="13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 b="1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BRIEFLY MENTION THE AI/ML </a:t>
            </a:r>
            <a:r>
              <a:rPr lang="en" sz="1300" b="1" i="0" u="none" strike="noStrike" cap="none" dirty="0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Arial"/>
              </a:rPr>
              <a:t>MODEL</a:t>
            </a:r>
            <a:r>
              <a:rPr lang="en" sz="1300" b="1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OR APPROACH USED</a:t>
            </a: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</a:pPr>
            <a:r>
              <a:rPr lang="en" sz="1300" b="1" dirty="0"/>
              <a:t>                   * </a:t>
            </a:r>
            <a:r>
              <a:rPr lang="en" dirty="0">
                <a:solidFill>
                  <a:schemeClr val="bg2">
                    <a:lumMod val="90000"/>
                    <a:lumOff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DEEP LEARNING-BASED FACE RECOGNITION </a:t>
            </a: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" b="1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Uses DeepFace for facial verification.</a:t>
            </a: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</a:pPr>
            <a:r>
              <a:rPr lang="en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                      * </a:t>
            </a:r>
            <a:r>
              <a:rPr lang="en" i="0" u="none" strike="noStrike" cap="none" dirty="0">
                <a:solidFill>
                  <a:schemeClr val="bg2">
                    <a:lumMod val="90000"/>
                    <a:lumOff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AI-POWERED ANTI-SPOOFING : </a:t>
            </a:r>
            <a:r>
              <a:rPr lang="en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Implements motion-based liveness detection (blink/head movement) and depth estimation (MiDaS, Mediapipe Depth API) to prevent fraud.</a:t>
            </a:r>
            <a:endParaRPr lang="en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</a:pPr>
            <a:r>
              <a:rPr lang="en" sz="1300" b="1" dirty="0"/>
              <a:t>                            </a:t>
            </a:r>
            <a:endParaRPr lang="en" sz="13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</a:pPr>
            <a:r>
              <a:rPr lang="en" sz="1300" b="1" dirty="0"/>
              <a:t>                            </a:t>
            </a:r>
            <a:r>
              <a:rPr lang="en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7"/>
          <p:cNvSpPr txBox="1"/>
          <p:nvPr/>
        </p:nvSpPr>
        <p:spPr>
          <a:xfrm>
            <a:off x="633212" y="297052"/>
            <a:ext cx="4266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1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 dirty="0">
                <a:solidFill>
                  <a:srgbClr val="1F497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Proposed Solution and overview: </a:t>
            </a:r>
            <a:endParaRPr sz="2100" b="1" i="0" u="none" strike="noStrike" cap="none" dirty="0">
              <a:solidFill>
                <a:srgbClr val="1F497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33" name="Google Shape;333;p27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7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p27"/>
          <p:cNvPicPr preferRelativeResize="0"/>
          <p:nvPr/>
        </p:nvPicPr>
        <p:blipFill>
          <a:blip r:embed="rId4">
            <a:alphaModFix amt="11000"/>
          </a:blip>
          <a:stretch>
            <a:fillRect/>
          </a:stretch>
        </p:blipFill>
        <p:spPr>
          <a:xfrm>
            <a:off x="2843808" y="915566"/>
            <a:ext cx="2946925" cy="29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28"/>
          <p:cNvGrpSpPr/>
          <p:nvPr/>
        </p:nvGrpSpPr>
        <p:grpSpPr>
          <a:xfrm rot="-5400000">
            <a:off x="6628840" y="2501760"/>
            <a:ext cx="1665020" cy="3618460"/>
            <a:chOff x="-22726" y="13"/>
            <a:chExt cx="2370810" cy="5152300"/>
          </a:xfrm>
        </p:grpSpPr>
        <p:pic>
          <p:nvPicPr>
            <p:cNvPr id="342" name="Google Shape;342;p28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361014" y="877812"/>
              <a:ext cx="2605925" cy="192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487394" y="1982825"/>
              <a:ext cx="2190249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28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838218" y="3098916"/>
              <a:ext cx="2891885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p28"/>
            <p:cNvPicPr preferRelativeResize="0"/>
            <p:nvPr/>
          </p:nvPicPr>
          <p:blipFill rotWithShape="1">
            <a:blip r:embed="rId3">
              <a:alphaModFix/>
            </a:blip>
            <a:srcRect l="5516" t="-5104" r="37550" b="30034"/>
            <a:stretch/>
          </p:blipFill>
          <p:spPr>
            <a:xfrm rot="5400000">
              <a:off x="197874" y="2998120"/>
              <a:ext cx="1929638" cy="23707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28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288575" y="3041699"/>
              <a:ext cx="2048200" cy="151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58013" y="2865168"/>
              <a:ext cx="1580494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Google Shape;348;p28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611169" y="3670544"/>
              <a:ext cx="2086798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28"/>
            <p:cNvPicPr preferRelativeResize="0"/>
            <p:nvPr/>
          </p:nvPicPr>
          <p:blipFill rotWithShape="1">
            <a:blip r:embed="rId3">
              <a:alphaModFix/>
            </a:blip>
            <a:srcRect l="5518" t="-5104" r="50851" b="30034"/>
            <a:stretch/>
          </p:blipFill>
          <p:spPr>
            <a:xfrm rot="5400000">
              <a:off x="299210" y="3435075"/>
              <a:ext cx="1067033" cy="1710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38010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1" name="Google Shape;351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16866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28"/>
            <p:cNvPicPr preferRelativeResize="0"/>
            <p:nvPr/>
          </p:nvPicPr>
          <p:blipFill rotWithShape="1">
            <a:blip r:embed="rId3">
              <a:alphaModFix/>
            </a:blip>
            <a:srcRect l="1557" t="1038" r="7837" b="47015"/>
            <a:stretch/>
          </p:blipFill>
          <p:spPr>
            <a:xfrm rot="5400000">
              <a:off x="-863858" y="841176"/>
              <a:ext cx="3611629" cy="19293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30383" y="1816890"/>
              <a:ext cx="771750" cy="3563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517999" y="2755704"/>
              <a:ext cx="1840503" cy="8499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11303" y="3493776"/>
              <a:ext cx="1296169" cy="7190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6" name="Google Shape;356;p28"/>
          <p:cNvGrpSpPr/>
          <p:nvPr/>
        </p:nvGrpSpPr>
        <p:grpSpPr>
          <a:xfrm rot="5400000">
            <a:off x="1265870" y="-1538944"/>
            <a:ext cx="1541149" cy="4289929"/>
            <a:chOff x="-22726" y="-218155"/>
            <a:chExt cx="1929330" cy="5370467"/>
          </a:xfrm>
        </p:grpSpPr>
        <p:pic>
          <p:nvPicPr>
            <p:cNvPr id="357" name="Google Shape;357;p28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361014" y="877812"/>
              <a:ext cx="2605925" cy="192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Google Shape;358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487394" y="1982825"/>
              <a:ext cx="2190249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28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838218" y="3098915"/>
              <a:ext cx="2891885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28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288575" y="3041699"/>
              <a:ext cx="2048200" cy="151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1" name="Google Shape;361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58012" y="2865168"/>
              <a:ext cx="1580494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2" name="Google Shape;362;p28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611169" y="3670544"/>
              <a:ext cx="2086798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28"/>
            <p:cNvPicPr preferRelativeResize="0"/>
            <p:nvPr/>
          </p:nvPicPr>
          <p:blipFill rotWithShape="1">
            <a:blip r:embed="rId3">
              <a:alphaModFix/>
            </a:blip>
            <a:srcRect l="5518" t="-5104" r="50851" b="30034"/>
            <a:stretch/>
          </p:blipFill>
          <p:spPr>
            <a:xfrm rot="5400000">
              <a:off x="299210" y="3435074"/>
              <a:ext cx="1067033" cy="1710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38010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16866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28"/>
            <p:cNvPicPr preferRelativeResize="0"/>
            <p:nvPr/>
          </p:nvPicPr>
          <p:blipFill rotWithShape="1">
            <a:blip r:embed="rId3">
              <a:alphaModFix/>
            </a:blip>
            <a:srcRect l="35435" t="1038" r="12098" b="47015"/>
            <a:stretch/>
          </p:blipFill>
          <p:spPr>
            <a:xfrm rot="5400000">
              <a:off x="-212794" y="-28057"/>
              <a:ext cx="2309495" cy="192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30383" y="1816890"/>
              <a:ext cx="771750" cy="3563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517999" y="2755704"/>
              <a:ext cx="1840503" cy="8499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11303" y="3493776"/>
              <a:ext cx="1296169" cy="7190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0" name="Google Shape;370;p28"/>
          <p:cNvSpPr txBox="1"/>
          <p:nvPr/>
        </p:nvSpPr>
        <p:spPr>
          <a:xfrm>
            <a:off x="701896" y="990073"/>
            <a:ext cx="8048024" cy="34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 b="1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DATA SOURCES: </a:t>
            </a: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</a:pPr>
            <a:r>
              <a:rPr lang="en" sz="1300" dirty="0"/>
              <a:t>             </a:t>
            </a: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➼ </a:t>
            </a:r>
            <a:r>
              <a:rPr lang="en" sz="1200" dirty="0">
                <a:latin typeface="Cambria" panose="02040503050406030204" pitchFamily="18" charset="0"/>
                <a:ea typeface="Cambria" panose="02040503050406030204" pitchFamily="18" charset="0"/>
              </a:rPr>
              <a:t>The dataset consists of facial images of students captured from cameras including multiple images per student to account for variations in expressions, lightings, hairstyle.  </a:t>
            </a:r>
            <a:endParaRPr sz="12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300" b="1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MODEL</a:t>
            </a:r>
            <a:r>
              <a:rPr lang="en" sz="1300" b="1" dirty="0">
                <a:latin typeface="+mj-lt"/>
              </a:rPr>
              <a:t>:</a:t>
            </a: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</a:pPr>
            <a:r>
              <a:rPr lang="en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      </a:t>
            </a: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➼ 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A  deep learning model using </a:t>
            </a:r>
            <a:r>
              <a:rPr lang="en" sz="1200" b="0" i="0" u="none" strike="noStrike" cap="none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FaceNet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 and </a:t>
            </a:r>
            <a:r>
              <a:rPr lang="en" sz="1200" b="0" i="0" u="none" strike="noStrike" cap="none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DeepFace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 verifies and recognizes students identities.</a:t>
            </a: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</a:pPr>
            <a:r>
              <a:rPr lang="en" sz="12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</a:t>
            </a: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➼ </a:t>
            </a:r>
            <a:r>
              <a:rPr lang="en" sz="1200" dirty="0">
                <a:solidFill>
                  <a:schemeClr val="bg2">
                    <a:lumMod val="90000"/>
                    <a:lumOff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Facial Recognition &amp; 3D Analysis :</a:t>
            </a:r>
            <a:r>
              <a:rPr lang="en" sz="1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OpenCV, DeepFace, dlib, Mediapipe Face Mesh, MiDaS, OpenPose for accurate face matching and depth detection.</a:t>
            </a: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</a:pPr>
            <a:r>
              <a:rPr lang="en" sz="12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</a:t>
            </a: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➼ </a:t>
            </a:r>
            <a:r>
              <a:rPr lang="en" sz="1200" dirty="0">
                <a:solidFill>
                  <a:schemeClr val="bg2">
                    <a:lumMod val="90000"/>
                    <a:lumOff val="1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Backend, Security &amp; Automation : </a:t>
            </a:r>
            <a:r>
              <a:rPr lang="en" sz="1200" dirty="0">
                <a:latin typeface="Cambria" panose="02040503050406030204" pitchFamily="18" charset="0"/>
                <a:ea typeface="Cambria" panose="02040503050406030204" pitchFamily="18" charset="0"/>
              </a:rPr>
              <a:t>Django for back-end process, FastAPI, PostgreSQL, Firebase, AWS/GCP for data management, with PyJWT, bcrypt, Cryptography ensuring secure authentication and encryption.</a:t>
            </a:r>
            <a:endParaRPr sz="12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300" b="1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TRAINING METHODS</a:t>
            </a:r>
            <a:r>
              <a:rPr lang="en" sz="1300" b="0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 :</a:t>
            </a: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</a:pPr>
            <a:r>
              <a:rPr lang="en" sz="13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</a:t>
            </a:r>
            <a:r>
              <a:rPr lang="en" sz="12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➼ </a:t>
            </a:r>
            <a:r>
              <a:rPr lang="en" sz="1200" dirty="0">
                <a:latin typeface="Cambria" panose="02040503050406030204" pitchFamily="18" charset="0"/>
                <a:ea typeface="Cambria" panose="02040503050406030204" pitchFamily="18" charset="0"/>
              </a:rPr>
              <a:t>Training utilizes transfer learning with models like </a:t>
            </a:r>
            <a:r>
              <a:rPr lang="en" sz="1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FaceNet</a:t>
            </a:r>
            <a:r>
              <a:rPr lang="en" sz="1200" dirty="0">
                <a:latin typeface="Cambria" panose="02040503050406030204" pitchFamily="18" charset="0"/>
                <a:ea typeface="Cambria" panose="02040503050406030204" pitchFamily="18" charset="0"/>
              </a:rPr>
              <a:t> with </a:t>
            </a:r>
            <a:r>
              <a:rPr lang="en" sz="1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TensorFlow </a:t>
            </a:r>
            <a:r>
              <a:rPr lang="en" sz="1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en" sz="1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PyTorch.</a:t>
            </a:r>
            <a:r>
              <a:rPr lang="en" sz="1200" dirty="0">
                <a:latin typeface="Cambria" panose="02040503050406030204" pitchFamily="18" charset="0"/>
                <a:ea typeface="Cambria" panose="02040503050406030204" pitchFamily="18" charset="0"/>
              </a:rPr>
              <a:t> OpenCV for detection and ONNX Runtime &amp; JWT Authentication for optimized real time performance.</a:t>
            </a:r>
            <a:endParaRPr sz="12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371" name="Google Shape;371;p28"/>
          <p:cNvSpPr txBox="1"/>
          <p:nvPr/>
        </p:nvSpPr>
        <p:spPr>
          <a:xfrm>
            <a:off x="411950" y="674368"/>
            <a:ext cx="7058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 dirty="0">
                <a:solidFill>
                  <a:srgbClr val="1F497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Data And Model :</a:t>
            </a:r>
            <a:endParaRPr sz="2100" b="1" i="0" u="none" strike="noStrike" cap="none" dirty="0">
              <a:solidFill>
                <a:srgbClr val="1F497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372" name="Google Shape;372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8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8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5" name="Google Shape;375;p28"/>
          <p:cNvPicPr preferRelativeResize="0"/>
          <p:nvPr/>
        </p:nvPicPr>
        <p:blipFill>
          <a:blip r:embed="rId7">
            <a:alphaModFix amt="11000"/>
          </a:blip>
          <a:stretch>
            <a:fillRect/>
          </a:stretch>
        </p:blipFill>
        <p:spPr>
          <a:xfrm>
            <a:off x="3058348" y="1131536"/>
            <a:ext cx="2946925" cy="29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9"/>
          <p:cNvGrpSpPr/>
          <p:nvPr/>
        </p:nvGrpSpPr>
        <p:grpSpPr>
          <a:xfrm flipH="1">
            <a:off x="6777212" y="-48"/>
            <a:ext cx="2366780" cy="5143554"/>
            <a:chOff x="-22726" y="0"/>
            <a:chExt cx="2370810" cy="5152313"/>
          </a:xfrm>
        </p:grpSpPr>
        <p:pic>
          <p:nvPicPr>
            <p:cNvPr id="381" name="Google Shape;381;p29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361014" y="877812"/>
              <a:ext cx="2605925" cy="192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Google Shape;382;p29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487394" y="1982825"/>
              <a:ext cx="2190249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29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838218" y="3098916"/>
              <a:ext cx="2891885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29"/>
            <p:cNvPicPr preferRelativeResize="0"/>
            <p:nvPr/>
          </p:nvPicPr>
          <p:blipFill rotWithShape="1">
            <a:blip r:embed="rId3">
              <a:alphaModFix/>
            </a:blip>
            <a:srcRect l="5516" t="-5104" r="37550" b="30034"/>
            <a:stretch/>
          </p:blipFill>
          <p:spPr>
            <a:xfrm rot="5400000">
              <a:off x="197874" y="2998120"/>
              <a:ext cx="1929638" cy="23707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29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288575" y="3041699"/>
              <a:ext cx="2048200" cy="151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29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58013" y="2865168"/>
              <a:ext cx="1580494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29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611169" y="3670544"/>
              <a:ext cx="2086798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29"/>
            <p:cNvPicPr preferRelativeResize="0"/>
            <p:nvPr/>
          </p:nvPicPr>
          <p:blipFill rotWithShape="1">
            <a:blip r:embed="rId3">
              <a:alphaModFix/>
            </a:blip>
            <a:srcRect l="5518" t="-5104" r="50851" b="30034"/>
            <a:stretch/>
          </p:blipFill>
          <p:spPr>
            <a:xfrm rot="5400000">
              <a:off x="299210" y="3435075"/>
              <a:ext cx="1067033" cy="1710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29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38010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29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7147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29"/>
            <p:cNvPicPr preferRelativeResize="0"/>
            <p:nvPr/>
          </p:nvPicPr>
          <p:blipFill rotWithShape="1">
            <a:blip r:embed="rId3">
              <a:alphaModFix/>
            </a:blip>
            <a:srcRect l="35435" t="1038" r="12098" b="47015"/>
            <a:stretch/>
          </p:blipFill>
          <p:spPr>
            <a:xfrm rot="5400000">
              <a:off x="-103713" y="81012"/>
              <a:ext cx="2091325" cy="192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Google Shape;392;p29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30383" y="1816890"/>
              <a:ext cx="771750" cy="3563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29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517999" y="2755704"/>
              <a:ext cx="1840503" cy="8499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29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11303" y="3493776"/>
              <a:ext cx="1296169" cy="7190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6" name="Google Shape;396;p29"/>
          <p:cNvSpPr txBox="1"/>
          <p:nvPr/>
        </p:nvSpPr>
        <p:spPr>
          <a:xfrm>
            <a:off x="323528" y="538534"/>
            <a:ext cx="6372900" cy="38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 dirty="0">
                <a:solidFill>
                  <a:srgbClr val="1F497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Result &amp; Evaluation:</a:t>
            </a:r>
            <a:endParaRPr sz="2100" b="1" i="0" u="none" strike="noStrike" cap="none" dirty="0">
              <a:solidFill>
                <a:srgbClr val="1F497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397" name="Google Shape;397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9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9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0" name="Google Shape;400;p29"/>
          <p:cNvPicPr preferRelativeResize="0"/>
          <p:nvPr/>
        </p:nvPicPr>
        <p:blipFill>
          <a:blip r:embed="rId7">
            <a:alphaModFix amt="11000"/>
          </a:blip>
          <a:stretch>
            <a:fillRect/>
          </a:stretch>
        </p:blipFill>
        <p:spPr>
          <a:xfrm>
            <a:off x="2750318" y="1197143"/>
            <a:ext cx="2946925" cy="29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19D3DD-9841-A41D-015F-977645239A4F}"/>
              </a:ext>
            </a:extLst>
          </p:cNvPr>
          <p:cNvSpPr txBox="1"/>
          <p:nvPr/>
        </p:nvSpPr>
        <p:spPr>
          <a:xfrm>
            <a:off x="448114" y="942245"/>
            <a:ext cx="6009480" cy="698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 performance metrics (e.g., accuracy, F1-score, ROC curve). </a:t>
            </a: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Visualizations (e.g., confusion matrix, graphs) to back your claims.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0"/>
          <p:cNvSpPr txBox="1"/>
          <p:nvPr/>
        </p:nvSpPr>
        <p:spPr>
          <a:xfrm>
            <a:off x="612004" y="566596"/>
            <a:ext cx="864096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241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-US" sz="1300" b="1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IMPACTS</a:t>
            </a:r>
            <a:r>
              <a:rPr lang="en-US" b="1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:</a:t>
            </a:r>
          </a:p>
          <a:p>
            <a:pPr marL="342900" marR="0" lvl="0" indent="-241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r>
              <a:rPr lang="en-US" sz="1200" b="1" dirty="0"/>
              <a:t>            </a:t>
            </a:r>
            <a:r>
              <a:rPr lang="en-US" sz="1200" dirty="0">
                <a:solidFill>
                  <a:schemeClr val="bg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 :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Prevents </a:t>
            </a:r>
            <a:r>
              <a:rPr lang="en-US" sz="1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identity fraud </a:t>
            </a: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in attendance system.</a:t>
            </a:r>
          </a:p>
          <a:p>
            <a:pPr marL="342900" marR="0" lvl="0" indent="-241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r>
              <a:rPr lang="en-US"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1200" i="0" u="none" strike="noStrike" cap="none" dirty="0">
                <a:solidFill>
                  <a:schemeClr val="bg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INCREASED EFFICIENCY : </a:t>
            </a:r>
            <a:r>
              <a:rPr lang="en-US" sz="1200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Automates attendance tracking, reducing manual errors.</a:t>
            </a:r>
            <a:endParaRPr sz="12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  <a:p>
            <a:pPr marL="342900" marR="0" lvl="0" indent="-241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" sz="1300" b="1" i="0" u="none" strike="noStrike" cap="non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BENEFITS:</a:t>
            </a:r>
          </a:p>
          <a:p>
            <a:pPr marL="342900" marR="0" lvl="0" indent="-241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r>
              <a:rPr lang="en" sz="1300" dirty="0"/>
              <a:t>            </a:t>
            </a:r>
            <a:r>
              <a:rPr lang="en" sz="1200" dirty="0">
                <a:solidFill>
                  <a:schemeClr val="bg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ECONOMICAL : </a:t>
            </a:r>
            <a:r>
              <a:rPr lang="en" sz="1200" dirty="0">
                <a:latin typeface="Cambria" panose="02040503050406030204" pitchFamily="18" charset="0"/>
                <a:ea typeface="Cambria" panose="02040503050406030204" pitchFamily="18" charset="0"/>
              </a:rPr>
              <a:t>Eliminates the need for physical </a:t>
            </a:r>
            <a:r>
              <a:rPr lang="en" sz="1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ID cards and manual verification</a:t>
            </a:r>
            <a:r>
              <a:rPr lang="en" sz="12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" sz="1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reducing operational cost</a:t>
            </a:r>
            <a:r>
              <a:rPr lang="en" sz="12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42900" marR="0" lvl="0" indent="-241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r>
              <a:rPr lang="en" sz="1200" dirty="0"/>
              <a:t>             </a:t>
            </a:r>
            <a:r>
              <a:rPr lang="en" sz="1200" dirty="0">
                <a:solidFill>
                  <a:schemeClr val="bg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: </a:t>
            </a:r>
            <a:r>
              <a:rPr lang="en" sz="1200" dirty="0">
                <a:latin typeface="Cambria" panose="02040503050406030204" pitchFamily="18" charset="0"/>
                <a:ea typeface="Cambria" panose="02040503050406030204" pitchFamily="18" charset="0"/>
              </a:rPr>
              <a:t>Reduces </a:t>
            </a:r>
            <a:r>
              <a:rPr lang="en" sz="1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paper and plastic </a:t>
            </a:r>
            <a:r>
              <a:rPr lang="en" sz="1200" dirty="0">
                <a:latin typeface="Cambria" panose="02040503050406030204" pitchFamily="18" charset="0"/>
                <a:ea typeface="Cambria" panose="02040503050406030204" pitchFamily="18" charset="0"/>
              </a:rPr>
              <a:t>waste from traditional ID system.</a:t>
            </a:r>
          </a:p>
          <a:p>
            <a:pPr marL="342900" marR="0" lvl="0" indent="-241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r>
              <a:rPr lang="en" sz="1200" dirty="0"/>
              <a:t>             </a:t>
            </a:r>
            <a:r>
              <a:rPr lang="en" sz="1200" dirty="0">
                <a:solidFill>
                  <a:schemeClr val="bg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:</a:t>
            </a:r>
            <a:r>
              <a:rPr lang="en" sz="1200" dirty="0"/>
              <a:t> </a:t>
            </a:r>
            <a:r>
              <a:rPr lang="en" sz="1200" dirty="0">
                <a:latin typeface="Cambria" panose="02040503050406030204" pitchFamily="18" charset="0"/>
                <a:ea typeface="Cambria" panose="02040503050406030204" pitchFamily="18" charset="0"/>
              </a:rPr>
              <a:t>Ensures fair attendance tracking and improving accountability in workplace and institutions</a:t>
            </a:r>
            <a:r>
              <a:rPr lang="en" sz="13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42900" marR="0" lvl="0" indent="-241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endParaRPr lang="en" sz="13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241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endParaRPr sz="13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0"/>
          <p:cNvSpPr txBox="1"/>
          <p:nvPr/>
        </p:nvSpPr>
        <p:spPr>
          <a:xfrm>
            <a:off x="467544" y="195486"/>
            <a:ext cx="7145400" cy="38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 dirty="0">
                <a:solidFill>
                  <a:srgbClr val="1F497D"/>
                </a:solidFill>
                <a:latin typeface="Playfair Display" panose="00000500000000000000" pitchFamily="2" charset="0"/>
                <a:sym typeface="Arial"/>
              </a:rPr>
              <a:t>Impact and Benefits:</a:t>
            </a:r>
            <a:endParaRPr sz="2100" b="1" i="0" u="none" strike="noStrike" cap="none" dirty="0">
              <a:solidFill>
                <a:srgbClr val="1F497D"/>
              </a:solidFill>
              <a:latin typeface="Playfair Display" panose="00000500000000000000" pitchFamily="2" charset="0"/>
              <a:sym typeface="Arial"/>
            </a:endParaRPr>
          </a:p>
        </p:txBody>
      </p:sp>
      <p:sp>
        <p:nvSpPr>
          <p:cNvPr id="407" name="Google Shape;407;p30"/>
          <p:cNvSpPr txBox="1"/>
          <p:nvPr/>
        </p:nvSpPr>
        <p:spPr>
          <a:xfrm>
            <a:off x="454389" y="2662755"/>
            <a:ext cx="7145400" cy="38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 dirty="0">
                <a:solidFill>
                  <a:srgbClr val="1F497D"/>
                </a:solidFill>
                <a:latin typeface="Playfair Display" panose="00000500000000000000" pitchFamily="2" charset="0"/>
                <a:sym typeface="Arial"/>
              </a:rPr>
              <a:t>Ethical Considerations &amp; Real-world Applications:</a:t>
            </a:r>
            <a:endParaRPr sz="2100" b="1" i="0" u="none" strike="noStrike" cap="none" dirty="0">
              <a:solidFill>
                <a:srgbClr val="1F497D"/>
              </a:solidFill>
              <a:latin typeface="Playfair Display" panose="00000500000000000000" pitchFamily="2" charset="0"/>
              <a:sym typeface="Arial"/>
            </a:endParaRPr>
          </a:p>
        </p:txBody>
      </p:sp>
      <p:sp>
        <p:nvSpPr>
          <p:cNvPr id="408" name="Google Shape;408;p30"/>
          <p:cNvSpPr txBox="1"/>
          <p:nvPr/>
        </p:nvSpPr>
        <p:spPr>
          <a:xfrm>
            <a:off x="611671" y="3147468"/>
            <a:ext cx="8136904" cy="1452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indent="-311150" algn="just">
              <a:lnSpc>
                <a:spcPct val="118000"/>
              </a:lnSpc>
              <a:buSzPts val="1300"/>
              <a:buFont typeface="Arial" panose="020B0604020202020204" pitchFamily="34" charset="0"/>
              <a:buChar char="•"/>
            </a:pPr>
            <a:r>
              <a:rPr lang="en-US" sz="1300" b="1" dirty="0">
                <a:latin typeface="+mj-lt"/>
              </a:rPr>
              <a:t>ETHICAL CONSIDERATIONS:</a:t>
            </a:r>
            <a:endParaRPr lang="en-US" sz="1300" dirty="0">
              <a:latin typeface="+mj-lt"/>
            </a:endParaRPr>
          </a:p>
          <a:p>
            <a:pPr marL="457200" marR="0" lvl="0" indent="-311150" algn="just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</a:pPr>
            <a:r>
              <a:rPr lang="en-US" sz="1300" dirty="0"/>
              <a:t>            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➼ 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Ensuring students facial data </a:t>
            </a:r>
            <a:r>
              <a:rPr lang="en-US" sz="13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 securely stored for only attendance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 purpose and educating</a:t>
            </a:r>
          </a:p>
          <a:p>
            <a:pPr marL="457200" marR="0" lvl="0" indent="-311150" algn="just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</a:pP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students about how facial data is collected, stored and used.</a:t>
            </a:r>
          </a:p>
          <a:p>
            <a:pPr marL="457200" marR="0" lvl="0" indent="-311150" algn="just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 pitchFamily="34" charset="0"/>
              <a:buChar char="•"/>
            </a:pPr>
            <a:r>
              <a:rPr lang="en-US" sz="1300" b="1" dirty="0">
                <a:latin typeface="+mj-lt"/>
              </a:rPr>
              <a:t>REAL-WORLD APPLICATIONS:</a:t>
            </a:r>
            <a:endParaRPr lang="en-US" sz="1300" dirty="0">
              <a:latin typeface="+mj-lt"/>
            </a:endParaRPr>
          </a:p>
          <a:p>
            <a:pPr marL="457200" marR="0" lvl="0" indent="-311150" algn="just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</a:pPr>
            <a:r>
              <a:rPr lang="en-US" sz="1300" dirty="0"/>
              <a:t>            </a:t>
            </a:r>
            <a:r>
              <a:rPr lang="en" sz="1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sym typeface="Arial"/>
              </a:rPr>
              <a:t>➼ 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Automated Attendance, Exam and test Authentication, Campus security, Hostel and cafeteria management, Library and resource Access.</a:t>
            </a:r>
            <a:endParaRPr lang="en-US" sz="13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pic>
        <p:nvPicPr>
          <p:cNvPr id="409" name="Google Shape;40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0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0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2" name="Google Shape;412;p30"/>
          <p:cNvPicPr preferRelativeResize="0"/>
          <p:nvPr/>
        </p:nvPicPr>
        <p:blipFill>
          <a:blip r:embed="rId4">
            <a:alphaModFix amt="11000"/>
          </a:blip>
          <a:stretch>
            <a:fillRect/>
          </a:stretch>
        </p:blipFill>
        <p:spPr>
          <a:xfrm>
            <a:off x="2915816" y="1047815"/>
            <a:ext cx="2946925" cy="29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 txBox="1"/>
          <p:nvPr/>
        </p:nvSpPr>
        <p:spPr>
          <a:xfrm>
            <a:off x="779099" y="302454"/>
            <a:ext cx="3792900" cy="38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 dirty="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Team Member Details:</a:t>
            </a:r>
            <a:endParaRPr sz="2100" b="1" i="0" u="none" strike="noStrike" cap="none" dirty="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24" name="Google Shape;424;p31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5" name="Google Shape;42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1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873281-D94E-2CE0-1275-9480CA9FB5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93344"/>
              </p:ext>
            </p:extLst>
          </p:nvPr>
        </p:nvGraphicFramePr>
        <p:xfrm>
          <a:off x="1523999" y="889612"/>
          <a:ext cx="6096000" cy="348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1873103516"/>
                    </a:ext>
                  </a:extLst>
                </a:gridCol>
                <a:gridCol w="1831752">
                  <a:extLst>
                    <a:ext uri="{9D8B030D-6E8A-4147-A177-3AD203B41FA5}">
                      <a16:colId xmlns:a16="http://schemas.microsoft.com/office/drawing/2014/main" val="38230391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94024405"/>
                    </a:ext>
                  </a:extLst>
                </a:gridCol>
              </a:tblGrid>
              <a:tr h="371748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DEPARTMENT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883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SRISHANTH P M </a:t>
                      </a:r>
                      <a:r>
                        <a:rPr lang="en-IN" dirty="0">
                          <a:solidFill>
                            <a:srgbClr val="D18A12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(TL)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</a:rPr>
                        <a:t>24UAD245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D18A12"/>
                          </a:solidFill>
                        </a:rPr>
                        <a:t>AI &amp; DS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497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PRAVEEN R 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</a:rPr>
                        <a:t>24UAD216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D18A12"/>
                          </a:solidFill>
                        </a:rPr>
                        <a:t>AI &amp; DS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240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PRANAV A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</a:rPr>
                        <a:t>24UAD216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D18A12"/>
                          </a:solidFill>
                        </a:rPr>
                        <a:t>AI &amp; DS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4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SADHANAMATHI V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</a:rPr>
                        <a:t>24UAD225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D18A12"/>
                          </a:solidFill>
                        </a:rPr>
                        <a:t>AI &amp; DS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55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SUBIKSHA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</a:rPr>
                        <a:t>24UAD247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D18A12"/>
                          </a:solidFill>
                        </a:rPr>
                        <a:t>AI &amp; DS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824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PAVITHRA MIRUNALINI 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2">
                              <a:lumMod val="90000"/>
                              <a:lumOff val="10000"/>
                            </a:schemeClr>
                          </a:solidFill>
                        </a:rPr>
                        <a:t>24UCB136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D18A12"/>
                          </a:solidFill>
                        </a:rPr>
                        <a:t>CSBS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652362"/>
                  </a:ext>
                </a:extLst>
              </a:tr>
            </a:tbl>
          </a:graphicData>
        </a:graphic>
      </p:graphicFrame>
      <p:pic>
        <p:nvPicPr>
          <p:cNvPr id="427" name="Google Shape;427;p31"/>
          <p:cNvPicPr preferRelativeResize="0"/>
          <p:nvPr/>
        </p:nvPicPr>
        <p:blipFill>
          <a:blip r:embed="rId4">
            <a:alphaModFix amt="11000"/>
          </a:blip>
          <a:stretch>
            <a:fillRect/>
          </a:stretch>
        </p:blipFill>
        <p:spPr>
          <a:xfrm>
            <a:off x="3059832" y="1297817"/>
            <a:ext cx="2952328" cy="2664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32"/>
          <p:cNvGrpSpPr/>
          <p:nvPr/>
        </p:nvGrpSpPr>
        <p:grpSpPr>
          <a:xfrm>
            <a:off x="-22735" y="-1"/>
            <a:ext cx="3364110" cy="5187250"/>
            <a:chOff x="-22735" y="0"/>
            <a:chExt cx="3364110" cy="5187250"/>
          </a:xfrm>
        </p:grpSpPr>
        <p:pic>
          <p:nvPicPr>
            <p:cNvPr id="433" name="Google Shape;433;p32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539655" y="1113340"/>
              <a:ext cx="3981888" cy="2948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32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600537" y="1202811"/>
              <a:ext cx="2723513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32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1036776" y="2590637"/>
              <a:ext cx="3595978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" name="Google Shape;436;p32"/>
            <p:cNvPicPr preferRelativeResize="0"/>
            <p:nvPr/>
          </p:nvPicPr>
          <p:blipFill rotWithShape="1">
            <a:blip r:embed="rId3">
              <a:alphaModFix/>
            </a:blip>
            <a:srcRect l="5516" t="-5104" r="37550" b="30034"/>
            <a:stretch/>
          </p:blipFill>
          <p:spPr>
            <a:xfrm rot="5400000">
              <a:off x="251575" y="2465300"/>
              <a:ext cx="2399450" cy="294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7" name="Google Shape;437;p32"/>
            <p:cNvGrpSpPr/>
            <p:nvPr/>
          </p:nvGrpSpPr>
          <p:grpSpPr>
            <a:xfrm rot="-5400000">
              <a:off x="-599782" y="2439476"/>
              <a:ext cx="3281550" cy="2127456"/>
              <a:chOff x="-8" y="0"/>
              <a:chExt cx="3281550" cy="2127456"/>
            </a:xfrm>
          </p:grpSpPr>
          <p:pic>
            <p:nvPicPr>
              <p:cNvPr id="438" name="Google Shape;438;p32"/>
              <p:cNvPicPr preferRelativeResize="0"/>
              <p:nvPr/>
            </p:nvPicPr>
            <p:blipFill rotWithShape="1">
              <a:blip r:embed="rId3">
                <a:alphaModFix/>
              </a:blip>
              <a:srcRect l="5517" t="-5104" b="30034"/>
              <a:stretch/>
            </p:blipFill>
            <p:spPr>
              <a:xfrm rot="10800000">
                <a:off x="408192" y="0"/>
                <a:ext cx="2873350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9" name="Google Shape;439;p32"/>
              <p:cNvPicPr preferRelativeResize="0"/>
              <p:nvPr/>
            </p:nvPicPr>
            <p:blipFill rotWithShape="1">
              <a:blip r:embed="rId4">
                <a:alphaModFix/>
              </a:blip>
              <a:srcRect l="11254" r="13011" b="50880"/>
              <a:stretch/>
            </p:blipFill>
            <p:spPr>
              <a:xfrm rot="10800000">
                <a:off x="1316242" y="20631"/>
                <a:ext cx="1965300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0" name="Google Shape;440;p32"/>
              <p:cNvPicPr preferRelativeResize="0"/>
              <p:nvPr/>
            </p:nvPicPr>
            <p:blipFill rotWithShape="1">
              <a:blip r:embed="rId3">
                <a:alphaModFix/>
              </a:blip>
              <a:srcRect t="4102" b="50813"/>
              <a:stretch/>
            </p:blipFill>
            <p:spPr>
              <a:xfrm rot="10800000">
                <a:off x="-8" y="20626"/>
                <a:ext cx="2594875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1" name="Google Shape;441;p32"/>
              <p:cNvPicPr preferRelativeResize="0"/>
              <p:nvPr/>
            </p:nvPicPr>
            <p:blipFill rotWithShape="1">
              <a:blip r:embed="rId3">
                <a:alphaModFix/>
              </a:blip>
              <a:srcRect l="5518" t="-5104" r="50851" b="30034"/>
              <a:stretch/>
            </p:blipFill>
            <p:spPr>
              <a:xfrm rot="10800000">
                <a:off x="408192" y="6"/>
                <a:ext cx="1326825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2" name="Google Shape;442;p32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3" name="Google Shape;443;p32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82393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44" name="Google Shape;444;p32"/>
            <p:cNvPicPr preferRelativeResize="0"/>
            <p:nvPr/>
          </p:nvPicPr>
          <p:blipFill rotWithShape="1">
            <a:blip r:embed="rId3">
              <a:alphaModFix/>
            </a:blip>
            <a:srcRect l="35435" t="1038" r="-10067" b="47015"/>
            <a:stretch/>
          </p:blipFill>
          <p:spPr>
            <a:xfrm rot="5400000">
              <a:off x="-934288" y="911587"/>
              <a:ext cx="5187250" cy="3364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32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80950" y="996475"/>
              <a:ext cx="959650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32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638593" y="2163864"/>
              <a:ext cx="2288614" cy="10568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p32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81573" y="3081635"/>
              <a:ext cx="1611750" cy="894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8" name="Google Shape;448;p32"/>
          <p:cNvSpPr txBox="1"/>
          <p:nvPr/>
        </p:nvSpPr>
        <p:spPr>
          <a:xfrm>
            <a:off x="3319950" y="2169275"/>
            <a:ext cx="25041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 !</a:t>
            </a:r>
            <a:endParaRPr sz="2800" b="1" i="0" u="none" strike="noStrike" cap="none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449" name="Google Shape;449;p32"/>
          <p:cNvPicPr preferRelativeResize="0"/>
          <p:nvPr/>
        </p:nvPicPr>
        <p:blipFill>
          <a:blip r:embed="rId6">
            <a:alphaModFix amt="11000"/>
          </a:blip>
          <a:stretch>
            <a:fillRect/>
          </a:stretch>
        </p:blipFill>
        <p:spPr>
          <a:xfrm>
            <a:off x="3016259" y="1125441"/>
            <a:ext cx="2946925" cy="29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rmal Meeting by Slidesgo">
  <a:themeElements>
    <a:clrScheme name="Simple Light">
      <a:dk1>
        <a:srgbClr val="000000"/>
      </a:dk1>
      <a:lt1>
        <a:srgbClr val="FFFFFF"/>
      </a:lt1>
      <a:dk2>
        <a:srgbClr val="001B5C"/>
      </a:dk2>
      <a:lt2>
        <a:srgbClr val="BF9000"/>
      </a:lt2>
      <a:accent1>
        <a:srgbClr val="D9D9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730</Words>
  <Application>Microsoft Office PowerPoint</Application>
  <PresentationFormat>On-screen Show (16:9)</PresentationFormat>
  <Paragraphs>93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Calibri</vt:lpstr>
      <vt:lpstr>Playfair Display</vt:lpstr>
      <vt:lpstr>Atkinson Hyperlegible</vt:lpstr>
      <vt:lpstr>Yeseva One</vt:lpstr>
      <vt:lpstr>Nunito Light</vt:lpstr>
      <vt:lpstr>Times New Roman</vt:lpstr>
      <vt:lpstr>Verdana</vt:lpstr>
      <vt:lpstr>Bebas Neue</vt:lpstr>
      <vt:lpstr>PT Sans</vt:lpstr>
      <vt:lpstr>Anaheim</vt:lpstr>
      <vt:lpstr>Arial</vt:lpstr>
      <vt:lpstr>Poppins Light</vt:lpstr>
      <vt:lpstr>Cambria</vt:lpstr>
      <vt:lpstr>Formal Meeting by Slidesgo</vt:lpstr>
      <vt:lpstr>PYEXPO25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PYEXPO25</dc:title>
  <dc:creator>lenovo</dc:creator>
  <cp:lastModifiedBy>Sri Shanth</cp:lastModifiedBy>
  <cp:revision>59</cp:revision>
  <dcterms:modified xsi:type="dcterms:W3CDTF">2025-02-14T14:45:41Z</dcterms:modified>
</cp:coreProperties>
</file>