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Lora" pitchFamily="2" charset="0"/>
      <p:regular r:id="rId3"/>
    </p:embeddedFont>
    <p:embeddedFont>
      <p:font typeface="Lora Bold" charset="0"/>
      <p:regular r:id="rId4"/>
    </p:embeddedFont>
    <p:embeddedFont>
      <p:font typeface="Rowdies" panose="020B0604020202020204" charset="0"/>
      <p:regular r:id="rId5"/>
    </p:embeddedFont>
    <p:embeddedFont>
      <p:font typeface="Times New Roman Bold" panose="02020803070505020304" pitchFamily="18" charset="0"/>
      <p:regular r:id="rId6"/>
      <p:bold r:id="rId7"/>
    </p:embeddedFont>
    <p:embeddedFont>
      <p:font typeface="Trocchi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DBEAB-D1DA-4948-94AF-DFAABFC3BBDB}" v="4" dt="2025-02-20T03:16:47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microsoft.com/office/2015/10/relationships/revisionInfo" Target="revisionInfo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github.com/PYEXPO25/T053_DATAMAVERIC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e_finibus_bonorum_et_maloru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1265" y="1628005"/>
            <a:ext cx="6701293" cy="8596866"/>
            <a:chOff x="0" y="0"/>
            <a:chExt cx="37498600" cy="48105706"/>
          </a:xfrm>
        </p:grpSpPr>
        <p:sp>
          <p:nvSpPr>
            <p:cNvPr id="3" name="Freeform 3"/>
            <p:cNvSpPr/>
            <p:nvPr/>
          </p:nvSpPr>
          <p:spPr>
            <a:xfrm>
              <a:off x="6350" y="6350"/>
              <a:ext cx="37485901" cy="48093006"/>
            </a:xfrm>
            <a:custGeom>
              <a:avLst/>
              <a:gdLst/>
              <a:ahLst/>
              <a:cxnLst/>
              <a:rect l="l" t="t" r="r" b="b"/>
              <a:pathLst>
                <a:path w="37485901" h="48093006">
                  <a:moveTo>
                    <a:pt x="0" y="0"/>
                  </a:moveTo>
                  <a:lnTo>
                    <a:pt x="37485901" y="0"/>
                  </a:lnTo>
                  <a:lnTo>
                    <a:pt x="37485901" y="48093006"/>
                  </a:lnTo>
                  <a:lnTo>
                    <a:pt x="0" y="480930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498601" cy="48105706"/>
            </a:xfrm>
            <a:custGeom>
              <a:avLst/>
              <a:gdLst/>
              <a:ahLst/>
              <a:cxnLst/>
              <a:rect l="l" t="t" r="r" b="b"/>
              <a:pathLst>
                <a:path w="37498601" h="48105706">
                  <a:moveTo>
                    <a:pt x="6350" y="48105706"/>
                  </a:moveTo>
                  <a:lnTo>
                    <a:pt x="0" y="48105706"/>
                  </a:lnTo>
                  <a:lnTo>
                    <a:pt x="0" y="0"/>
                  </a:lnTo>
                  <a:lnTo>
                    <a:pt x="37498601" y="0"/>
                  </a:lnTo>
                  <a:lnTo>
                    <a:pt x="37498601" y="48105706"/>
                  </a:lnTo>
                  <a:lnTo>
                    <a:pt x="6350" y="48105706"/>
                  </a:lnTo>
                  <a:close/>
                  <a:moveTo>
                    <a:pt x="12700" y="12700"/>
                  </a:moveTo>
                  <a:lnTo>
                    <a:pt x="12700" y="48093006"/>
                  </a:lnTo>
                  <a:lnTo>
                    <a:pt x="37485901" y="48093006"/>
                  </a:lnTo>
                  <a:lnTo>
                    <a:pt x="37485901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FFF4F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39700" y="140970"/>
              <a:ext cx="37217930" cy="47825036"/>
            </a:xfrm>
            <a:custGeom>
              <a:avLst/>
              <a:gdLst/>
              <a:ahLst/>
              <a:cxnLst/>
              <a:rect l="l" t="t" r="r" b="b"/>
              <a:pathLst>
                <a:path w="37217930" h="47825036">
                  <a:moveTo>
                    <a:pt x="0" y="0"/>
                  </a:moveTo>
                  <a:lnTo>
                    <a:pt x="37217930" y="0"/>
                  </a:lnTo>
                  <a:lnTo>
                    <a:pt x="37217930" y="47825036"/>
                  </a:lnTo>
                  <a:lnTo>
                    <a:pt x="0" y="47825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2214" y="944263"/>
            <a:ext cx="5094056" cy="2707130"/>
            <a:chOff x="0" y="0"/>
            <a:chExt cx="10627360" cy="5647690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10563860" cy="5584190"/>
            </a:xfrm>
            <a:custGeom>
              <a:avLst/>
              <a:gdLst/>
              <a:ahLst/>
              <a:cxnLst/>
              <a:rect l="l" t="t" r="r" b="b"/>
              <a:pathLst>
                <a:path w="10563860" h="5584190">
                  <a:moveTo>
                    <a:pt x="10563860" y="5584190"/>
                  </a:moveTo>
                  <a:lnTo>
                    <a:pt x="1143000" y="5584190"/>
                  </a:lnTo>
                  <a:cubicBezTo>
                    <a:pt x="511810" y="5584190"/>
                    <a:pt x="0" y="5072380"/>
                    <a:pt x="0" y="4441190"/>
                  </a:cubicBezTo>
                  <a:lnTo>
                    <a:pt x="0" y="0"/>
                  </a:lnTo>
                  <a:lnTo>
                    <a:pt x="9420860" y="0"/>
                  </a:lnTo>
                  <a:cubicBezTo>
                    <a:pt x="10052050" y="0"/>
                    <a:pt x="10563860" y="511810"/>
                    <a:pt x="10563860" y="1143000"/>
                  </a:cubicBezTo>
                  <a:lnTo>
                    <a:pt x="10563860" y="5584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627360" cy="5647690"/>
            </a:xfrm>
            <a:custGeom>
              <a:avLst/>
              <a:gdLst/>
              <a:ahLst/>
              <a:cxnLst/>
              <a:rect l="l" t="t" r="r" b="b"/>
              <a:pathLst>
                <a:path w="10627360" h="5647690">
                  <a:moveTo>
                    <a:pt x="10627360" y="5647690"/>
                  </a:moveTo>
                  <a:lnTo>
                    <a:pt x="1174750" y="5647690"/>
                  </a:lnTo>
                  <a:cubicBezTo>
                    <a:pt x="527050" y="5647690"/>
                    <a:pt x="0" y="5120640"/>
                    <a:pt x="0" y="4472940"/>
                  </a:cubicBezTo>
                  <a:lnTo>
                    <a:pt x="0" y="0"/>
                  </a:lnTo>
                  <a:lnTo>
                    <a:pt x="9452610" y="0"/>
                  </a:lnTo>
                  <a:cubicBezTo>
                    <a:pt x="10100310" y="0"/>
                    <a:pt x="10627360" y="527050"/>
                    <a:pt x="10627360" y="1174750"/>
                  </a:cubicBezTo>
                  <a:lnTo>
                    <a:pt x="10627360" y="5647690"/>
                  </a:lnTo>
                  <a:close/>
                  <a:moveTo>
                    <a:pt x="63500" y="63500"/>
                  </a:moveTo>
                  <a:lnTo>
                    <a:pt x="63500" y="4472940"/>
                  </a:lnTo>
                  <a:cubicBezTo>
                    <a:pt x="63500" y="5085080"/>
                    <a:pt x="562610" y="5584190"/>
                    <a:pt x="1174750" y="5584190"/>
                  </a:cubicBezTo>
                  <a:lnTo>
                    <a:pt x="10563860" y="5584190"/>
                  </a:lnTo>
                  <a:lnTo>
                    <a:pt x="10563860" y="1174750"/>
                  </a:lnTo>
                  <a:cubicBezTo>
                    <a:pt x="10563860" y="562610"/>
                    <a:pt x="10064750" y="63500"/>
                    <a:pt x="9452610" y="63500"/>
                  </a:cubicBezTo>
                  <a:lnTo>
                    <a:pt x="63500" y="63500"/>
                  </a:lnTo>
                  <a:close/>
                </a:path>
              </a:pathLst>
            </a:custGeom>
            <a:solidFill>
              <a:srgbClr val="CD7E59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307006" y="192477"/>
            <a:ext cx="1538376" cy="751786"/>
          </a:xfrm>
          <a:custGeom>
            <a:avLst/>
            <a:gdLst/>
            <a:ahLst/>
            <a:cxnLst/>
            <a:rect l="l" t="t" r="r" b="b"/>
            <a:pathLst>
              <a:path w="1538376" h="751786">
                <a:moveTo>
                  <a:pt x="0" y="0"/>
                </a:moveTo>
                <a:lnTo>
                  <a:pt x="1538376" y="0"/>
                </a:lnTo>
                <a:lnTo>
                  <a:pt x="1538376" y="751786"/>
                </a:lnTo>
                <a:lnTo>
                  <a:pt x="0" y="751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-435123" y="9705277"/>
            <a:ext cx="3920623" cy="101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"/>
              </a:lnSpc>
              <a:spcBef>
                <a:spcPct val="0"/>
              </a:spcBef>
            </a:pPr>
            <a:r>
              <a:rPr lang="en-US" sz="700" b="1" spc="17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POWERED BY </a:t>
            </a:r>
          </a:p>
        </p:txBody>
      </p:sp>
      <p:sp>
        <p:nvSpPr>
          <p:cNvPr id="12" name="Freeform 12"/>
          <p:cNvSpPr/>
          <p:nvPr/>
        </p:nvSpPr>
        <p:spPr>
          <a:xfrm>
            <a:off x="619961" y="9585790"/>
            <a:ext cx="469484" cy="442188"/>
          </a:xfrm>
          <a:custGeom>
            <a:avLst/>
            <a:gdLst/>
            <a:ahLst/>
            <a:cxnLst/>
            <a:rect l="l" t="t" r="r" b="b"/>
            <a:pathLst>
              <a:path w="469484" h="442188">
                <a:moveTo>
                  <a:pt x="0" y="0"/>
                </a:moveTo>
                <a:lnTo>
                  <a:pt x="469483" y="0"/>
                </a:lnTo>
                <a:lnTo>
                  <a:pt x="469483" y="442188"/>
                </a:lnTo>
                <a:lnTo>
                  <a:pt x="0" y="442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126270" y="192477"/>
            <a:ext cx="896289" cy="883484"/>
          </a:xfrm>
          <a:custGeom>
            <a:avLst/>
            <a:gdLst/>
            <a:ahLst/>
            <a:cxnLst/>
            <a:rect l="l" t="t" r="r" b="b"/>
            <a:pathLst>
              <a:path w="896289" h="883484">
                <a:moveTo>
                  <a:pt x="0" y="0"/>
                </a:moveTo>
                <a:lnTo>
                  <a:pt x="896289" y="0"/>
                </a:lnTo>
                <a:lnTo>
                  <a:pt x="896289" y="883484"/>
                </a:lnTo>
                <a:lnTo>
                  <a:pt x="0" y="883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697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589939" y="9846157"/>
            <a:ext cx="115546" cy="115546"/>
          </a:xfrm>
          <a:custGeom>
            <a:avLst/>
            <a:gdLst/>
            <a:ahLst/>
            <a:cxnLst/>
            <a:rect l="l" t="t" r="r" b="b"/>
            <a:pathLst>
              <a:path w="115546" h="115546">
                <a:moveTo>
                  <a:pt x="0" y="0"/>
                </a:moveTo>
                <a:lnTo>
                  <a:pt x="115546" y="0"/>
                </a:lnTo>
                <a:lnTo>
                  <a:pt x="115546" y="115546"/>
                </a:lnTo>
                <a:lnTo>
                  <a:pt x="0" y="1155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19961" y="4673160"/>
            <a:ext cx="6048000" cy="376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799"/>
              </a:lnSpc>
            </a:pPr>
            <a:r>
              <a:rPr lang="en-US" sz="1199" b="1" dirty="0">
                <a:solidFill>
                  <a:srgbClr val="1F151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 : </a:t>
            </a:r>
          </a:p>
          <a:p>
            <a:pPr algn="just">
              <a:lnSpc>
                <a:spcPts val="1799"/>
              </a:lnSpc>
            </a:pPr>
            <a:r>
              <a:rPr lang="en-US" sz="1200" b="1" i="0" dirty="0">
                <a:effectLst/>
                <a:latin typeface="-apple-system"/>
              </a:rPr>
              <a:t>Smart Energy Meter for Household Consumption</a:t>
            </a:r>
            <a:r>
              <a:rPr lang="en-US" sz="1199" b="1" i="0" dirty="0">
                <a:effectLst/>
                <a:latin typeface="Times New Roman Bold"/>
                <a:cs typeface="Times New Roman Bold"/>
                <a:sym typeface="Times New Roman Bold"/>
              </a:rPr>
              <a:t>:</a:t>
            </a:r>
            <a:endParaRPr lang="en-US" sz="1199" b="1" dirty="0"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1799"/>
              </a:lnSpc>
            </a:pPr>
            <a:r>
              <a:rPr lang="en-US" sz="1199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dirty="0">
                <a:effectLst/>
                <a:latin typeface="-apple-system"/>
              </a:rPr>
              <a:t>Traditional energy meters provide little insight beyond total consumption, making it hard for users to optimize their electricity usage. They face challenges like , lack of real-time monitoring and breakdown of appliance-level consumption, high electricity bills due to inefficient usage and environmental impact from excessive energy consumption.</a:t>
            </a:r>
            <a:endParaRPr lang="en-US" sz="1199" u="sng" dirty="0">
              <a:latin typeface="Times New Roman"/>
              <a:ea typeface="Times New Roman"/>
              <a:cs typeface="Times New Roman"/>
              <a:sym typeface="Times New Roman"/>
              <a:hlinkClick r:id="rId6" tooltip="https://en.wikipedia.org/wiki/De_finibus_bonorum_et_malorum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ts val="1799"/>
              </a:lnSpc>
            </a:pPr>
            <a:r>
              <a:rPr lang="en-US" sz="1199" b="1" dirty="0">
                <a:solidFill>
                  <a:srgbClr val="1F151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Proposed solution :</a:t>
            </a:r>
            <a:r>
              <a:rPr lang="en-US" sz="1199" dirty="0">
                <a:solidFill>
                  <a:srgbClr val="1F15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</a:p>
          <a:p>
            <a:pPr algn="l"/>
            <a:r>
              <a:rPr lang="en-US" sz="1200" b="0" i="0" dirty="0">
                <a:effectLst/>
                <a:latin typeface="-apple-system"/>
              </a:rPr>
              <a:t>The Smart Energy Meter is designed to monitor household electricity consumption in real-time, helping users optimize usage, cut costs, and reduce environmental impact.</a:t>
            </a:r>
          </a:p>
          <a:p>
            <a:pPr algn="l"/>
            <a:r>
              <a:rPr lang="en-US" sz="1200" b="1" i="1" dirty="0">
                <a:effectLst/>
                <a:latin typeface="-apple-system"/>
              </a:rPr>
              <a:t>Objective: </a:t>
            </a:r>
            <a:r>
              <a:rPr lang="en-US" sz="1200" b="0" i="0" dirty="0">
                <a:effectLst/>
                <a:latin typeface="-apple-system"/>
              </a:rPr>
              <a:t>provide real-time energy tracking, offer appliance-level insights to identify high-consumption devices and send alerts &amp; energy-saving suggestions to reduce wastage.</a:t>
            </a:r>
          </a:p>
          <a:p>
            <a:pPr algn="l"/>
            <a:r>
              <a:rPr lang="en-US" sz="1200" b="1" i="1" dirty="0">
                <a:effectLst/>
                <a:latin typeface="-apple-system"/>
              </a:rPr>
              <a:t>Proposed Solution: </a:t>
            </a:r>
            <a:r>
              <a:rPr lang="en-US" sz="1200" b="0" i="0" dirty="0">
                <a:effectLst/>
                <a:latin typeface="-apple-system"/>
              </a:rPr>
              <a:t>Sensors (SCT-013, ZMPT101B) measure current &amp; voltage, ESP32 (Wi-Fi) transmits data to the cloud, Mobile App/Web Dashboard displays real-time usage &amp; alerts and AI-driven insights help optimize energy consumption.</a:t>
            </a:r>
          </a:p>
          <a:p>
            <a:pPr algn="l"/>
            <a:r>
              <a:rPr lang="en-US" sz="1200" b="1" i="1" dirty="0">
                <a:effectLst/>
                <a:latin typeface="-apple-system"/>
              </a:rPr>
              <a:t>Outcome: </a:t>
            </a:r>
            <a:r>
              <a:rPr lang="en-US" sz="1200" b="0" i="0" dirty="0">
                <a:effectLst/>
                <a:latin typeface="-apple-system"/>
              </a:rPr>
              <a:t>Lower electricity bills, reduced energy waste, and a smarter, eco-friendly home.</a:t>
            </a:r>
            <a:endParaRPr lang="en-US" sz="1199" b="1" dirty="0">
              <a:solidFill>
                <a:srgbClr val="1F1511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1799"/>
              </a:lnSpc>
            </a:pPr>
            <a:r>
              <a:rPr lang="en-US" sz="1199" b="1" dirty="0">
                <a:solidFill>
                  <a:srgbClr val="1F151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outcome :</a:t>
            </a:r>
          </a:p>
          <a:p>
            <a:pPr algn="just">
              <a:lnSpc>
                <a:spcPts val="1799"/>
              </a:lnSpc>
              <a:spcBef>
                <a:spcPct val="0"/>
              </a:spcBef>
            </a:pPr>
            <a:r>
              <a:rPr lang="en-US" sz="1200" b="0" i="0" dirty="0">
                <a:effectLst/>
                <a:latin typeface="-apple-system"/>
              </a:rPr>
              <a:t>Lower electricity bills by efficient usage of current, reduces the environmental impact by decreasing excessive energy consumption and to build a smarter , eco-friendly home.</a:t>
            </a:r>
            <a:endParaRPr lang="en-US" sz="1199" dirty="0">
              <a:solidFill>
                <a:srgbClr val="1F15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493877" y="232387"/>
            <a:ext cx="2572246" cy="588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2"/>
              </a:lnSpc>
              <a:spcBef>
                <a:spcPct val="0"/>
              </a:spcBef>
            </a:pPr>
            <a:r>
              <a:rPr lang="en-US" sz="3444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PYEXPO’25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76194" y="9848455"/>
            <a:ext cx="2119015" cy="16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n-US" sz="1000" b="1" spc="256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IPS TECH COMMUNITY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352379" y="9857980"/>
            <a:ext cx="1427489" cy="103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"/>
              </a:lnSpc>
              <a:spcBef>
                <a:spcPct val="0"/>
              </a:spcBef>
            </a:pPr>
            <a:r>
              <a:rPr lang="en-US" sz="700" b="1" spc="17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 FOR MORE VISIT :     </a:t>
            </a:r>
          </a:p>
        </p:txBody>
      </p:sp>
      <p:sp>
        <p:nvSpPr>
          <p:cNvPr id="19" name="TextBox 19">
            <a:hlinkClick r:id="rId7"/>
          </p:cNvPr>
          <p:cNvSpPr txBox="1"/>
          <p:nvPr/>
        </p:nvSpPr>
        <p:spPr>
          <a:xfrm>
            <a:off x="3930650" y="8719055"/>
            <a:ext cx="1659289" cy="456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7"/>
              </a:lnSpc>
            </a:pPr>
            <a:r>
              <a:rPr lang="en-US" sz="900" dirty="0">
                <a:solidFill>
                  <a:srgbClr val="000000"/>
                </a:solidFill>
                <a:latin typeface="Trocchi"/>
                <a:ea typeface="Trocchi"/>
                <a:cs typeface="Trocchi"/>
                <a:sym typeface="Trocchi"/>
              </a:rPr>
              <a:t>https://github.com/PYEXPO25/T053_DATAMAVERICKS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5068" y="4060808"/>
            <a:ext cx="3285582" cy="203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Team name       :  Data Mavericks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45068" y="4287503"/>
            <a:ext cx="2371182" cy="203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Team ID             : T053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56799" y="1956599"/>
            <a:ext cx="1489115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1F1511"/>
                </a:solidFill>
                <a:latin typeface="Lora Bold"/>
                <a:ea typeface="Lora Bold"/>
                <a:cs typeface="Lora Bold"/>
                <a:sym typeface="Lora Bold"/>
              </a:rPr>
              <a:t>Team Group Photo  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89351" y="9787078"/>
            <a:ext cx="6701293" cy="1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pyexpo.co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D043CD-098B-A8D9-4ECE-DBC3F44543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07" y="8579156"/>
            <a:ext cx="751786" cy="7517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942188-0FFD-E72C-64F1-64302C5496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4" y="983974"/>
            <a:ext cx="5118115" cy="2675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-apple-system</vt:lpstr>
      <vt:lpstr>Arial</vt:lpstr>
      <vt:lpstr>Times New Roman</vt:lpstr>
      <vt:lpstr>Lora Bold</vt:lpstr>
      <vt:lpstr>Trocchi</vt:lpstr>
      <vt:lpstr>Calibri</vt:lpstr>
      <vt:lpstr>Times New Roman Bold</vt:lpstr>
      <vt:lpstr>Rowdies</vt:lpstr>
      <vt:lpstr>Lora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page info</dc:title>
  <dc:creator>LOQ</dc:creator>
  <cp:lastModifiedBy>Akshaya varuni</cp:lastModifiedBy>
  <cp:revision>4</cp:revision>
  <dcterms:created xsi:type="dcterms:W3CDTF">2006-08-16T00:00:00Z</dcterms:created>
  <dcterms:modified xsi:type="dcterms:W3CDTF">2025-02-19T16:18:59Z</dcterms:modified>
  <dc:identifier>DAGdwNwEGLc</dc:identifier>
</cp:coreProperties>
</file>