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Atkinson Hyperlegible" panose="020B0604020202020204" charset="0"/>
      <p:regular r:id="rId12"/>
      <p:bold r:id="rId13"/>
      <p:italic r:id="rId14"/>
      <p:boldItalic r:id="rId15"/>
    </p:embeddedFont>
    <p:embeddedFont>
      <p:font typeface="Lucida Sans Unicode" panose="020B0602030504020204" pitchFamily="34" charset="0"/>
      <p:regular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  <p:embeddedFont>
      <p:font typeface="Poppins Light" panose="000004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Yesev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B706F-0783-4D37-9380-5F508C51EA31}" v="2382" dt="2025-02-13T20:21:44.675"/>
    <p1510:client id="{BA64EEBD-70D8-492E-8005-1DE2B56C3973}" v="5" dt="2025-02-13T20:24:3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63T4-ZvM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</a:t>
            </a:r>
            <a:r>
              <a:rPr lang="en" sz="1700" b="1" dirty="0">
                <a:solidFill>
                  <a:schemeClr val="dk1"/>
                </a:solidFill>
              </a:rPr>
              <a:t>T066</a:t>
            </a:r>
            <a:endParaRPr lang="en-US" sz="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" sz="1700" b="1" dirty="0">
                <a:solidFill>
                  <a:schemeClr val="dk1"/>
                </a:solidFill>
              </a:rPr>
              <a:t>: Guido's Gang</a:t>
            </a:r>
            <a:r>
              <a:rPr lang="en" sz="200" b="1" dirty="0">
                <a:solidFill>
                  <a:schemeClr val="dk1"/>
                </a:solidFill>
              </a:rPr>
              <a:t> </a:t>
            </a:r>
            <a:endParaRPr lang="en" sz="1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</a:t>
            </a:r>
            <a:r>
              <a:rPr lang="en" sz="1700" b="1" dirty="0">
                <a:solidFill>
                  <a:schemeClr val="dk1"/>
                </a:solidFill>
              </a:rPr>
              <a:t>PY058</a:t>
            </a:r>
            <a:endParaRPr sz="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</a:t>
            </a:r>
            <a:r>
              <a:rPr lang="en" sz="1700" b="1" dirty="0">
                <a:solidFill>
                  <a:schemeClr val="dk1"/>
                </a:solidFill>
              </a:rPr>
              <a:t>IPL 2025 Winner Prediction</a:t>
            </a:r>
            <a:endParaRPr sz="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</a:t>
            </a:r>
            <a:r>
              <a:rPr lang="en" sz="1700" b="1" dirty="0">
                <a:solidFill>
                  <a:schemeClr val="dk1"/>
                </a:solidFill>
              </a:rPr>
              <a:t> Machine Learning</a:t>
            </a:r>
            <a:endParaRPr sz="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50000"/>
              </a:lnSpc>
              <a:buSzPts val="1700"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</a:t>
            </a:r>
            <a:r>
              <a:rPr lang="en" sz="1700" b="1" dirty="0">
                <a:solidFill>
                  <a:schemeClr val="dk1"/>
                </a:solidFill>
              </a:rPr>
              <a:t> Software</a:t>
            </a:r>
            <a:endParaRPr sz="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old trophy with blue ribbons&#10;&#10;AI-generated content may be incorrect.">
            <a:extLst>
              <a:ext uri="{FF2B5EF4-FFF2-40B4-BE49-F238E27FC236}">
                <a16:creationId xmlns:a16="http://schemas.microsoft.com/office/drawing/2014/main" id="{0A98EBA7-C4C8-8A53-2DA7-432FD585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0" y="699654"/>
            <a:ext cx="3077441" cy="2514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9" name="Google Shape;319;p26"/>
          <p:cNvSpPr txBox="1"/>
          <p:nvPr/>
        </p:nvSpPr>
        <p:spPr>
          <a:xfrm>
            <a:off x="389876" y="374750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217" y="995355"/>
            <a:ext cx="6290562" cy="54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323850">
              <a:lnSpc>
                <a:spcPct val="118000"/>
              </a:lnSpc>
              <a:buSzPts val="1500"/>
              <a:buFont typeface="Arial"/>
              <a:buChar char="●"/>
            </a:pPr>
            <a:r>
              <a:rPr lang="en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Verdana"/>
                <a:ea typeface="Verdana"/>
              </a:rPr>
              <a:t>It describes about whether we can predict it correctly by adding creative and innovative ideas by including 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,</a:t>
            </a:r>
            <a:endParaRPr lang="en-US" sz="16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2760846" y="1284040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E4ED1-5FA4-B34D-E99E-76C4F971D417}"/>
              </a:ext>
            </a:extLst>
          </p:cNvPr>
          <p:cNvSpPr txBox="1"/>
          <p:nvPr/>
        </p:nvSpPr>
        <p:spPr>
          <a:xfrm>
            <a:off x="-430582" y="1583266"/>
            <a:ext cx="7460634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99185" marR="1353820" lvl="1" indent="-171450">
              <a:lnSpc>
                <a:spcPts val="3829"/>
              </a:lnSpc>
              <a:buChar char="•"/>
            </a:pP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Game plan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 and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Match strategy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 of the teams </a:t>
            </a:r>
          </a:p>
          <a:p>
            <a:pPr marL="1099185" marR="1353820" lvl="1" indent="-171450">
              <a:lnSpc>
                <a:spcPts val="382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Venue conditions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like Home/Away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 .</a:t>
            </a:r>
          </a:p>
          <a:p>
            <a:pPr marL="1099185" marR="1353820" lvl="1" indent="-171450">
              <a:lnSpc>
                <a:spcPts val="3829"/>
              </a:lnSpc>
              <a:buChar char="•"/>
            </a:pP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Squad depth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 and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team balance, Players Ratings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.</a:t>
            </a:r>
            <a:endParaRPr lang="en-US" sz="1600">
              <a:solidFill>
                <a:schemeClr val="tx1"/>
              </a:solidFill>
              <a:ea typeface="Verdana"/>
            </a:endParaRPr>
          </a:p>
          <a:p>
            <a:pPr marL="1099185" marR="1353820" lvl="1" indent="-171450">
              <a:lnSpc>
                <a:spcPts val="382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To Update Player availability of the teams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Verdana"/>
                <a:ea typeface="Verdana"/>
              </a:rPr>
              <a:t>(like Injuries , Personal Issue)</a:t>
            </a: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</a:rPr>
              <a:t>.</a:t>
            </a:r>
            <a:endParaRPr lang="en-US" sz="160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46000" b="-46000"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/>
        </p:nvSpPr>
        <p:spPr>
          <a:xfrm>
            <a:off x="832190" y="236841"/>
            <a:ext cx="4180336" cy="35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 and overview: 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2903012" y="109828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1C1CA-52A3-14D7-D127-2E2D8C81AE49}"/>
              </a:ext>
            </a:extLst>
          </p:cNvPr>
          <p:cNvSpPr txBox="1"/>
          <p:nvPr/>
        </p:nvSpPr>
        <p:spPr>
          <a:xfrm>
            <a:off x="380018" y="623469"/>
            <a:ext cx="835118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   Data collection for the prediction</a:t>
            </a:r>
            <a:r>
              <a:rPr lang="en-US" sz="1600" dirty="0"/>
              <a:t> like individual players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Strike rate ,Avg runs, economy, Wickets Taken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1600" i="1" u="sng" dirty="0"/>
              <a:t>power plays, mid overs, death overs for Better Accuracy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 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en-US" sz="1600" b="1" dirty="0"/>
              <a:t>   Get user input</a:t>
            </a:r>
            <a:r>
              <a:rPr lang="en-US" sz="1600" dirty="0"/>
              <a:t> such as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customizing the 11 players for two teams, first batting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1600" i="1" u="sng" dirty="0"/>
              <a:t>which consist of present runs, balls remaining, wickets left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-US" sz="1600" dirty="0"/>
              <a:t> or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second batting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1600" i="1" u="sng" dirty="0"/>
              <a:t>contains target, balls remaining, present score, wickets left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-US" sz="1600" dirty="0"/>
              <a:t> .</a:t>
            </a:r>
          </a:p>
          <a:p>
            <a:endParaRPr lang="en-US" sz="1600" dirty="0"/>
          </a:p>
          <a:p>
            <a:r>
              <a:rPr lang="en-US" sz="1600" dirty="0"/>
              <a:t>      Machine learning prediction </a:t>
            </a:r>
            <a:r>
              <a:rPr lang="en-US" sz="1600" b="1" dirty="0"/>
              <a:t>using</a:t>
            </a:r>
            <a:r>
              <a:rPr lang="en-US" sz="1600" dirty="0"/>
              <a:t> </a:t>
            </a:r>
            <a:r>
              <a:rPr lang="en-US" sz="1600" b="1" dirty="0"/>
              <a:t>scikit learn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1600" i="1" u="sng" dirty="0"/>
              <a:t>random forest and linear regression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-US" sz="1600" dirty="0"/>
              <a:t> additionally </a:t>
            </a:r>
            <a:r>
              <a:rPr lang="en-US" sz="1600" b="1" dirty="0"/>
              <a:t>AI suggestions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on the venues and combinations of the teams .</a:t>
            </a:r>
            <a:r>
              <a:rPr lang="en-US" sz="1600" dirty="0"/>
              <a:t> </a:t>
            </a:r>
          </a:p>
          <a:p>
            <a:endParaRPr lang="en-US" sz="1600" b="1" dirty="0"/>
          </a:p>
          <a:p>
            <a:r>
              <a:rPr lang="en-US" sz="1600" b="1" dirty="0"/>
              <a:t>      Training the model with past records</a:t>
            </a:r>
            <a:r>
              <a:rPr lang="en-US" sz="1600" dirty="0"/>
              <a:t> , Will predict even in the critical condition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like                                                                                                      key players early wickets and players dependency analysis</a:t>
            </a:r>
            <a:r>
              <a:rPr lang="en-US" sz="1600" dirty="0"/>
              <a:t> by </a:t>
            </a:r>
            <a:r>
              <a:rPr lang="en-US" sz="1600" i="1" u="sng" dirty="0"/>
              <a:t>balancing and Recalculating the result</a:t>
            </a:r>
            <a:r>
              <a:rPr lang="en-US" sz="1600" dirty="0"/>
              <a:t> .</a:t>
            </a:r>
            <a:endParaRPr lang="en-US"/>
          </a:p>
          <a:p>
            <a:endParaRPr lang="en-US" sz="1600" dirty="0"/>
          </a:p>
          <a:p>
            <a:r>
              <a:rPr lang="en-US" sz="1600" b="1" dirty="0"/>
              <a:t>      </a:t>
            </a:r>
            <a:r>
              <a:rPr lang="en-US" sz="1600" b="1" dirty="0" err="1"/>
              <a:t>Analysing</a:t>
            </a:r>
            <a:r>
              <a:rPr lang="en-US" sz="1600" b="1" dirty="0"/>
              <a:t> the reason for the prediction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visualization of the graphs</a:t>
            </a:r>
            <a:r>
              <a:rPr lang="en-US" sz="1600" dirty="0"/>
              <a:t> with       </a:t>
            </a:r>
          </a:p>
          <a:p>
            <a:r>
              <a:rPr lang="en-US" sz="16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Listing out the key performance of the players</a:t>
            </a:r>
            <a:r>
              <a:rPr lang="en-US" sz="1600" dirty="0"/>
              <a:t> in the match .</a:t>
            </a:r>
            <a:endParaRPr lang="en-US"/>
          </a:p>
          <a:p>
            <a:endParaRPr lang="en-US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50ADA18-81B7-4C87-A9F7-6307BB752D06}"/>
              </a:ext>
            </a:extLst>
          </p:cNvPr>
          <p:cNvSpPr/>
          <p:nvPr/>
        </p:nvSpPr>
        <p:spPr>
          <a:xfrm>
            <a:off x="370679" y="627724"/>
            <a:ext cx="309591" cy="2751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3ADBF8C-A700-D655-0A8F-C9E0407302DB}"/>
              </a:ext>
            </a:extLst>
          </p:cNvPr>
          <p:cNvSpPr/>
          <p:nvPr/>
        </p:nvSpPr>
        <p:spPr>
          <a:xfrm>
            <a:off x="396655" y="1285815"/>
            <a:ext cx="309591" cy="2751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CED1BAB-8805-7FAB-673C-90C9C0EC2DB0}"/>
              </a:ext>
            </a:extLst>
          </p:cNvPr>
          <p:cNvSpPr/>
          <p:nvPr/>
        </p:nvSpPr>
        <p:spPr>
          <a:xfrm>
            <a:off x="396655" y="2290269"/>
            <a:ext cx="309591" cy="2751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3A9C63C-0F0F-F695-7B78-F16C47963FED}"/>
              </a:ext>
            </a:extLst>
          </p:cNvPr>
          <p:cNvSpPr/>
          <p:nvPr/>
        </p:nvSpPr>
        <p:spPr>
          <a:xfrm>
            <a:off x="396654" y="3026292"/>
            <a:ext cx="309591" cy="2751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CCA4ED9E-A49B-5CE6-B5E8-D47DBB79C4F5}"/>
              </a:ext>
            </a:extLst>
          </p:cNvPr>
          <p:cNvSpPr/>
          <p:nvPr/>
        </p:nvSpPr>
        <p:spPr>
          <a:xfrm>
            <a:off x="396655" y="4039405"/>
            <a:ext cx="309591" cy="27519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2" name="Google Shape;342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28"/>
          <p:cNvGrpSpPr/>
          <p:nvPr/>
        </p:nvGrpSpPr>
        <p:grpSpPr>
          <a:xfrm rot="5400000">
            <a:off x="1313685" y="-1258239"/>
            <a:ext cx="1541149" cy="4289929"/>
            <a:chOff x="-22726" y="-218155"/>
            <a:chExt cx="1929330" cy="5370467"/>
          </a:xfrm>
        </p:grpSpPr>
        <p:pic>
          <p:nvPicPr>
            <p:cNvPr id="357" name="Google Shape;35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28"/>
          <p:cNvSpPr txBox="1"/>
          <p:nvPr/>
        </p:nvSpPr>
        <p:spPr>
          <a:xfrm>
            <a:off x="391206" y="1540131"/>
            <a:ext cx="8481458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1300"/>
            </a:pPr>
            <a:r>
              <a:rPr lang="en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Front End:</a:t>
            </a:r>
            <a:r>
              <a:rPr lang="en" sz="2000" dirty="0"/>
              <a:t> </a:t>
            </a:r>
            <a:r>
              <a:rPr lang="en" sz="2000" b="1" dirty="0"/>
              <a:t>HTML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" sz="2000" i="1" dirty="0"/>
              <a:t>Web page development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" sz="2000" dirty="0"/>
              <a:t> , </a:t>
            </a:r>
            <a:r>
              <a:rPr lang="en" sz="2000" b="1" dirty="0">
                <a:solidFill>
                  <a:schemeClr val="tx1"/>
                </a:solidFill>
              </a:rPr>
              <a:t>JavaScript</a:t>
            </a:r>
            <a:r>
              <a:rPr lang="en" sz="2000" dirty="0"/>
              <a:t> 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" sz="2000" i="1" dirty="0"/>
              <a:t>For User Interface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" sz="2000" dirty="0"/>
              <a:t>.</a:t>
            </a:r>
            <a:endParaRPr lang="en-US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SzPts val="1300"/>
            </a:pPr>
            <a:r>
              <a:rPr lang="en" sz="2000" dirty="0"/>
              <a:t>     </a:t>
            </a:r>
            <a:r>
              <a:rPr lang="en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Back End:</a:t>
            </a:r>
            <a:r>
              <a:rPr lang="en" sz="2000" dirty="0"/>
              <a:t> </a:t>
            </a:r>
            <a:r>
              <a:rPr lang="en" sz="2000" b="1" dirty="0"/>
              <a:t>Django</a:t>
            </a:r>
            <a:r>
              <a:rPr lang="en" sz="2000" dirty="0"/>
              <a:t> 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" sz="2000" i="1" dirty="0"/>
              <a:t>Connecting and Storing the whole stuff ,keep the model secure using API keys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</a:p>
          <a:p>
            <a:pPr>
              <a:buSzPts val="1300"/>
            </a:pPr>
            <a:r>
              <a:rPr lang="en" sz="2000" dirty="0"/>
              <a:t>     </a:t>
            </a:r>
            <a:r>
              <a:rPr lang="en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Database:</a:t>
            </a:r>
            <a:r>
              <a:rPr lang="en" sz="2000" b="1" dirty="0"/>
              <a:t> My SQL</a:t>
            </a:r>
            <a:r>
              <a:rPr lang="en" sz="2000" dirty="0"/>
              <a:t> 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" sz="2000" i="1" dirty="0"/>
              <a:t>For Storing players data for the prediction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r>
              <a:rPr lang="en" sz="2000" i="1" dirty="0"/>
              <a:t>.</a:t>
            </a:r>
          </a:p>
          <a:p>
            <a:pPr>
              <a:buSzPts val="1300"/>
            </a:pPr>
            <a:r>
              <a:rPr lang="en" sz="2000" dirty="0"/>
              <a:t>   </a:t>
            </a:r>
          </a:p>
          <a:p>
            <a:pPr>
              <a:buSzPts val="1300"/>
            </a:pPr>
            <a:r>
              <a:rPr lang="en" sz="2000" dirty="0"/>
              <a:t>     </a:t>
            </a:r>
            <a:r>
              <a:rPr lang="en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learning:</a:t>
            </a:r>
            <a:r>
              <a:rPr lang="en" sz="2000" dirty="0"/>
              <a:t> </a:t>
            </a:r>
            <a:r>
              <a:rPr lang="en" sz="2000" b="1" dirty="0"/>
              <a:t>Scikit - Learn</a:t>
            </a:r>
            <a:r>
              <a:rPr lang="en" sz="2000" dirty="0"/>
              <a:t> 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" sz="2000" i="1" dirty="0"/>
              <a:t>Using Random Forest and Linear regression for Predicting Winner</a:t>
            </a:r>
            <a:r>
              <a:rPr lang="en" sz="2000" i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)</a:t>
            </a:r>
            <a:endParaRPr lang="en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SzPts val="1300"/>
            </a:pPr>
            <a:r>
              <a:rPr lang="en" sz="2000" dirty="0"/>
              <a:t>     </a:t>
            </a:r>
            <a:r>
              <a:rPr lang="en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Visualization of graph:</a:t>
            </a:r>
            <a:r>
              <a:rPr lang="en" sz="2000" dirty="0"/>
              <a:t> Using </a:t>
            </a:r>
            <a:r>
              <a:rPr lang="en" sz="2000" b="1" dirty="0"/>
              <a:t>Random Forest</a:t>
            </a:r>
            <a:r>
              <a:rPr lang="en" sz="2000" dirty="0"/>
              <a:t> </a:t>
            </a:r>
            <a:r>
              <a:rPr lang="en" sz="2000" i="1" dirty="0"/>
              <a:t>which shows impact of Player's outcomes with the help of given Data.</a:t>
            </a:r>
          </a:p>
        </p:txBody>
      </p:sp>
      <p:sp>
        <p:nvSpPr>
          <p:cNvPr id="371" name="Google Shape;371;p28"/>
          <p:cNvSpPr txBox="1"/>
          <p:nvPr/>
        </p:nvSpPr>
        <p:spPr>
          <a:xfrm>
            <a:off x="628425" y="1013113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And Model :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625214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970233" y="1456742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Explosion: 8 Points 327">
            <a:extLst>
              <a:ext uri="{FF2B5EF4-FFF2-40B4-BE49-F238E27FC236}">
                <a16:creationId xmlns:a16="http://schemas.microsoft.com/office/drawing/2014/main" id="{11D4848B-0597-170A-6AB1-A45BF34A4B4D}"/>
              </a:ext>
            </a:extLst>
          </p:cNvPr>
          <p:cNvSpPr/>
          <p:nvPr/>
        </p:nvSpPr>
        <p:spPr>
          <a:xfrm>
            <a:off x="183617" y="1537283"/>
            <a:ext cx="446713" cy="299272"/>
          </a:xfrm>
          <a:prstGeom prst="irregularSeal1">
            <a:avLst/>
          </a:prstGeom>
          <a:solidFill>
            <a:schemeClr val="accent4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Explosion: 8 Points 328">
            <a:extLst>
              <a:ext uri="{FF2B5EF4-FFF2-40B4-BE49-F238E27FC236}">
                <a16:creationId xmlns:a16="http://schemas.microsoft.com/office/drawing/2014/main" id="{C6C240EA-EE05-FCB1-7B95-7672605EBEF6}"/>
              </a:ext>
            </a:extLst>
          </p:cNvPr>
          <p:cNvSpPr/>
          <p:nvPr/>
        </p:nvSpPr>
        <p:spPr>
          <a:xfrm>
            <a:off x="183616" y="2152078"/>
            <a:ext cx="446713" cy="299272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Explosion: 8 Points 329">
            <a:extLst>
              <a:ext uri="{FF2B5EF4-FFF2-40B4-BE49-F238E27FC236}">
                <a16:creationId xmlns:a16="http://schemas.microsoft.com/office/drawing/2014/main" id="{F7C3BB6B-59F5-7292-4A12-6ACDE143CA2D}"/>
              </a:ext>
            </a:extLst>
          </p:cNvPr>
          <p:cNvSpPr/>
          <p:nvPr/>
        </p:nvSpPr>
        <p:spPr>
          <a:xfrm>
            <a:off x="183615" y="2784191"/>
            <a:ext cx="446713" cy="299272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xplosion: 8 Points 330">
            <a:extLst>
              <a:ext uri="{FF2B5EF4-FFF2-40B4-BE49-F238E27FC236}">
                <a16:creationId xmlns:a16="http://schemas.microsoft.com/office/drawing/2014/main" id="{3BD91FBD-C6A2-B8D5-3ABD-9828E163A002}"/>
              </a:ext>
            </a:extLst>
          </p:cNvPr>
          <p:cNvSpPr/>
          <p:nvPr/>
        </p:nvSpPr>
        <p:spPr>
          <a:xfrm>
            <a:off x="183614" y="3329713"/>
            <a:ext cx="446713" cy="299272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Explosion: 8 Points 331">
            <a:extLst>
              <a:ext uri="{FF2B5EF4-FFF2-40B4-BE49-F238E27FC236}">
                <a16:creationId xmlns:a16="http://schemas.microsoft.com/office/drawing/2014/main" id="{212E92A1-A16B-8F94-12DF-16B0375CAEB3}"/>
              </a:ext>
            </a:extLst>
          </p:cNvPr>
          <p:cNvSpPr/>
          <p:nvPr/>
        </p:nvSpPr>
        <p:spPr>
          <a:xfrm>
            <a:off x="183613" y="4013781"/>
            <a:ext cx="446713" cy="299272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524775" y="445638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Benefits: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278236" y="3248792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Ethical Considerations &amp; Real-world Applications: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436160" y="3662939"/>
            <a:ext cx="7145400" cy="8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311150">
              <a:lnSpc>
                <a:spcPct val="118000"/>
              </a:lnSpc>
              <a:buSzPts val="1300"/>
              <a:buFont typeface="Arial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T20 cricket is</a:t>
            </a: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b="1" dirty="0">
                <a:solidFill>
                  <a:srgbClr val="C0504D"/>
                </a:solidFill>
                <a:latin typeface="Calibri"/>
                <a:ea typeface="Calibri"/>
                <a:cs typeface="Calibri"/>
              </a:rPr>
              <a:t>Unpredictable</a:t>
            </a:r>
            <a:r>
              <a:rPr lang="en-US" sz="16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so it's hard to predict the winner</a:t>
            </a:r>
          </a:p>
          <a:p>
            <a:pPr marL="457200" indent="-311150">
              <a:lnSpc>
                <a:spcPct val="118000"/>
              </a:lnSpc>
              <a:buSzPts val="1300"/>
              <a:buFont typeface="Arial"/>
              <a:buChar char="●"/>
            </a:pPr>
            <a:r>
              <a:rPr lang="en-US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Teams often change their squads and strategies</a:t>
            </a:r>
            <a:r>
              <a:rPr lang="en-US" b="1" dirty="0">
                <a:solidFill>
                  <a:srgbClr val="4F81BC"/>
                </a:solidFill>
                <a:latin typeface="Calibri"/>
                <a:ea typeface="Calibri"/>
                <a:cs typeface="Calibri"/>
              </a:rPr>
              <a:t>, affecting their performance</a:t>
            </a:r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457200" indent="-311150">
              <a:lnSpc>
                <a:spcPct val="118000"/>
              </a:lnSpc>
              <a:buSzPts val="1300"/>
              <a:buFont typeface="Arial"/>
              <a:buChar char="●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hlinkClick r:id="rId3"/>
              </a:rPr>
              <a:t>https://www.youtube.com/watch?v=t63T4-ZvMhM</a:t>
            </a:r>
            <a:endParaRPr lang="en-US" sz="18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5" y="4625214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3098550" y="1244600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colorful gears with arrows&#10;&#10;AI-generated content may be incorrect.">
            <a:extLst>
              <a:ext uri="{FF2B5EF4-FFF2-40B4-BE49-F238E27FC236}">
                <a16:creationId xmlns:a16="http://schemas.microsoft.com/office/drawing/2014/main" id="{3100C421-7AE5-59DE-7DC3-1F713E4BD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873" y="-8659"/>
            <a:ext cx="4422140" cy="3939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FCFB9-BFB2-E53C-E0A7-18A55A241524}"/>
              </a:ext>
            </a:extLst>
          </p:cNvPr>
          <p:cNvSpPr txBox="1"/>
          <p:nvPr/>
        </p:nvSpPr>
        <p:spPr>
          <a:xfrm>
            <a:off x="6044041" y="444578"/>
            <a:ext cx="18977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Analyzing player performances and statistics helps understand</a:t>
            </a: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team strategies better</a:t>
            </a:r>
            <a:endParaRPr lang="en-US" sz="1200">
              <a:latin typeface="Calibri"/>
              <a:ea typeface="Calibri"/>
              <a:cs typeface="Calibri"/>
            </a:endParaRPr>
          </a:p>
          <a:p>
            <a:pPr algn="l"/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1B36A-B9EF-EDEC-8E27-AA914E322113}"/>
              </a:ext>
            </a:extLst>
          </p:cNvPr>
          <p:cNvSpPr txBox="1"/>
          <p:nvPr/>
        </p:nvSpPr>
        <p:spPr>
          <a:xfrm>
            <a:off x="5175524" y="1632296"/>
            <a:ext cx="1465281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Predictions increase</a:t>
            </a: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fan’s excitement </a:t>
            </a:r>
            <a:r>
              <a:rPr lang="en-US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encourage discussions</a:t>
            </a:r>
            <a:endParaRPr lang="en-US" sz="1200">
              <a:latin typeface="Calibri"/>
              <a:ea typeface="Calibri"/>
              <a:cs typeface="Calibri"/>
            </a:endParaRPr>
          </a:p>
          <a:p>
            <a:pPr algn="l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00800-BA93-5628-5440-E97B6F0ECF5F}"/>
              </a:ext>
            </a:extLst>
          </p:cNvPr>
          <p:cNvSpPr txBox="1"/>
          <p:nvPr/>
        </p:nvSpPr>
        <p:spPr>
          <a:xfrm>
            <a:off x="6880415" y="2347205"/>
            <a:ext cx="159303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Decision - Making can help fans to make</a:t>
            </a: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correct Choices of Players </a:t>
            </a:r>
            <a:r>
              <a:rPr lang="en-US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about their Fantasy Teams</a:t>
            </a:r>
            <a:endParaRPr lang="en-US" sz="1200" b="1" dirty="0">
              <a:latin typeface="Calibri"/>
              <a:ea typeface="Calibri"/>
              <a:cs typeface="Calibri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A9FA6-71FF-C38E-F870-58267E0AC61D}"/>
              </a:ext>
            </a:extLst>
          </p:cNvPr>
          <p:cNvSpPr txBox="1"/>
          <p:nvPr/>
        </p:nvSpPr>
        <p:spPr>
          <a:xfrm>
            <a:off x="436868" y="937553"/>
            <a:ext cx="27003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800" b="1" u="sng" dirty="0"/>
              <a:t>Target audience: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268A7-0281-0DB3-71EA-263162E6C645}"/>
              </a:ext>
            </a:extLst>
          </p:cNvPr>
          <p:cNvSpPr txBox="1"/>
          <p:nvPr/>
        </p:nvSpPr>
        <p:spPr>
          <a:xfrm>
            <a:off x="392860" y="1289372"/>
            <a:ext cx="3977960" cy="1779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4150" indent="-171450">
              <a:spcBef>
                <a:spcPts val="105"/>
              </a:spcBef>
              <a:buFont typeface="Wingdings"/>
              <a:buChar char="Ø"/>
            </a:pPr>
            <a:r>
              <a:rPr 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</a:rPr>
              <a:t>Cricket fans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they are the main audience who engages more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ea typeface="Calibri"/>
            </a:endParaRPr>
          </a:p>
          <a:p>
            <a:pPr marL="184150" indent="-171450">
              <a:spcBef>
                <a:spcPts val="105"/>
              </a:spcBef>
              <a:buFont typeface="Wingdings"/>
              <a:buChar char="Ø"/>
            </a:pPr>
            <a:r>
              <a:rPr 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</a:rPr>
              <a:t>Fantasy Cricket Fans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endParaRPr lang="en-US" sz="1800">
              <a:solidFill>
                <a:schemeClr val="tx1"/>
              </a:solidFill>
            </a:endParaRPr>
          </a:p>
          <a:p>
            <a:pPr marL="184150" indent="-171450">
              <a:spcBef>
                <a:spcPts val="105"/>
              </a:spcBef>
              <a:buFont typeface="Wingdings"/>
              <a:buChar char="Ø"/>
            </a:pPr>
            <a:r>
              <a:rPr 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</a:rPr>
              <a:t>Sports analysts and researchers 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who apply statistical models to predict the IPL 2025 winner.</a:t>
            </a:r>
            <a:endParaRPr 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/>
        </p:nvSpPr>
        <p:spPr>
          <a:xfrm>
            <a:off x="781915" y="252095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336412" y="1288439"/>
            <a:ext cx="2946925" cy="2946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F41584-D617-4BAB-CB41-7DA6E6AE2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04116"/>
              </p:ext>
            </p:extLst>
          </p:nvPr>
        </p:nvGraphicFramePr>
        <p:xfrm>
          <a:off x="632113" y="701386"/>
          <a:ext cx="7318363" cy="35503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4557">
                  <a:extLst>
                    <a:ext uri="{9D8B030D-6E8A-4147-A177-3AD203B41FA5}">
                      <a16:colId xmlns:a16="http://schemas.microsoft.com/office/drawing/2014/main" val="519400589"/>
                    </a:ext>
                  </a:extLst>
                </a:gridCol>
                <a:gridCol w="2499199">
                  <a:extLst>
                    <a:ext uri="{9D8B030D-6E8A-4147-A177-3AD203B41FA5}">
                      <a16:colId xmlns:a16="http://schemas.microsoft.com/office/drawing/2014/main" val="2524124156"/>
                    </a:ext>
                  </a:extLst>
                </a:gridCol>
                <a:gridCol w="1084607">
                  <a:extLst>
                    <a:ext uri="{9D8B030D-6E8A-4147-A177-3AD203B41FA5}">
                      <a16:colId xmlns:a16="http://schemas.microsoft.com/office/drawing/2014/main" val="3187037269"/>
                    </a:ext>
                  </a:extLst>
                </a:gridCol>
              </a:tblGrid>
              <a:tr h="584052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RAAHUL KANNA K (TL)</a:t>
                      </a:r>
                    </a:p>
                  </a:txBody>
                  <a:tcPr marT="234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24UCS217</a:t>
                      </a:r>
                    </a:p>
                  </a:txBody>
                  <a:tcPr marT="234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0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          </a:t>
                      </a: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234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17768"/>
                  </a:ext>
                </a:extLst>
              </a:tr>
              <a:tr h="639676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PRAVIN RAJA M</a:t>
                      </a:r>
                    </a:p>
                  </a:txBody>
                  <a:tcPr marT="838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24UCS213</a:t>
                      </a:r>
                    </a:p>
                  </a:txBody>
                  <a:tcPr marT="838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0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          </a:t>
                      </a: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838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99364"/>
                  </a:ext>
                </a:extLst>
              </a:tr>
              <a:tr h="528427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VINOTHAA SP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24UCS260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04299"/>
                  </a:ext>
                </a:extLst>
              </a:tr>
              <a:tr h="528427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SRIRAM S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24UCS247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12254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200023"/>
                  </a:ext>
                </a:extLst>
              </a:tr>
              <a:tr h="514522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RAGUL S</a:t>
                      </a:r>
                    </a:p>
                  </a:txBody>
                  <a:tcPr marT="98422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24UCS219</a:t>
                      </a:r>
                    </a:p>
                  </a:txBody>
                  <a:tcPr marT="98422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98422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18598"/>
                  </a:ext>
                </a:extLst>
              </a:tr>
              <a:tr h="542335"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SAMASTHUTHI P</a:t>
                      </a:r>
                    </a:p>
                  </a:txBody>
                  <a:tcPr marT="1390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24UCS228</a:t>
                      </a:r>
                    </a:p>
                  </a:txBody>
                  <a:tcPr marT="1390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3825"/>
                        </a:lnSpc>
                      </a:pPr>
                      <a:r>
                        <a:rPr lang="en-US" sz="1400" b="1" i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Lucida Sans Unicode"/>
                        </a:rPr>
                        <a:t>CSE</a:t>
                      </a:r>
                    </a:p>
                  </a:txBody>
                  <a:tcPr marT="13906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6535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3" name="Google Shape;433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7" name="Google Shape;437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8" name="Google Shape;438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4" name="Google Shape;444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49" name="Google Shape;449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240587" y="1174500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669</cp:revision>
  <dcterms:modified xsi:type="dcterms:W3CDTF">2025-02-13T20:25:46Z</dcterms:modified>
</cp:coreProperties>
</file>