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57" r:id="rId4"/>
    <p:sldId id="259" r:id="rId5"/>
    <p:sldId id="258" r:id="rId6"/>
    <p:sldId id="260" r:id="rId7"/>
    <p:sldId id="262" r:id="rId8"/>
    <p:sldId id="265" r:id="rId9"/>
    <p:sldId id="261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4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3352E-CE27-4F9D-9676-3C6C3EC7CE0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0DF72-921D-467F-8A6E-A75A375B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6CA31-EDD3-880E-F265-5FA2A3A6E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22EAD-49D7-CB7F-56BD-4652E10C0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0320F1-9F6A-F77F-883F-DD70FF0C9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2FBD-2116-401B-A31C-21C918B0826A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869ECA-1372-9BD2-DE75-0A18C201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0F9358-2F30-383E-36BC-2C8BDDA8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CD23-79FA-4DCE-8906-5417ADBCE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33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77641-29F0-016E-EBA7-0032D5584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A5C2CB-274F-EFF1-E373-619A99098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4770C-100A-4B74-5939-1BC5B939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2FBD-2116-401B-A31C-21C918B0826A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33256-0B8D-09F5-B692-EB71F799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AF71C0-1FF1-03CB-C68B-D0C66085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CD23-79FA-4DCE-8906-5417ADBCE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06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244E96-AA40-0362-F036-B6163C18F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57A873-C2D4-D499-FF8F-90AA478F3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61820-F731-C41C-E8A4-8FD04304F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2FBD-2116-401B-A31C-21C918B0826A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C6411-2EC9-601E-C0D6-AB1496D3D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3E0E87-7A88-4B9F-5889-D5E516EF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CD23-79FA-4DCE-8906-5417ADBCE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7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6E2B4-F1BD-48CF-86A2-1C5960012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15BB1-1E81-5846-EAA6-089FAA0D9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688E35-AA03-9E11-F04E-B42DB984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2FBD-2116-401B-A31C-21C918B0826A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1C633A-ECD6-A3C8-28AC-115DBDBF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356F88-FA0E-7AD7-635C-254F5753C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CD23-79FA-4DCE-8906-5417ADBCE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67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8D59C-E878-7BE1-2B30-2500B3C03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3A06EE-7DA2-BDE4-B57C-33DE91547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51F39C-2B2F-3663-9282-BE0539A5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2FBD-2116-401B-A31C-21C918B0826A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9CA0C-C362-9457-5CEC-03325F821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7394D3-F380-3AA5-250A-16C13633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CD23-79FA-4DCE-8906-5417ADBCE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94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101AC-ADF5-C6FA-1BC3-5802056B8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34CF1-9AAA-604C-5D72-359241CC1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6F38BD-252C-2CBC-A0A1-2E760ADB6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2AC4B8-06D6-3844-BCCA-A333EA784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2FBD-2116-401B-A31C-21C918B0826A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3C61BC-2D63-7E74-E2E5-19CB80C7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0516D4-E0D0-350B-35FE-93615574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CD23-79FA-4DCE-8906-5417ADBCE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42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4DCEE-21B5-5C81-9E6B-6D905825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0DB4A7-B17A-E858-CB2F-FCFCC5E86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3D01B4-7A8A-2C0B-52B8-96837B2B5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614E3B-7269-4B0F-6FEF-B0F5CF343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EF4F7B-CFA2-A8CF-6937-0F3CD512B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7D2FFA-3B09-6F4D-7F45-5E3946C2D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2FBD-2116-401B-A31C-21C918B0826A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5D95F6-16D8-FAA1-B44B-877174728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A6144B-93A9-AF2A-40E8-BFE8FD3C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CD23-79FA-4DCE-8906-5417ADBCE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92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B1D94-929F-4243-1832-B3E57E39C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DE5D46-5C45-F4AB-A2E3-7AC03CA6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2FBD-2116-401B-A31C-21C918B0826A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053927-A8DB-99FC-F72E-7B50F4E11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2C664F-A835-21A6-3A9D-EEB8F82D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CD23-79FA-4DCE-8906-5417ADBCE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97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8C8875-1625-430D-3D2F-E5FBBCC24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2FBD-2116-401B-A31C-21C918B0826A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8C2E01-C62F-4F52-6399-C27F4B9C4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13B012-9BCB-239E-5435-7A496E04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CD23-79FA-4DCE-8906-5417ADBCE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89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9CEDF-A322-1E45-1C8B-F799EF8C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BA73DD-9773-8BE9-0114-60D5E8236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5ADF63-52D7-D715-8C75-83C4FC4F1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D7E644-E310-961F-9526-EDBCE61F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2FBD-2116-401B-A31C-21C918B0826A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3C86EC-4355-C4A3-9EEF-6F964BED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36EF11-0E26-6AAA-1B33-6DE01995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CD23-79FA-4DCE-8906-5417ADBCE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86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5B7CE-77EB-C972-146F-9ABE073B9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A06C22-4C7E-6437-9ADD-C0A1D44F7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809894-F65E-175F-603E-81D7E0745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DB10AF-1B13-CDFB-57FB-9B84CFC2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2FBD-2116-401B-A31C-21C918B0826A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7615DA-B6D8-C1DE-0994-5DD9FF0D7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8CF2BA-EB2A-F63A-4089-FF133A14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CD23-79FA-4DCE-8906-5417ADBCE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03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237381-1F6A-DBCE-092B-75573210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BFAF21-9C79-242D-AA22-8F4E7CEEC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233D1-E147-E30B-8CEC-9564B4495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4E2FBD-2116-401B-A31C-21C918B0826A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F0F34-DBF9-BD24-E345-27013B89BC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643496-0E82-507D-0F0E-A46672F91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6DCD23-79FA-4DCE-8906-5417ADBCE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5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BADM557Taxi/Sheet1?:language=en-US&amp;:sid=&amp;:redirect=auth&amp;:display_count=n&amp;:origin=viz_share_link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AB29F-838B-8764-4C74-333650164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8455" y="539015"/>
            <a:ext cx="4389119" cy="8849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NYC Taxi Fare Analytics</a:t>
            </a:r>
          </a:p>
        </p:txBody>
      </p:sp>
      <p:pic>
        <p:nvPicPr>
          <p:cNvPr id="8" name="Picture 7" descr="A taxi cab sign">
            <a:extLst>
              <a:ext uri="{FF2B5EF4-FFF2-40B4-BE49-F238E27FC236}">
                <a16:creationId xmlns:a16="http://schemas.microsoft.com/office/drawing/2014/main" id="{5AD24559-12DF-C53D-110E-0D338E01E4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09" r="26260" b="-1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62E339-E407-6652-EB5A-A765203786E4}"/>
              </a:ext>
            </a:extLst>
          </p:cNvPr>
          <p:cNvSpPr txBox="1"/>
          <p:nvPr/>
        </p:nvSpPr>
        <p:spPr>
          <a:xfrm>
            <a:off x="7488455" y="1869333"/>
            <a:ext cx="3369234" cy="34478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Zien Zhu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Lida Wei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Ives He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Jimmy Chen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Jingyi Zhao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7466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B5DB5-64DB-22AB-7F27-F2D0996E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D04B3-8C93-B3A8-8AD4-E154866B2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396" y="2477429"/>
            <a:ext cx="9880893" cy="39596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clustering reveals critical zones (e.g., Manhattan and airports) where demand and profitability are concentrated.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operations around time, location, and trip type can significantly improve profitability and efficiency.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dynamic pricing model and driver allocation strategy are essential for capturing maximum value.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Plans based on cluster analysis: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fleet allocation in Manhattan, especially during peak hours, and advertise premium services based on different fare amount locations.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specialized airport transfer routes, align driver schedules with flight timings, and promote partnerships with airlines or hotels.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dynamic pricing during peak hours, incentivize drivers for better coverage, and enhance fleet management for timely availability.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619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0458A-D966-2104-AE8D-E4FFF966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/>
                <a:ea typeface="等线 Light"/>
                <a:cs typeface="Times New Roman"/>
              </a:rPr>
              <a:t>Agenda</a:t>
            </a:r>
            <a:endParaRPr lang="en-US" sz="40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36242-349E-A972-53D7-546C59CEC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Trip Demand Patterns: </a:t>
            </a: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Demand by location and time</a:t>
            </a:r>
            <a:endParaRPr lang="en-US" sz="2000" dirty="0">
              <a:latin typeface="Times New Roman" panose="02020603050405020304" pitchFamily="18" charset="0"/>
              <a:ea typeface="等线" panose="02110004020202020204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Payment Type Analysis: </a:t>
            </a: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Variations across trips</a:t>
            </a:r>
            <a:endParaRPr lang="en-US" sz="2000" dirty="0">
              <a:latin typeface="Times New Roman" panose="02020603050405020304" pitchFamily="18" charset="0"/>
              <a:ea typeface="等线" panose="02110004020202020204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Passengers vs. Distance: </a:t>
            </a: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Correlation analysis</a:t>
            </a:r>
            <a:endParaRPr lang="en-US" sz="2000" dirty="0">
              <a:latin typeface="Times New Roman" panose="02020603050405020304" pitchFamily="18" charset="0"/>
              <a:ea typeface="等线" panose="02110004020202020204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Surcharges and Travel Trends: </a:t>
            </a: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Location and time correlations</a:t>
            </a:r>
            <a:endParaRPr lang="en-US" sz="2000" dirty="0">
              <a:latin typeface="Times New Roman" panose="02020603050405020304" pitchFamily="18" charset="0"/>
              <a:ea typeface="等线" panose="02110004020202020204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Fare Clustering Analysis: </a:t>
            </a: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Segmenting fare patterns</a:t>
            </a:r>
            <a:endParaRPr lang="en-US" sz="2000" dirty="0">
              <a:latin typeface="Times New Roman" panose="02020603050405020304" pitchFamily="18" charset="0"/>
              <a:ea typeface="等线"/>
              <a:cs typeface="Times New Roman" panose="02020603050405020304" pitchFamily="18" charset="0"/>
            </a:endParaRPr>
          </a:p>
          <a:p>
            <a:endParaRPr lang="en-US" sz="2000" dirty="0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70336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95B927-92FC-0B83-8A7D-C9C0B1A58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38" y="0"/>
            <a:ext cx="734253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69FD86-0940-6F17-1627-E8E68C396823}"/>
              </a:ext>
            </a:extLst>
          </p:cNvPr>
          <p:cNvSpPr txBox="1"/>
          <p:nvPr/>
        </p:nvSpPr>
        <p:spPr>
          <a:xfrm>
            <a:off x="7552567" y="-1"/>
            <a:ext cx="463943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Arial"/>
              </a:rPr>
              <a:t>Identify patterns in trip demand by location and time</a:t>
            </a:r>
            <a:endParaRPr lang="en-US" sz="240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FC7024-AC31-734F-747C-3AB80C8B78E4}"/>
              </a:ext>
            </a:extLst>
          </p:cNvPr>
          <p:cNvSpPr txBox="1"/>
          <p:nvPr/>
        </p:nvSpPr>
        <p:spPr>
          <a:xfrm>
            <a:off x="7802071" y="829433"/>
            <a:ext cx="4140424" cy="62170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Times New Roman"/>
              </a:rPr>
              <a:t>Peak hourly taxi demand occurs at 17:00 with over 400,000 trips.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Times New Roman"/>
              </a:rPr>
              <a:t>Lowest hourly demand is at 04:00 with around 55,000 trips.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Times New Roman"/>
              </a:rPr>
              <a:t>Top pickup location is ID 237 with 292,369 trips.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Times New Roman"/>
              </a:rPr>
              <a:t>Top </a:t>
            </a:r>
            <a:r>
              <a:rPr lang="en-US" sz="2000" dirty="0" err="1">
                <a:latin typeface="Times New Roman"/>
                <a:ea typeface="+mn-lt"/>
                <a:cs typeface="Times New Roman"/>
              </a:rPr>
              <a:t>dropoff</a:t>
            </a:r>
            <a:r>
              <a:rPr lang="en-US" sz="2000" dirty="0">
                <a:latin typeface="Times New Roman"/>
                <a:ea typeface="+mn-lt"/>
                <a:cs typeface="Times New Roman"/>
              </a:rPr>
              <a:t> location is ID 236 with 289,289 trips.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Times New Roman"/>
              </a:rPr>
              <a:t>Pickup locations are evenly distributed among the top 10, showing consistent demand.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Times New Roman"/>
              </a:rPr>
              <a:t>Dropoff locations have similar patterns, with slightly higher counts for the top location.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 dirty="0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296950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DB567-42DE-E028-974F-8C3A9BA48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642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000" b="1" dirty="0">
                <a:latin typeface="Times New Roman"/>
                <a:ea typeface="等线 Light"/>
                <a:cs typeface="Times New Roman"/>
              </a:rPr>
              <a:t>Payment Types vary across Trips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A92BB139-42FA-13B5-8DC9-7FDFC9262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55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ct val="0"/>
              </a:spcBef>
              <a:buFont typeface="Arial,Sans-Serif" panose="020B0604020202020204" pitchFamily="34" charset="0"/>
            </a:pPr>
            <a:r>
              <a:rPr 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 payments dominate mid-to-long distances with higher fares.</a:t>
            </a:r>
          </a:p>
          <a:p>
            <a:pPr>
              <a:spcBef>
                <a:spcPct val="0"/>
              </a:spcBef>
            </a:pPr>
            <a:endParaRPr 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ct val="0"/>
              </a:spcBef>
              <a:buFont typeface="Arial,Sans-Serif" panose="020B0604020202020204" pitchFamily="34" charset="0"/>
            </a:pPr>
            <a:r>
              <a:rPr 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Cash payments are more frequent in shorter, lower-cost trips.</a:t>
            </a:r>
            <a:endParaRPr 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70836D5-CB7D-E119-3AAF-2AF903081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88" y="2556571"/>
            <a:ext cx="10520722" cy="392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6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A32DF86D-2FA0-59CA-D3B2-2B4D7BE24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2" y="419421"/>
            <a:ext cx="4482581" cy="1177217"/>
          </a:xfrm>
        </p:spPr>
        <p:txBody>
          <a:bodyPr anchor="b">
            <a:normAutofit/>
          </a:bodyPr>
          <a:lstStyle/>
          <a:p>
            <a:r>
              <a:rPr lang="en-US" sz="2400" b="1">
                <a:latin typeface="Times New Roman"/>
                <a:ea typeface="等线 Light"/>
                <a:cs typeface="Times New Roman"/>
              </a:rPr>
              <a:t>Analysis of the relationship between the number of passengers and trip distance</a:t>
            </a:r>
            <a:endParaRPr lang="en-US" sz="2400">
              <a:latin typeface="Times New Roman"/>
              <a:ea typeface="等线 Light" panose="02110004020202020204"/>
              <a:cs typeface="Times New Roman"/>
            </a:endParaRPr>
          </a:p>
        </p:txBody>
      </p:sp>
      <p:sp>
        <p:nvSpPr>
          <p:cNvPr id="35" name="Content Placeholder 7">
            <a:extLst>
              <a:ext uri="{FF2B5EF4-FFF2-40B4-BE49-F238E27FC236}">
                <a16:creationId xmlns:a16="http://schemas.microsoft.com/office/drawing/2014/main" id="{387BEA1F-3E93-40AD-4646-B3713F319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676" y="1913544"/>
            <a:ext cx="4062838" cy="4067764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Times New Roman"/>
                <a:ea typeface="+mn-lt"/>
                <a:cs typeface="+mn-lt"/>
              </a:rPr>
              <a:t>Total trip distance segmented by passenger count</a:t>
            </a:r>
          </a:p>
          <a:p>
            <a:pPr marL="0" indent="0">
              <a:buNone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Relationship between the number of passengers and the average trip distance</a:t>
            </a:r>
          </a:p>
          <a:p>
            <a:pPr marL="0" indent="0">
              <a:buNone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Different types of trips based on trip distance and passenger count (Cluster by the method of K-mean Cluster)</a:t>
            </a:r>
            <a:endParaRPr lang="en-US" sz="2000" dirty="0">
              <a:latin typeface="Times New Roman"/>
              <a:ea typeface="等线"/>
            </a:endParaRPr>
          </a:p>
        </p:txBody>
      </p:sp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7FE1F516-8804-2855-E229-A5EB2F5B4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324" y="226146"/>
            <a:ext cx="7900559" cy="6228464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6458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A32DF86D-2FA0-59CA-D3B2-2B4D7BE24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0848" y="285737"/>
            <a:ext cx="4482581" cy="1177217"/>
          </a:xfrm>
        </p:spPr>
        <p:txBody>
          <a:bodyPr anchor="b">
            <a:normAutofit/>
          </a:bodyPr>
          <a:lstStyle/>
          <a:p>
            <a:r>
              <a:rPr lang="en-US" sz="2400" b="1">
                <a:latin typeface="Times New Roman"/>
                <a:ea typeface="等线 Light"/>
                <a:cs typeface="Times New Roman"/>
              </a:rPr>
              <a:t>Figure out </a:t>
            </a:r>
            <a:r>
              <a:rPr lang="en-US" sz="2400" b="1">
                <a:latin typeface="Times New Roman"/>
                <a:ea typeface="+mj-lt"/>
                <a:cs typeface="Times New Roman"/>
              </a:rPr>
              <a:t>h</a:t>
            </a:r>
            <a:r>
              <a:rPr lang="en-US" sz="2400" b="1">
                <a:latin typeface="Times New Roman"/>
                <a:ea typeface="+mj-lt"/>
                <a:cs typeface="+mj-lt"/>
              </a:rPr>
              <a:t>ow do surcharges correlate with travel locations and time</a:t>
            </a:r>
            <a:endParaRPr lang="en-US" sz="2400" b="1">
              <a:latin typeface="Times New Roman"/>
              <a:ea typeface="等线 Light"/>
              <a:cs typeface="Times New Roman"/>
            </a:endParaRPr>
          </a:p>
        </p:txBody>
      </p:sp>
      <p:sp>
        <p:nvSpPr>
          <p:cNvPr id="35" name="Content Placeholder 7">
            <a:extLst>
              <a:ext uri="{FF2B5EF4-FFF2-40B4-BE49-F238E27FC236}">
                <a16:creationId xmlns:a16="http://schemas.microsoft.com/office/drawing/2014/main" id="{387BEA1F-3E93-40AD-4646-B3713F319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940" y="1472388"/>
            <a:ext cx="4243311" cy="4622552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Times New Roman"/>
                <a:ea typeface="+mn-lt"/>
                <a:cs typeface="+mn-lt"/>
              </a:rPr>
              <a:t>Surcharges tend to 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increase around 9:00 to 13:00 </a:t>
            </a:r>
            <a:r>
              <a:rPr lang="en-US" sz="2000" dirty="0">
                <a:latin typeface="Times New Roman"/>
                <a:ea typeface="+mn-lt"/>
                <a:cs typeface="+mn-lt"/>
              </a:rPr>
              <a:t>in the morning, and there is a denser and higher increase in surcharges between 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17:00 and 19:00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in the evening</a:t>
            </a:r>
          </a:p>
          <a:p>
            <a:r>
              <a:rPr lang="en-US" sz="2000" b="1" dirty="0">
                <a:solidFill>
                  <a:srgbClr val="1F1F1F"/>
                </a:solidFill>
                <a:latin typeface="Times New Roman"/>
                <a:ea typeface="Roboto"/>
                <a:cs typeface="Roboto"/>
              </a:rPr>
              <a:t>From 9:00 to noon</a:t>
            </a:r>
            <a:r>
              <a:rPr lang="en-US" sz="2000" dirty="0">
                <a:solidFill>
                  <a:srgbClr val="1F1F1F"/>
                </a:solidFill>
                <a:latin typeface="Times New Roman"/>
                <a:ea typeface="Roboto"/>
                <a:cs typeface="Roboto"/>
              </a:rPr>
              <a:t>, most people are commuting to work, leading to a slight increase in congestion surcharges. </a:t>
            </a:r>
            <a:endParaRPr lang="en-US" sz="2000" dirty="0">
              <a:solidFill>
                <a:srgbClr val="000000"/>
              </a:solidFill>
              <a:latin typeface="Times New Roman"/>
              <a:ea typeface="等线"/>
              <a:cs typeface="Times New Roman"/>
            </a:endParaRPr>
          </a:p>
          <a:p>
            <a:r>
              <a:rPr lang="en-US" sz="2000" dirty="0">
                <a:solidFill>
                  <a:srgbClr val="1F1F1F"/>
                </a:solidFill>
                <a:latin typeface="Times New Roman"/>
                <a:ea typeface="+mn-lt"/>
                <a:cs typeface="+mn-lt"/>
              </a:rPr>
              <a:t>Between </a:t>
            </a:r>
            <a:r>
              <a:rPr lang="en-US" sz="2000" b="1" dirty="0">
                <a:solidFill>
                  <a:srgbClr val="1F1F1F"/>
                </a:solidFill>
                <a:latin typeface="Times New Roman"/>
                <a:ea typeface="+mn-lt"/>
                <a:cs typeface="+mn-lt"/>
              </a:rPr>
              <a:t>17:00 and 19:00</a:t>
            </a:r>
            <a:r>
              <a:rPr lang="en-US" sz="2000" dirty="0">
                <a:solidFill>
                  <a:srgbClr val="1F1F1F"/>
                </a:solidFill>
                <a:latin typeface="Times New Roman"/>
                <a:ea typeface="+mn-lt"/>
                <a:cs typeface="+mn-lt"/>
              </a:rPr>
              <a:t>, many people commute home, while others shop, dine, and engage in leisure activities, contributing to a notable increase in congestion surcharges.</a:t>
            </a:r>
            <a:endParaRPr lang="en-US" sz="2000" dirty="0">
              <a:solidFill>
                <a:srgbClr val="000000"/>
              </a:solidFill>
              <a:latin typeface="Times New Roman"/>
              <a:ea typeface="等线"/>
              <a:cs typeface="Times New Roman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E622721-9960-7617-8C18-D4807AE0E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46" y="768685"/>
            <a:ext cx="6785539" cy="532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43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7">
            <a:extLst>
              <a:ext uri="{FF2B5EF4-FFF2-40B4-BE49-F238E27FC236}">
                <a16:creationId xmlns:a16="http://schemas.microsoft.com/office/drawing/2014/main" id="{387BEA1F-3E93-40AD-4646-B3713F319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939" y="1238439"/>
            <a:ext cx="4483942" cy="5451395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Times New Roman"/>
                <a:ea typeface="+mn-lt"/>
                <a:cs typeface="+mn-lt"/>
              </a:rPr>
              <a:t>In the location ID: 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161, 237 and 239</a:t>
            </a:r>
            <a:r>
              <a:rPr lang="en-US" sz="2000" dirty="0">
                <a:latin typeface="Times New Roman"/>
                <a:ea typeface="+mn-lt"/>
                <a:cs typeface="+mn-lt"/>
              </a:rPr>
              <a:t>, people always have 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high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congestion surcharge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and 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high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order density</a:t>
            </a:r>
            <a:r>
              <a:rPr lang="en-US" sz="2000" dirty="0">
                <a:latin typeface="Times New Roman"/>
                <a:ea typeface="+mn-lt"/>
                <a:cs typeface="+mn-lt"/>
              </a:rPr>
              <a:t>.</a:t>
            </a:r>
          </a:p>
          <a:p>
            <a:r>
              <a:rPr lang="en-US" sz="2000" b="1" dirty="0">
                <a:latin typeface="Times New Roman"/>
                <a:cs typeface="Times New Roman"/>
              </a:rPr>
              <a:t>'239':Upper West Side South:</a:t>
            </a:r>
            <a:br>
              <a:rPr lang="en-US" sz="2000" b="1" dirty="0">
                <a:solidFill>
                  <a:srgbClr val="000000"/>
                </a:solidFill>
                <a:latin typeface="Times New Roman"/>
                <a:ea typeface="Roboto"/>
                <a:cs typeface="Times New Roman"/>
              </a:rPr>
            </a:br>
            <a:r>
              <a:rPr lang="en-US" sz="2000" dirty="0">
                <a:solidFill>
                  <a:srgbClr val="1F1F1F"/>
                </a:solidFill>
                <a:latin typeface="Times New Roman"/>
                <a:ea typeface="Roboto"/>
                <a:cs typeface="Roboto"/>
              </a:rPr>
              <a:t>Columbia University, American Museum of Natural History, Lincoln Center</a:t>
            </a:r>
          </a:p>
          <a:p>
            <a:r>
              <a:rPr lang="en-US" sz="2000" b="1" dirty="0">
                <a:latin typeface="Times New Roman"/>
                <a:cs typeface="Times New Roman"/>
              </a:rPr>
              <a:t>'161': Midtown Center</a:t>
            </a:r>
            <a:r>
              <a:rPr lang="en-US" sz="2000" dirty="0">
                <a:latin typeface="Times New Roman"/>
                <a:cs typeface="Times New Roman"/>
              </a:rPr>
              <a:t>:</a:t>
            </a:r>
            <a:br>
              <a:rPr lang="en-US" sz="20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</a:br>
            <a:r>
              <a:rPr lang="en-US" sz="2000" dirty="0">
                <a:solidFill>
                  <a:srgbClr val="1F1F1F"/>
                </a:solidFill>
                <a:latin typeface="Times New Roman"/>
                <a:ea typeface="+mn-lt"/>
                <a:cs typeface="+mn-lt"/>
              </a:rPr>
              <a:t>Times Square, Madison Square Garden. Midtown Center has many advertising agencies, financial companies, etc.</a:t>
            </a:r>
            <a:endParaRPr lang="en-US" sz="2000" dirty="0">
              <a:solidFill>
                <a:srgbClr val="1F1F1F"/>
              </a:solidFill>
              <a:latin typeface="Times New Roman"/>
              <a:ea typeface="等线" panose="02110004020202020204"/>
              <a:cs typeface="Times New Roman"/>
            </a:endParaRPr>
          </a:p>
          <a:p>
            <a:r>
              <a:rPr lang="en-US" sz="2000" b="1" dirty="0">
                <a:solidFill>
                  <a:srgbClr val="1F1F1F"/>
                </a:solidFill>
                <a:latin typeface="Times New Roman"/>
                <a:ea typeface="Roboto"/>
                <a:cs typeface="Roboto"/>
              </a:rPr>
              <a:t>'237':Upper East Side South:</a:t>
            </a:r>
            <a:br>
              <a:rPr lang="en-US" sz="2000" b="1" dirty="0">
                <a:latin typeface="Times New Roman"/>
                <a:ea typeface="Roboto"/>
                <a:cs typeface="Roboto"/>
              </a:rPr>
            </a:br>
            <a:r>
              <a:rPr lang="en-US" sz="2000" dirty="0">
                <a:solidFill>
                  <a:srgbClr val="1F1F1F"/>
                </a:solidFill>
                <a:latin typeface="Times New Roman"/>
                <a:ea typeface="Roboto"/>
                <a:cs typeface="Roboto"/>
              </a:rPr>
              <a:t>Museum Mile: boasting several world-renowned museums.</a:t>
            </a:r>
            <a:br>
              <a:rPr lang="en-US" sz="2000" dirty="0">
                <a:solidFill>
                  <a:srgbClr val="1F1F1F"/>
                </a:solidFill>
                <a:latin typeface="Times New Roman"/>
                <a:ea typeface="Roboto"/>
                <a:cs typeface="Roboto"/>
              </a:rPr>
            </a:br>
            <a:r>
              <a:rPr lang="en-US" sz="2000" dirty="0">
                <a:latin typeface="Times New Roman"/>
                <a:ea typeface="+mn-lt"/>
                <a:cs typeface="+mn-lt"/>
              </a:rPr>
              <a:t>One of New York City's wealthiest neighborhoods, including major medical centers</a:t>
            </a:r>
          </a:p>
          <a:p>
            <a:endParaRPr lang="en-US" sz="2000" dirty="0">
              <a:solidFill>
                <a:srgbClr val="1F1F1F"/>
              </a:solidFill>
              <a:latin typeface="Times New Roman"/>
              <a:ea typeface="等线"/>
              <a:cs typeface="Roboto"/>
            </a:endParaRPr>
          </a:p>
          <a:p>
            <a:endParaRPr lang="en-US" sz="2000" dirty="0">
              <a:solidFill>
                <a:srgbClr val="1F1F1F"/>
              </a:solidFill>
              <a:latin typeface="Times New Roman"/>
              <a:ea typeface="Roboto"/>
              <a:cs typeface="Roboto"/>
            </a:endParaRPr>
          </a:p>
          <a:p>
            <a:endParaRPr lang="en-US" sz="1200" dirty="0">
              <a:solidFill>
                <a:srgbClr val="1F1F1F"/>
              </a:solidFill>
              <a:latin typeface="Roboto"/>
              <a:ea typeface="Roboto"/>
              <a:cs typeface="Roboto"/>
            </a:endParaRPr>
          </a:p>
          <a:p>
            <a:endParaRPr lang="en-US" sz="2000" dirty="0">
              <a:latin typeface="Times New Roman"/>
              <a:ea typeface="等线"/>
              <a:cs typeface="Times New Roman"/>
            </a:endParaRPr>
          </a:p>
          <a:p>
            <a:endParaRPr lang="en-US" sz="2000" dirty="0">
              <a:latin typeface="Times New Roman"/>
              <a:ea typeface="等线"/>
              <a:cs typeface="Times New Roman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DBF14FC6-BD4A-8465-8933-7E7624FF67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6" b="593"/>
          <a:stretch/>
        </p:blipFill>
        <p:spPr>
          <a:xfrm>
            <a:off x="222205" y="688474"/>
            <a:ext cx="6948330" cy="544856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1D1D38-7B5E-A561-9FD1-51BF576924B0}"/>
              </a:ext>
            </a:extLst>
          </p:cNvPr>
          <p:cNvSpPr txBox="1">
            <a:spLocks/>
          </p:cNvSpPr>
          <p:nvPr/>
        </p:nvSpPr>
        <p:spPr>
          <a:xfrm>
            <a:off x="7481374" y="132000"/>
            <a:ext cx="4482581" cy="11103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>
                <a:latin typeface="Times New Roman"/>
                <a:ea typeface="等线 Light"/>
                <a:cs typeface="Times New Roman"/>
              </a:rPr>
              <a:t>Figure out </a:t>
            </a:r>
            <a:r>
              <a:rPr lang="en-US" sz="2400" b="1">
                <a:latin typeface="Times New Roman"/>
                <a:ea typeface="+mj-lt"/>
                <a:cs typeface="Times New Roman"/>
              </a:rPr>
              <a:t>h</a:t>
            </a:r>
            <a:r>
              <a:rPr lang="en-US" sz="2400" b="1">
                <a:latin typeface="Times New Roman"/>
                <a:ea typeface="+mj-lt"/>
                <a:cs typeface="+mj-lt"/>
              </a:rPr>
              <a:t>ow do surcharges correlate with travel locations and time</a:t>
            </a:r>
            <a:endParaRPr lang="en-US" sz="2400" b="1">
              <a:latin typeface="Times New Roman"/>
              <a:ea typeface="等线 Ligh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703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59D472-C3EE-8F8C-3CFF-DE1DB7B7B4F8}"/>
              </a:ext>
            </a:extLst>
          </p:cNvPr>
          <p:cNvSpPr txBox="1"/>
          <p:nvPr/>
        </p:nvSpPr>
        <p:spPr>
          <a:xfrm>
            <a:off x="300153" y="173736"/>
            <a:ext cx="9241198" cy="8503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5400" dirty="0">
                <a:latin typeface="+mj-lt"/>
                <a:ea typeface="+mj-ea"/>
                <a:cs typeface="+mj-cs"/>
              </a:rPr>
              <a:t>Fare Amount K-mean Clustering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943796-247C-837C-99BE-37FB2A161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263" r="40"/>
          <a:stretch/>
        </p:blipFill>
        <p:spPr>
          <a:xfrm>
            <a:off x="6254807" y="1469490"/>
            <a:ext cx="5861805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6BC5AE-6CFF-4986-513A-0B598315519D}"/>
              </a:ext>
            </a:extLst>
          </p:cNvPr>
          <p:cNvSpPr txBox="1"/>
          <p:nvPr/>
        </p:nvSpPr>
        <p:spPr>
          <a:xfrm>
            <a:off x="448056" y="1389888"/>
            <a:ext cx="5138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0: This group contributes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total fare amount.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1: This group contributes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least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total fare amount.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2: This group contribute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total fare amount.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F79484-F5D0-D213-49FD-8B437B614977}"/>
              </a:ext>
            </a:extLst>
          </p:cNvPr>
          <p:cNvSpPr txBox="1"/>
          <p:nvPr/>
        </p:nvSpPr>
        <p:spPr>
          <a:xfrm>
            <a:off x="300153" y="3429000"/>
            <a:ext cx="5561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cluster group, we can visualize how these group distributed geographically in the New York State: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882640-31CB-C1BE-7E45-42FB7DDAF565}"/>
              </a:ext>
            </a:extLst>
          </p:cNvPr>
          <p:cNvSpPr txBox="1"/>
          <p:nvPr/>
        </p:nvSpPr>
        <p:spPr>
          <a:xfrm>
            <a:off x="448056" y="4352330"/>
            <a:ext cx="5321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0 active in Manhattan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1 mostly active in JFK Airports and few in Manhattan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2 actives in LGA and Manhattan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8B130-9EB5-AB36-388D-BF12FB70A9C8}"/>
              </a:ext>
            </a:extLst>
          </p:cNvPr>
          <p:cNvSpPr txBox="1"/>
          <p:nvPr/>
        </p:nvSpPr>
        <p:spPr>
          <a:xfrm>
            <a:off x="300153" y="6071616"/>
            <a:ext cx="556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Tableau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1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7DB68C2E-8D56-497B-79EC-01A5CB12B2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0247739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7DB68C2E-8D56-497B-79EC-01A5CB12B2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750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webextension1.xml><?xml version="1.0" encoding="utf-8"?>
<we:webextension xmlns:we="http://schemas.microsoft.com/office/webextensions/webextension/2010/11" id="{CDF11968-CE0B-418B-93C6-F83AED21241F}">
  <we:reference id="wa200004798" version="1.0.1.0" store="en-US" storeType="OMEX"/>
  <we:alternateReferences>
    <we:reference id="wa200004798" version="1.0.1.0" store="wa200004798" storeType="OMEX"/>
  </we:alternateReferences>
  <we:properties>
    <we:property name="embedForm" value="&quot;{\&quot;site\&quot;:\&quot;\&quot;,\&quot;domain\&quot;:\&quot;public.tableau.com\&quot;,\&quot;worksheet\&quot;:\&quot;Sheet1\&quot;,\&quot;dashboard\&quot;:\&quot;BADM557Taxi\&quot;,\&quot;tabs\&quot;:true,\&quot;toolbar\&quot;:true}&quot;"/>
    <we:property name="embedUrl" value="&quot;\&quot;https://public.tableau.com/views/BADM557Taxi/Sheet1\&quot;&quot;"/>
    <we:property name="filters" value="&quot;[]&quot;"/>
    <we:property name="isInstalled" value="&quot;true&quot;"/>
    <we:property name="marks" value="&quot;[]&quot;"/>
    <we:property name="parameters" value="&quot;[]&quot;"/>
    <we:property name="serverType" value="&quot;\&quot;public\&quot;&quot;"/>
    <we:property name="tabs" value="&quot;null&quot;"/>
    <we:property name="toolbar" value="&quot;null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629</Words>
  <Application>Microsoft Office PowerPoint</Application>
  <PresentationFormat>宽屏</PresentationFormat>
  <Paragraphs>69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Arial,Sans-Serif</vt:lpstr>
      <vt:lpstr>等线</vt:lpstr>
      <vt:lpstr>等线 Light</vt:lpstr>
      <vt:lpstr>Aptos</vt:lpstr>
      <vt:lpstr>Arial</vt:lpstr>
      <vt:lpstr>Roboto</vt:lpstr>
      <vt:lpstr>Times New Roman</vt:lpstr>
      <vt:lpstr>Office 主题​​</vt:lpstr>
      <vt:lpstr>NYC Taxi Fare Analytics</vt:lpstr>
      <vt:lpstr>Agenda</vt:lpstr>
      <vt:lpstr>PowerPoint 演示文稿</vt:lpstr>
      <vt:lpstr>Payment Types vary across Trips</vt:lpstr>
      <vt:lpstr>Analysis of the relationship between the number of passengers and trip distance</vt:lpstr>
      <vt:lpstr>Figure out how do surcharges correlate with travel locations and time</vt:lpstr>
      <vt:lpstr>PowerPoint 演示文稿</vt:lpstr>
      <vt:lpstr>PowerPoint 演示文稿</vt:lpstr>
      <vt:lpstr>PowerPoint 演示文稿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Wei, Lida</dc:creator>
  <cp:lastModifiedBy>Wei, Lida</cp:lastModifiedBy>
  <cp:revision>4</cp:revision>
  <dcterms:created xsi:type="dcterms:W3CDTF">2024-12-09T22:15:12Z</dcterms:created>
  <dcterms:modified xsi:type="dcterms:W3CDTF">2024-12-10T23:23:55Z</dcterms:modified>
</cp:coreProperties>
</file>