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80" r:id="rId4"/>
    <p:sldId id="282" r:id="rId5"/>
    <p:sldId id="281" r:id="rId6"/>
    <p:sldId id="285" r:id="rId7"/>
    <p:sldId id="287" r:id="rId8"/>
    <p:sldId id="288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1A1"/>
    <a:srgbClr val="DCC3A4"/>
    <a:srgbClr val="B87B5D"/>
    <a:srgbClr val="333F50"/>
    <a:srgbClr val="A66E5A"/>
    <a:srgbClr val="554D53"/>
    <a:srgbClr val="EEE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>
        <p:guide orient="horz" pos="2159"/>
        <p:guide pos="7197"/>
        <p:guide pos="491"/>
        <p:guide pos="917"/>
        <p:guide orient="horz" pos="864"/>
        <p:guide orient="horz" pos="3456"/>
        <p:guide pos="5654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7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8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6270832" y="3517488"/>
            <a:ext cx="4871884" cy="2750574"/>
          </a:xfrm>
          <a:custGeom>
            <a:avLst/>
            <a:gdLst>
              <a:gd name="connsiteX0" fmla="*/ 0 w 4871884"/>
              <a:gd name="connsiteY0" fmla="*/ 0 h 2750574"/>
              <a:gd name="connsiteX1" fmla="*/ 4871884 w 4871884"/>
              <a:gd name="connsiteY1" fmla="*/ 0 h 2750574"/>
              <a:gd name="connsiteX2" fmla="*/ 4871884 w 4871884"/>
              <a:gd name="connsiteY2" fmla="*/ 2750574 h 2750574"/>
              <a:gd name="connsiteX3" fmla="*/ 0 w 4871884"/>
              <a:gd name="connsiteY3" fmla="*/ 2750574 h 275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1884" h="2750574">
                <a:moveTo>
                  <a:pt x="0" y="0"/>
                </a:moveTo>
                <a:lnTo>
                  <a:pt x="4871884" y="0"/>
                </a:lnTo>
                <a:lnTo>
                  <a:pt x="4871884" y="2750574"/>
                </a:lnTo>
                <a:lnTo>
                  <a:pt x="0" y="27505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055688" y="604686"/>
            <a:ext cx="4871884" cy="2750574"/>
          </a:xfrm>
          <a:custGeom>
            <a:avLst/>
            <a:gdLst>
              <a:gd name="connsiteX0" fmla="*/ 0 w 4871884"/>
              <a:gd name="connsiteY0" fmla="*/ 0 h 2750574"/>
              <a:gd name="connsiteX1" fmla="*/ 4871884 w 4871884"/>
              <a:gd name="connsiteY1" fmla="*/ 0 h 2750574"/>
              <a:gd name="connsiteX2" fmla="*/ 4871884 w 4871884"/>
              <a:gd name="connsiteY2" fmla="*/ 2750574 h 2750574"/>
              <a:gd name="connsiteX3" fmla="*/ 0 w 4871884"/>
              <a:gd name="connsiteY3" fmla="*/ 2750574 h 275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1884" h="2750574">
                <a:moveTo>
                  <a:pt x="0" y="0"/>
                </a:moveTo>
                <a:lnTo>
                  <a:pt x="4871884" y="0"/>
                </a:lnTo>
                <a:lnTo>
                  <a:pt x="4871884" y="2750574"/>
                </a:lnTo>
                <a:lnTo>
                  <a:pt x="0" y="27505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2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563330" y="1091383"/>
            <a:ext cx="1415846" cy="1415846"/>
          </a:xfrm>
          <a:custGeom>
            <a:avLst/>
            <a:gdLst>
              <a:gd name="connsiteX0" fmla="*/ 0 w 1415846"/>
              <a:gd name="connsiteY0" fmla="*/ 0 h 1415846"/>
              <a:gd name="connsiteX1" fmla="*/ 1415846 w 1415846"/>
              <a:gd name="connsiteY1" fmla="*/ 0 h 1415846"/>
              <a:gd name="connsiteX2" fmla="*/ 1415846 w 1415846"/>
              <a:gd name="connsiteY2" fmla="*/ 1415846 h 1415846"/>
              <a:gd name="connsiteX3" fmla="*/ 0 w 1415846"/>
              <a:gd name="connsiteY3" fmla="*/ 1415846 h 141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5846" h="1415846">
                <a:moveTo>
                  <a:pt x="0" y="0"/>
                </a:moveTo>
                <a:lnTo>
                  <a:pt x="1415846" y="0"/>
                </a:lnTo>
                <a:lnTo>
                  <a:pt x="1415846" y="1415846"/>
                </a:lnTo>
                <a:lnTo>
                  <a:pt x="0" y="1415846"/>
                </a:lnTo>
                <a:close/>
              </a:path>
            </a:pathLst>
          </a:custGeom>
          <a:ln>
            <a:solidFill>
              <a:srgbClr val="DCC3A4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1563330" y="2728453"/>
            <a:ext cx="1415846" cy="1415846"/>
          </a:xfrm>
          <a:custGeom>
            <a:avLst/>
            <a:gdLst>
              <a:gd name="connsiteX0" fmla="*/ 0 w 1415846"/>
              <a:gd name="connsiteY0" fmla="*/ 0 h 1415846"/>
              <a:gd name="connsiteX1" fmla="*/ 1415846 w 1415846"/>
              <a:gd name="connsiteY1" fmla="*/ 0 h 1415846"/>
              <a:gd name="connsiteX2" fmla="*/ 1415846 w 1415846"/>
              <a:gd name="connsiteY2" fmla="*/ 1415846 h 1415846"/>
              <a:gd name="connsiteX3" fmla="*/ 0 w 1415846"/>
              <a:gd name="connsiteY3" fmla="*/ 1415846 h 141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5846" h="1415846">
                <a:moveTo>
                  <a:pt x="0" y="0"/>
                </a:moveTo>
                <a:lnTo>
                  <a:pt x="1415846" y="0"/>
                </a:lnTo>
                <a:lnTo>
                  <a:pt x="1415846" y="1415846"/>
                </a:lnTo>
                <a:lnTo>
                  <a:pt x="0" y="1415846"/>
                </a:lnTo>
                <a:close/>
              </a:path>
            </a:pathLst>
          </a:custGeom>
          <a:ln>
            <a:solidFill>
              <a:srgbClr val="DCC3A4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1563330" y="4365523"/>
            <a:ext cx="1415846" cy="1415846"/>
          </a:xfrm>
          <a:custGeom>
            <a:avLst/>
            <a:gdLst>
              <a:gd name="connsiteX0" fmla="*/ 0 w 1415846"/>
              <a:gd name="connsiteY0" fmla="*/ 0 h 1415846"/>
              <a:gd name="connsiteX1" fmla="*/ 1415846 w 1415846"/>
              <a:gd name="connsiteY1" fmla="*/ 0 h 1415846"/>
              <a:gd name="connsiteX2" fmla="*/ 1415846 w 1415846"/>
              <a:gd name="connsiteY2" fmla="*/ 1415846 h 1415846"/>
              <a:gd name="connsiteX3" fmla="*/ 0 w 1415846"/>
              <a:gd name="connsiteY3" fmla="*/ 1415846 h 141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5846" h="1415846">
                <a:moveTo>
                  <a:pt x="0" y="0"/>
                </a:moveTo>
                <a:lnTo>
                  <a:pt x="1415846" y="0"/>
                </a:lnTo>
                <a:lnTo>
                  <a:pt x="1415846" y="1415846"/>
                </a:lnTo>
                <a:lnTo>
                  <a:pt x="0" y="1415846"/>
                </a:lnTo>
                <a:close/>
              </a:path>
            </a:pathLst>
          </a:custGeom>
          <a:ln>
            <a:solidFill>
              <a:srgbClr val="DCC3A4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3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4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9276741" y="1460095"/>
            <a:ext cx="1563330" cy="1562662"/>
          </a:xfrm>
          <a:custGeom>
            <a:avLst/>
            <a:gdLst>
              <a:gd name="connsiteX0" fmla="*/ 781665 w 1563330"/>
              <a:gd name="connsiteY0" fmla="*/ 0 h 1562662"/>
              <a:gd name="connsiteX1" fmla="*/ 1563330 w 1563330"/>
              <a:gd name="connsiteY1" fmla="*/ 781665 h 1562662"/>
              <a:gd name="connsiteX2" fmla="*/ 861586 w 1563330"/>
              <a:gd name="connsiteY2" fmla="*/ 1559294 h 1562662"/>
              <a:gd name="connsiteX3" fmla="*/ 794894 w 1563330"/>
              <a:gd name="connsiteY3" fmla="*/ 1562662 h 1562662"/>
              <a:gd name="connsiteX4" fmla="*/ 768436 w 1563330"/>
              <a:gd name="connsiteY4" fmla="*/ 1562662 h 1562662"/>
              <a:gd name="connsiteX5" fmla="*/ 701744 w 1563330"/>
              <a:gd name="connsiteY5" fmla="*/ 1559294 h 1562662"/>
              <a:gd name="connsiteX6" fmla="*/ 0 w 1563330"/>
              <a:gd name="connsiteY6" fmla="*/ 781665 h 1562662"/>
              <a:gd name="connsiteX7" fmla="*/ 781665 w 1563330"/>
              <a:gd name="connsiteY7" fmla="*/ 0 h 156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3330" h="1562662">
                <a:moveTo>
                  <a:pt x="781665" y="0"/>
                </a:moveTo>
                <a:cubicBezTo>
                  <a:pt x="1213367" y="0"/>
                  <a:pt x="1563330" y="349963"/>
                  <a:pt x="1563330" y="781665"/>
                </a:cubicBezTo>
                <a:cubicBezTo>
                  <a:pt x="1563330" y="1186386"/>
                  <a:pt x="1255745" y="1519265"/>
                  <a:pt x="861586" y="1559294"/>
                </a:cubicBezTo>
                <a:lnTo>
                  <a:pt x="794894" y="1562662"/>
                </a:lnTo>
                <a:lnTo>
                  <a:pt x="768436" y="1562662"/>
                </a:lnTo>
                <a:lnTo>
                  <a:pt x="701744" y="1559294"/>
                </a:lnTo>
                <a:cubicBezTo>
                  <a:pt x="307585" y="1519265"/>
                  <a:pt x="0" y="1186386"/>
                  <a:pt x="0" y="781665"/>
                </a:cubicBezTo>
                <a:cubicBezTo>
                  <a:pt x="0" y="349963"/>
                  <a:pt x="349963" y="0"/>
                  <a:pt x="781665" y="0"/>
                </a:cubicBezTo>
                <a:close/>
              </a:path>
            </a:pathLst>
          </a:custGeom>
          <a:ln w="19050">
            <a:solidFill>
              <a:srgbClr val="DCC3A4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71601" y="1460658"/>
            <a:ext cx="1563330" cy="1562100"/>
          </a:xfrm>
          <a:custGeom>
            <a:avLst/>
            <a:gdLst>
              <a:gd name="connsiteX0" fmla="*/ 770516 w 1563330"/>
              <a:gd name="connsiteY0" fmla="*/ 0 h 1562100"/>
              <a:gd name="connsiteX1" fmla="*/ 792815 w 1563330"/>
              <a:gd name="connsiteY1" fmla="*/ 0 h 1562100"/>
              <a:gd name="connsiteX2" fmla="*/ 861586 w 1563330"/>
              <a:gd name="connsiteY2" fmla="*/ 3473 h 1562100"/>
              <a:gd name="connsiteX3" fmla="*/ 1563330 w 1563330"/>
              <a:gd name="connsiteY3" fmla="*/ 781102 h 1562100"/>
              <a:gd name="connsiteX4" fmla="*/ 861586 w 1563330"/>
              <a:gd name="connsiteY4" fmla="*/ 1558731 h 1562100"/>
              <a:gd name="connsiteX5" fmla="*/ 794874 w 1563330"/>
              <a:gd name="connsiteY5" fmla="*/ 1562100 h 1562100"/>
              <a:gd name="connsiteX6" fmla="*/ 768456 w 1563330"/>
              <a:gd name="connsiteY6" fmla="*/ 1562100 h 1562100"/>
              <a:gd name="connsiteX7" fmla="*/ 701744 w 1563330"/>
              <a:gd name="connsiteY7" fmla="*/ 1558731 h 1562100"/>
              <a:gd name="connsiteX8" fmla="*/ 0 w 1563330"/>
              <a:gd name="connsiteY8" fmla="*/ 781102 h 1562100"/>
              <a:gd name="connsiteX9" fmla="*/ 701744 w 1563330"/>
              <a:gd name="connsiteY9" fmla="*/ 3473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3330" h="1562100">
                <a:moveTo>
                  <a:pt x="770516" y="0"/>
                </a:moveTo>
                <a:lnTo>
                  <a:pt x="792815" y="0"/>
                </a:lnTo>
                <a:lnTo>
                  <a:pt x="861586" y="3473"/>
                </a:lnTo>
                <a:cubicBezTo>
                  <a:pt x="1255745" y="43502"/>
                  <a:pt x="1563330" y="376381"/>
                  <a:pt x="1563330" y="781102"/>
                </a:cubicBezTo>
                <a:cubicBezTo>
                  <a:pt x="1563330" y="1185823"/>
                  <a:pt x="1255745" y="1518702"/>
                  <a:pt x="861586" y="1558731"/>
                </a:cubicBezTo>
                <a:lnTo>
                  <a:pt x="794874" y="1562100"/>
                </a:lnTo>
                <a:lnTo>
                  <a:pt x="768456" y="1562100"/>
                </a:lnTo>
                <a:lnTo>
                  <a:pt x="701744" y="1558731"/>
                </a:lnTo>
                <a:cubicBezTo>
                  <a:pt x="307585" y="1518702"/>
                  <a:pt x="0" y="1185823"/>
                  <a:pt x="0" y="781102"/>
                </a:cubicBezTo>
                <a:cubicBezTo>
                  <a:pt x="0" y="376381"/>
                  <a:pt x="307585" y="43502"/>
                  <a:pt x="701744" y="3473"/>
                </a:cubicBezTo>
                <a:close/>
              </a:path>
            </a:pathLst>
          </a:custGeom>
          <a:ln w="19050">
            <a:solidFill>
              <a:srgbClr val="DCC3A4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4006648" y="1460658"/>
            <a:ext cx="1563330" cy="1562100"/>
          </a:xfrm>
          <a:custGeom>
            <a:avLst/>
            <a:gdLst>
              <a:gd name="connsiteX0" fmla="*/ 770516 w 1563330"/>
              <a:gd name="connsiteY0" fmla="*/ 0 h 1562100"/>
              <a:gd name="connsiteX1" fmla="*/ 792815 w 1563330"/>
              <a:gd name="connsiteY1" fmla="*/ 0 h 1562100"/>
              <a:gd name="connsiteX2" fmla="*/ 861586 w 1563330"/>
              <a:gd name="connsiteY2" fmla="*/ 3473 h 1562100"/>
              <a:gd name="connsiteX3" fmla="*/ 1563330 w 1563330"/>
              <a:gd name="connsiteY3" fmla="*/ 781102 h 1562100"/>
              <a:gd name="connsiteX4" fmla="*/ 861586 w 1563330"/>
              <a:gd name="connsiteY4" fmla="*/ 1558731 h 1562100"/>
              <a:gd name="connsiteX5" fmla="*/ 794874 w 1563330"/>
              <a:gd name="connsiteY5" fmla="*/ 1562100 h 1562100"/>
              <a:gd name="connsiteX6" fmla="*/ 768456 w 1563330"/>
              <a:gd name="connsiteY6" fmla="*/ 1562100 h 1562100"/>
              <a:gd name="connsiteX7" fmla="*/ 701744 w 1563330"/>
              <a:gd name="connsiteY7" fmla="*/ 1558731 h 1562100"/>
              <a:gd name="connsiteX8" fmla="*/ 0 w 1563330"/>
              <a:gd name="connsiteY8" fmla="*/ 781102 h 1562100"/>
              <a:gd name="connsiteX9" fmla="*/ 701744 w 1563330"/>
              <a:gd name="connsiteY9" fmla="*/ 3473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3330" h="1562100">
                <a:moveTo>
                  <a:pt x="770516" y="0"/>
                </a:moveTo>
                <a:lnTo>
                  <a:pt x="792815" y="0"/>
                </a:lnTo>
                <a:lnTo>
                  <a:pt x="861586" y="3473"/>
                </a:lnTo>
                <a:cubicBezTo>
                  <a:pt x="1255745" y="43502"/>
                  <a:pt x="1563330" y="376381"/>
                  <a:pt x="1563330" y="781102"/>
                </a:cubicBezTo>
                <a:cubicBezTo>
                  <a:pt x="1563330" y="1185823"/>
                  <a:pt x="1255745" y="1518702"/>
                  <a:pt x="861586" y="1558731"/>
                </a:cubicBezTo>
                <a:lnTo>
                  <a:pt x="794874" y="1562100"/>
                </a:lnTo>
                <a:lnTo>
                  <a:pt x="768456" y="1562100"/>
                </a:lnTo>
                <a:lnTo>
                  <a:pt x="701744" y="1558731"/>
                </a:lnTo>
                <a:cubicBezTo>
                  <a:pt x="307585" y="1518702"/>
                  <a:pt x="0" y="1185823"/>
                  <a:pt x="0" y="781102"/>
                </a:cubicBezTo>
                <a:cubicBezTo>
                  <a:pt x="0" y="376381"/>
                  <a:pt x="307585" y="43502"/>
                  <a:pt x="701744" y="3473"/>
                </a:cubicBezTo>
                <a:close/>
              </a:path>
            </a:pathLst>
          </a:custGeom>
          <a:ln w="19050">
            <a:solidFill>
              <a:srgbClr val="DCC3A4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6641695" y="1460658"/>
            <a:ext cx="1563330" cy="1562100"/>
          </a:xfrm>
          <a:custGeom>
            <a:avLst/>
            <a:gdLst>
              <a:gd name="connsiteX0" fmla="*/ 770516 w 1563330"/>
              <a:gd name="connsiteY0" fmla="*/ 0 h 1562100"/>
              <a:gd name="connsiteX1" fmla="*/ 792815 w 1563330"/>
              <a:gd name="connsiteY1" fmla="*/ 0 h 1562100"/>
              <a:gd name="connsiteX2" fmla="*/ 861586 w 1563330"/>
              <a:gd name="connsiteY2" fmla="*/ 3473 h 1562100"/>
              <a:gd name="connsiteX3" fmla="*/ 1563330 w 1563330"/>
              <a:gd name="connsiteY3" fmla="*/ 781102 h 1562100"/>
              <a:gd name="connsiteX4" fmla="*/ 861586 w 1563330"/>
              <a:gd name="connsiteY4" fmla="*/ 1558731 h 1562100"/>
              <a:gd name="connsiteX5" fmla="*/ 794874 w 1563330"/>
              <a:gd name="connsiteY5" fmla="*/ 1562100 h 1562100"/>
              <a:gd name="connsiteX6" fmla="*/ 768456 w 1563330"/>
              <a:gd name="connsiteY6" fmla="*/ 1562100 h 1562100"/>
              <a:gd name="connsiteX7" fmla="*/ 701744 w 1563330"/>
              <a:gd name="connsiteY7" fmla="*/ 1558731 h 1562100"/>
              <a:gd name="connsiteX8" fmla="*/ 0 w 1563330"/>
              <a:gd name="connsiteY8" fmla="*/ 781102 h 1562100"/>
              <a:gd name="connsiteX9" fmla="*/ 701744 w 1563330"/>
              <a:gd name="connsiteY9" fmla="*/ 3473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3330" h="1562100">
                <a:moveTo>
                  <a:pt x="770516" y="0"/>
                </a:moveTo>
                <a:lnTo>
                  <a:pt x="792815" y="0"/>
                </a:lnTo>
                <a:lnTo>
                  <a:pt x="861586" y="3473"/>
                </a:lnTo>
                <a:cubicBezTo>
                  <a:pt x="1255745" y="43502"/>
                  <a:pt x="1563330" y="376381"/>
                  <a:pt x="1563330" y="781102"/>
                </a:cubicBezTo>
                <a:cubicBezTo>
                  <a:pt x="1563330" y="1185823"/>
                  <a:pt x="1255745" y="1518702"/>
                  <a:pt x="861586" y="1558731"/>
                </a:cubicBezTo>
                <a:lnTo>
                  <a:pt x="794874" y="1562100"/>
                </a:lnTo>
                <a:lnTo>
                  <a:pt x="768456" y="1562100"/>
                </a:lnTo>
                <a:lnTo>
                  <a:pt x="701744" y="1558731"/>
                </a:lnTo>
                <a:cubicBezTo>
                  <a:pt x="307585" y="1518702"/>
                  <a:pt x="0" y="1185823"/>
                  <a:pt x="0" y="781102"/>
                </a:cubicBezTo>
                <a:cubicBezTo>
                  <a:pt x="0" y="376381"/>
                  <a:pt x="307585" y="43502"/>
                  <a:pt x="701744" y="3473"/>
                </a:cubicBezTo>
                <a:close/>
              </a:path>
            </a:pathLst>
          </a:custGeom>
          <a:ln w="19050">
            <a:solidFill>
              <a:srgbClr val="DCC3A4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5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6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7"/>
          <p:cNvSpPr/>
          <p:nvPr userDrawn="1"/>
        </p:nvSpPr>
        <p:spPr>
          <a:xfrm>
            <a:off x="11615765" y="6295510"/>
            <a:ext cx="504000" cy="504000"/>
          </a:xfrm>
          <a:prstGeom prst="ellipse">
            <a:avLst/>
          </a:prstGeom>
          <a:solidFill>
            <a:srgbClr val="EEE1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4"/>
          <p:cNvSpPr txBox="1"/>
          <p:nvPr userDrawn="1"/>
        </p:nvSpPr>
        <p:spPr>
          <a:xfrm>
            <a:off x="11559652" y="6364948"/>
            <a:ext cx="61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5DDAD3-E743-4B29-A948-63E93E36D1BF}" type="slidenum">
              <a:rPr kumimoji="0" lang="id-ID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F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333F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5231-9AC3-4729-8CC6-AEF8F9D97A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5027-8C00-4DC6-8952-62BBE436DBD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9"/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575" y="106991"/>
            <a:ext cx="1148086" cy="57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91" y="445819"/>
            <a:ext cx="12192000" cy="926935"/>
            <a:chOff x="0" y="92529"/>
            <a:chExt cx="12192000" cy="926935"/>
          </a:xfrm>
        </p:grpSpPr>
        <p:sp>
          <p:nvSpPr>
            <p:cNvPr id="6" name="矩形 5"/>
            <p:cNvSpPr/>
            <p:nvPr/>
          </p:nvSpPr>
          <p:spPr>
            <a:xfrm>
              <a:off x="0" y="346363"/>
              <a:ext cx="12192000" cy="6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3241" y="92529"/>
              <a:ext cx="4244232" cy="834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36980" y="222704"/>
              <a:ext cx="4694555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学习目标</a:t>
              </a:r>
              <a:endParaRPr lang="zh-CN" altLang="en-US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330"/>
            <a:ext cx="586740" cy="5486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99440" y="1650365"/>
            <a:ext cx="5593715" cy="4456430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marL="685800" indent="-685800" defTabSz="68516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en-US" altLang="zh-CN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 defTabSz="68516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 defTabSz="68516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 defTabSz="68516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 defTabSz="68516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 defTabSz="68516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如何寻找添加依赖包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55" y="2695575"/>
            <a:ext cx="5099685" cy="198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91" y="445819"/>
            <a:ext cx="12192000" cy="926935"/>
            <a:chOff x="0" y="92529"/>
            <a:chExt cx="12192000" cy="926935"/>
          </a:xfrm>
        </p:grpSpPr>
        <p:sp>
          <p:nvSpPr>
            <p:cNvPr id="6" name="矩形 5"/>
            <p:cNvSpPr/>
            <p:nvPr/>
          </p:nvSpPr>
          <p:spPr>
            <a:xfrm>
              <a:off x="0" y="346363"/>
              <a:ext cx="12192000" cy="6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3241" y="92529"/>
              <a:ext cx="4244232" cy="834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9888" y="237260"/>
              <a:ext cx="4011014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endParaRPr lang="en-US" altLang="zh-CN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330"/>
            <a:ext cx="586740" cy="548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720" y="4377690"/>
            <a:ext cx="2026920" cy="1828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1555750"/>
            <a:ext cx="64096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官方版本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/>
              <a:t>https://www.cnblogs.com/cekaigongchengshi/p/12924725.html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70" y="2548255"/>
            <a:ext cx="6668135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91" y="445819"/>
            <a:ext cx="12192000" cy="926935"/>
            <a:chOff x="0" y="92529"/>
            <a:chExt cx="12192000" cy="926935"/>
          </a:xfrm>
        </p:grpSpPr>
        <p:sp>
          <p:nvSpPr>
            <p:cNvPr id="6" name="矩形 5"/>
            <p:cNvSpPr/>
            <p:nvPr/>
          </p:nvSpPr>
          <p:spPr>
            <a:xfrm>
              <a:off x="0" y="346363"/>
              <a:ext cx="12192000" cy="6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3241" y="92529"/>
              <a:ext cx="4244232" cy="834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9888" y="237260"/>
              <a:ext cx="4011014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endParaRPr lang="en-US" altLang="zh-CN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330"/>
            <a:ext cx="586740" cy="548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3870" y="1689735"/>
            <a:ext cx="5570855" cy="2560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idea</a:t>
            </a:r>
            <a:r>
              <a:rPr lang="zh-CN" altLang="en-US"/>
              <a:t>常用快捷键</a:t>
            </a:r>
            <a:endParaRPr lang="zh-CN" altLang="en-US"/>
          </a:p>
          <a:p>
            <a:pPr algn="l"/>
            <a:r>
              <a:rPr lang="zh-CN" altLang="en-US"/>
              <a:t>https://www.cnblogs.com/unidentified/p/9182655.html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自动创建构造器</a:t>
            </a:r>
            <a:endParaRPr lang="zh-CN" altLang="en-US"/>
          </a:p>
          <a:p>
            <a:pPr algn="l"/>
            <a:r>
              <a:rPr lang="en-US" altLang="zh-CN"/>
              <a:t>tostring</a:t>
            </a:r>
            <a:endParaRPr lang="en-US" altLang="zh-CN"/>
          </a:p>
          <a:p>
            <a:pPr algn="l"/>
            <a:r>
              <a:rPr lang="en-US" altLang="zh-CN"/>
              <a:t>hashcode</a:t>
            </a:r>
            <a:endParaRPr lang="en-US" altLang="zh-CN"/>
          </a:p>
          <a:p>
            <a:pPr algn="l"/>
            <a:r>
              <a:rPr lang="en-US" altLang="zh-CN"/>
              <a:t>equals</a:t>
            </a:r>
            <a:endParaRPr lang="en-US" altLang="zh-CN"/>
          </a:p>
          <a:p>
            <a:pPr algn="l"/>
            <a:r>
              <a:rPr lang="en-US" altLang="zh-CN"/>
              <a:t>getset</a:t>
            </a:r>
            <a:r>
              <a:rPr lang="zh-CN" altLang="en-US"/>
              <a:t>方法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4339590"/>
            <a:ext cx="5662295" cy="2278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91" y="445819"/>
            <a:ext cx="12192000" cy="926935"/>
            <a:chOff x="0" y="92529"/>
            <a:chExt cx="12192000" cy="926935"/>
          </a:xfrm>
        </p:grpSpPr>
        <p:sp>
          <p:nvSpPr>
            <p:cNvPr id="6" name="矩形 5"/>
            <p:cNvSpPr/>
            <p:nvPr/>
          </p:nvSpPr>
          <p:spPr>
            <a:xfrm>
              <a:off x="0" y="346363"/>
              <a:ext cx="12192000" cy="6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3241" y="92529"/>
              <a:ext cx="4244232" cy="834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9605" y="237309"/>
              <a:ext cx="4937125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gradle</a:t>
              </a: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工具介绍</a:t>
              </a:r>
              <a:endParaRPr lang="zh-CN" altLang="en-US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330"/>
            <a:ext cx="586740" cy="548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0595" y="1841500"/>
            <a:ext cx="9516745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Gradle是一个基于Apache Ant和Apache Maven概念的项目自动化构建工具。</a:t>
            </a:r>
          </a:p>
          <a:p>
            <a:pPr algn="l"/>
            <a:r>
              <a:t>它使用一种基于Groovy的特定领域语言来声明项目设置，而不是传统的XML。</a:t>
            </a:r>
          </a:p>
          <a:p>
            <a:pPr algn="l"/>
            <a:r>
              <a:t>Gradle就是工程的管理，帮我们做了依赖、打包、部署、发布、各种渠道的差异管理等工作。</a:t>
            </a:r>
          </a:p>
          <a:p>
            <a:pPr algn="l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6175" y="3611880"/>
            <a:ext cx="851662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Gradle优势：</a:t>
            </a:r>
          </a:p>
          <a:p>
            <a:pPr algn="l"/>
            <a:r>
              <a:t>一款最新的，功能最强大的构建工具，用它逼格更高</a:t>
            </a:r>
          </a:p>
          <a:p>
            <a:pPr algn="l"/>
            <a:r>
              <a:t>使用程序代替传统的XML配置，项目构建更灵活</a:t>
            </a:r>
          </a:p>
          <a:p>
            <a:pPr algn="l"/>
            <a:r>
              <a:t>丰富的第三方插件，让你随心所欲使用</a:t>
            </a:r>
          </a:p>
          <a:p>
            <a:pPr algn="l"/>
            <a:r>
              <a:t>Maven、Ant能做的，Gradle都能做，但是Gradle能做的，Maven、Ant不一定能做。</a:t>
            </a:r>
          </a:p>
          <a:p>
            <a:pPr algn="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91" y="445819"/>
            <a:ext cx="12192000" cy="926935"/>
            <a:chOff x="0" y="92529"/>
            <a:chExt cx="12192000" cy="926935"/>
          </a:xfrm>
        </p:grpSpPr>
        <p:sp>
          <p:nvSpPr>
            <p:cNvPr id="6" name="矩形 5"/>
            <p:cNvSpPr/>
            <p:nvPr/>
          </p:nvSpPr>
          <p:spPr>
            <a:xfrm>
              <a:off x="0" y="346363"/>
              <a:ext cx="12192000" cy="6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3241" y="92529"/>
              <a:ext cx="4244232" cy="834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9605" y="237309"/>
              <a:ext cx="4937125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gradle</a:t>
              </a: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330"/>
            <a:ext cx="586740" cy="548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0595" y="1841500"/>
            <a:ext cx="58470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具体配置：https://www.spigotmc.org/wiki/spigot-gradle/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6175" y="3611880"/>
            <a:ext cx="309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</a:p>
          <a:p>
            <a:pPr algn="l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370455"/>
            <a:ext cx="5660390" cy="4264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96125" y="2886710"/>
            <a:ext cx="287782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https://mvnrepository.com/</a:t>
            </a:r>
            <a:endParaRPr lang="zh-CN" altLang="en-US"/>
          </a:p>
          <a:p>
            <a:pPr algn="l"/>
            <a:r>
              <a:rPr lang="zh-CN" altLang="en-US"/>
              <a:t>仓库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91" y="445819"/>
            <a:ext cx="12192000" cy="926935"/>
            <a:chOff x="0" y="92529"/>
            <a:chExt cx="12192000" cy="926935"/>
          </a:xfrm>
        </p:grpSpPr>
        <p:sp>
          <p:nvSpPr>
            <p:cNvPr id="6" name="矩形 5"/>
            <p:cNvSpPr/>
            <p:nvPr/>
          </p:nvSpPr>
          <p:spPr>
            <a:xfrm>
              <a:off x="0" y="346363"/>
              <a:ext cx="12192000" cy="6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3241" y="92529"/>
              <a:ext cx="4244232" cy="834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45895" y="222704"/>
              <a:ext cx="4937125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小任务</a:t>
              </a:r>
              <a:endParaRPr lang="zh-CN" altLang="en-US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330"/>
            <a:ext cx="586740" cy="548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0595" y="1841500"/>
            <a:ext cx="309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6175" y="3611880"/>
            <a:ext cx="309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</a:p>
          <a:p>
            <a:pPr algn="l"/>
          </a:p>
        </p:txBody>
      </p:sp>
      <p:sp>
        <p:nvSpPr>
          <p:cNvPr id="12" name="文本框 11"/>
          <p:cNvSpPr txBox="1"/>
          <p:nvPr/>
        </p:nvSpPr>
        <p:spPr>
          <a:xfrm>
            <a:off x="6558280" y="2011680"/>
            <a:ext cx="309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1689100"/>
            <a:ext cx="4526915" cy="41154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25795" y="2092325"/>
            <a:ext cx="616585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玩家小明设置了一片菜园，这个菜园对角线坐标为</a:t>
            </a:r>
            <a:endParaRPr lang="zh-CN" altLang="en-US"/>
          </a:p>
          <a:p>
            <a:pPr algn="l"/>
            <a:r>
              <a:rPr lang="zh-CN" altLang="en-US"/>
              <a:t>点</a:t>
            </a:r>
            <a:r>
              <a:rPr lang="en-US" altLang="zh-CN"/>
              <a:t>A:(195,103,-43)</a:t>
            </a:r>
            <a:endParaRPr lang="en-US" altLang="zh-CN"/>
          </a:p>
          <a:p>
            <a:pPr algn="l"/>
            <a:r>
              <a:rPr lang="zh-CN" altLang="en-US"/>
              <a:t>点</a:t>
            </a:r>
            <a:r>
              <a:rPr lang="en-US" altLang="zh-CN"/>
              <a:t>B(193,75,-65)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玩家小芳想破坏菜园破坏点为任意坐标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zh-CN" altLang="en-US"/>
              <a:t>要求函数能够输入 </a:t>
            </a:r>
            <a:r>
              <a:rPr lang="en-US" altLang="zh-CN"/>
              <a:t>X Y Z</a:t>
            </a:r>
            <a:r>
              <a:rPr lang="zh-CN" altLang="en-US"/>
              <a:t>坐标，判断</a:t>
            </a:r>
            <a:r>
              <a:rPr lang="en-US" altLang="zh-CN"/>
              <a:t>X Y Z</a:t>
            </a:r>
            <a:r>
              <a:rPr lang="zh-CN" altLang="en-US"/>
              <a:t>坐标是否在</a:t>
            </a:r>
            <a:r>
              <a:rPr lang="en-US" altLang="zh-CN"/>
              <a:t>AB</a:t>
            </a:r>
            <a:r>
              <a:rPr lang="zh-CN" altLang="en-US"/>
              <a:t>点内</a:t>
            </a:r>
            <a:r>
              <a:rPr lang="en-US" altLang="zh-CN"/>
              <a:t>,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91" y="445819"/>
            <a:ext cx="12192000" cy="926935"/>
            <a:chOff x="0" y="92529"/>
            <a:chExt cx="12192000" cy="926935"/>
          </a:xfrm>
        </p:grpSpPr>
        <p:sp>
          <p:nvSpPr>
            <p:cNvPr id="6" name="矩形 5"/>
            <p:cNvSpPr/>
            <p:nvPr/>
          </p:nvSpPr>
          <p:spPr>
            <a:xfrm>
              <a:off x="0" y="346363"/>
              <a:ext cx="12192000" cy="6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3241" y="92529"/>
              <a:ext cx="4244232" cy="834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45895" y="222704"/>
              <a:ext cx="4937125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小任务</a:t>
              </a:r>
              <a:endParaRPr lang="zh-CN" altLang="en-US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330"/>
            <a:ext cx="586740" cy="548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0595" y="1841500"/>
            <a:ext cx="309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6175" y="3611880"/>
            <a:ext cx="309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</a:p>
          <a:p>
            <a:pPr algn="l"/>
          </a:p>
        </p:txBody>
      </p:sp>
      <p:sp>
        <p:nvSpPr>
          <p:cNvPr id="12" name="文本框 11"/>
          <p:cNvSpPr txBox="1"/>
          <p:nvPr/>
        </p:nvSpPr>
        <p:spPr>
          <a:xfrm>
            <a:off x="6558280" y="2011680"/>
            <a:ext cx="3098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1689100"/>
            <a:ext cx="4526915" cy="41154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50585" y="1841500"/>
            <a:ext cx="3575685" cy="2286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三围空间中有两点坐标</a:t>
            </a:r>
            <a:r>
              <a:rPr lang="en-US" altLang="zh-CN"/>
              <a:t>A</a:t>
            </a:r>
            <a:r>
              <a:rPr lang="zh-CN" altLang="en-US"/>
              <a:t>坐标为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点</a:t>
            </a:r>
            <a:r>
              <a:rPr lang="en-US" altLang="zh-CN">
                <a:sym typeface="+mn-ea"/>
              </a:rPr>
              <a:t>A:(195,103,-43)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点</a:t>
            </a:r>
            <a:r>
              <a:rPr lang="en-US" altLang="zh-CN">
                <a:sym typeface="+mn-ea"/>
              </a:rPr>
              <a:t>B(193,75,-65)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A</a:t>
            </a:r>
            <a:r>
              <a:rPr lang="zh-CN" altLang="en-US"/>
              <a:t>点向</a:t>
            </a:r>
            <a:r>
              <a:rPr lang="en-US" altLang="zh-CN"/>
              <a:t>B</a:t>
            </a:r>
            <a:r>
              <a:rPr lang="zh-CN" altLang="en-US"/>
              <a:t>点发射光束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且轨迹坐标稀疏度为</a:t>
            </a:r>
            <a:r>
              <a:rPr lang="en-US" altLang="zh-CN">
                <a:sym typeface="+mn-ea"/>
              </a:rPr>
              <a:t>m</a:t>
            </a:r>
            <a:endParaRPr lang="zh-CN" altLang="en-US"/>
          </a:p>
          <a:p>
            <a:pPr algn="l"/>
            <a:r>
              <a:rPr lang="zh-CN" altLang="en-US"/>
              <a:t>求计算光束轨迹稀疏度为</a:t>
            </a:r>
            <a:r>
              <a:rPr lang="en-US" altLang="zh-CN"/>
              <a:t>m</a:t>
            </a:r>
            <a:r>
              <a:rPr lang="zh-CN" altLang="en-US"/>
              <a:t>的坐标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属于（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，正无穷）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打印光束轨迹坐标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91" y="445819"/>
            <a:ext cx="12192000" cy="926935"/>
            <a:chOff x="0" y="92529"/>
            <a:chExt cx="12192000" cy="926935"/>
          </a:xfrm>
        </p:grpSpPr>
        <p:sp>
          <p:nvSpPr>
            <p:cNvPr id="6" name="矩形 5"/>
            <p:cNvSpPr/>
            <p:nvPr/>
          </p:nvSpPr>
          <p:spPr>
            <a:xfrm>
              <a:off x="0" y="346363"/>
              <a:ext cx="12192000" cy="6731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73241" y="92529"/>
              <a:ext cx="4244232" cy="834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45895" y="222704"/>
              <a:ext cx="4937125" cy="61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小任务</a:t>
              </a:r>
              <a:endParaRPr lang="zh-CN" altLang="en-US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608330"/>
            <a:ext cx="586740" cy="548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0595" y="1841500"/>
            <a:ext cx="3098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6175" y="3611880"/>
            <a:ext cx="309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</a:p>
          <a:p>
            <a:pPr algn="l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5" y="1841500"/>
            <a:ext cx="5205095" cy="40316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58280" y="2011680"/>
            <a:ext cx="4011295" cy="5029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一个玩家在空间中</a:t>
            </a:r>
            <a:endParaRPr lang="zh-CN" altLang="en-US"/>
          </a:p>
          <a:p>
            <a:pPr algn="l"/>
            <a:r>
              <a:rPr lang="zh-CN" altLang="en-US"/>
              <a:t>坐标为</a:t>
            </a:r>
            <a:r>
              <a:rPr lang="en-US" altLang="zh-CN"/>
              <a:t>O</a:t>
            </a:r>
            <a:endParaRPr lang="en-US" altLang="zh-CN"/>
          </a:p>
          <a:p>
            <a:pPr algn="l"/>
            <a:r>
              <a:rPr lang="zh-CN" altLang="en-US"/>
              <a:t>坐标值是</a:t>
            </a:r>
            <a:r>
              <a:rPr lang="en-US" altLang="zh-CN"/>
              <a:t>x:6,y:-7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半径为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endParaRPr lang="en-US" altLang="zh-CN"/>
          </a:p>
          <a:p>
            <a:pPr algn="l"/>
            <a:r>
              <a:rPr lang="en-US" altLang="zh-CN"/>
              <a:t>1.</a:t>
            </a:r>
            <a:r>
              <a:rPr lang="zh-CN" altLang="en-US"/>
              <a:t>计算出该玩家</a:t>
            </a:r>
            <a:r>
              <a:rPr lang="en-US" altLang="zh-CN"/>
              <a:t>360</a:t>
            </a:r>
            <a:r>
              <a:rPr lang="zh-CN" altLang="en-US"/>
              <a:t>度每一个坐标点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写一个工具类可以计算玩家任意坐标</a:t>
            </a:r>
            <a:endParaRPr lang="zh-CN" altLang="en-US"/>
          </a:p>
          <a:p>
            <a:pPr algn="l"/>
            <a:r>
              <a:rPr lang="zh-CN" altLang="en-US"/>
              <a:t>任意半径的坐标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提示：</a:t>
            </a:r>
            <a:endParaRPr lang="zh-CN" altLang="en-US"/>
          </a:p>
          <a:p>
            <a:pPr algn="l"/>
            <a:r>
              <a:rPr lang="zh-CN" altLang="en-US"/>
              <a:t>P(cos(30°), sin(30°))， </a:t>
            </a:r>
            <a:endParaRPr lang="zh-CN" altLang="en-US"/>
          </a:p>
          <a:p>
            <a:pPr algn="l"/>
            <a:r>
              <a:rPr lang="zh-CN" altLang="en-US"/>
              <a:t>弧度制: P(cos(PI/6), sin(PI/6))</a:t>
            </a:r>
            <a:endParaRPr lang="zh-CN" altLang="en-US"/>
          </a:p>
          <a:p>
            <a:pPr algn="l"/>
            <a:r>
              <a:rPr lang="zh-CN" altLang="en-US"/>
              <a:t>角度转弧度</a:t>
            </a:r>
            <a:endParaRPr lang="zh-CN" altLang="en-US"/>
          </a:p>
          <a:p>
            <a:pPr algn="l"/>
            <a:r>
              <a:rPr lang="zh-CN" altLang="en-US"/>
              <a:t>通过弧度计算每个角度</a:t>
            </a:r>
            <a:endParaRPr lang="zh-CN" altLang="en-US"/>
          </a:p>
          <a:p>
            <a:pPr algn="l"/>
            <a:r>
              <a:rPr lang="zh-CN" altLang="en-US"/>
              <a:t>所对应的cos值和sin值</a:t>
            </a:r>
            <a:endParaRPr lang="zh-CN" altLang="en-US"/>
          </a:p>
          <a:p>
            <a:pPr algn="l"/>
            <a:r>
              <a:rPr lang="zh-CN" altLang="en-US"/>
              <a:t>分别为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坐标</a:t>
            </a:r>
            <a:endParaRPr lang="zh-CN" altLang="en-US"/>
          </a:p>
          <a:p>
            <a:pPr algn="l"/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WPS 演示</Application>
  <PresentationFormat>宽屏</PresentationFormat>
  <Paragraphs>118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Administrator</cp:lastModifiedBy>
  <cp:revision>259</cp:revision>
  <dcterms:created xsi:type="dcterms:W3CDTF">2016-06-07T22:01:00Z</dcterms:created>
  <dcterms:modified xsi:type="dcterms:W3CDTF">2020-07-01T02:41:23Z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2052-10.1.0.6445</vt:lpwstr>
  </property>
</Properties>
</file>