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93" r:id="rId2"/>
    <p:sldId id="296" r:id="rId3"/>
    <p:sldId id="363" r:id="rId4"/>
    <p:sldId id="390" r:id="rId5"/>
    <p:sldId id="394" r:id="rId6"/>
    <p:sldId id="364" r:id="rId7"/>
    <p:sldId id="298" r:id="rId8"/>
    <p:sldId id="302" r:id="rId9"/>
    <p:sldId id="333" r:id="rId10"/>
    <p:sldId id="365" r:id="rId11"/>
    <p:sldId id="304" r:id="rId12"/>
    <p:sldId id="366" r:id="rId13"/>
    <p:sldId id="367" r:id="rId14"/>
    <p:sldId id="368" r:id="rId15"/>
    <p:sldId id="369" r:id="rId16"/>
    <p:sldId id="370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371" r:id="rId28"/>
    <p:sldId id="372" r:id="rId29"/>
    <p:sldId id="373" r:id="rId30"/>
    <p:sldId id="375" r:id="rId31"/>
    <p:sldId id="376" r:id="rId32"/>
    <p:sldId id="377" r:id="rId33"/>
    <p:sldId id="378" r:id="rId34"/>
    <p:sldId id="380" r:id="rId35"/>
    <p:sldId id="381" r:id="rId36"/>
    <p:sldId id="391" r:id="rId37"/>
    <p:sldId id="382" r:id="rId38"/>
    <p:sldId id="383" r:id="rId39"/>
    <p:sldId id="384" r:id="rId40"/>
    <p:sldId id="385" r:id="rId41"/>
    <p:sldId id="386" r:id="rId42"/>
    <p:sldId id="387" r:id="rId43"/>
    <p:sldId id="406" r:id="rId44"/>
    <p:sldId id="407" r:id="rId45"/>
  </p:sldIdLst>
  <p:sldSz cx="9144000" cy="6858000" type="screen4x3"/>
  <p:notesSz cx="7045325" cy="9345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9" autoAdjust="0"/>
    <p:restoredTop sz="94621" autoAdjust="0"/>
  </p:normalViewPr>
  <p:slideViewPr>
    <p:cSldViewPr snapToGrid="0">
      <p:cViewPr>
        <p:scale>
          <a:sx n="68" d="100"/>
          <a:sy n="68" d="100"/>
        </p:scale>
        <p:origin x="-47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-192" y="-60"/>
      </p:cViewPr>
      <p:guideLst>
        <p:guide orient="horz" pos="2944"/>
        <p:guide pos="22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t" anchorCtr="0" compatLnSpc="1">
            <a:prstTxWarp prst="textNoShape">
              <a:avLst/>
            </a:prstTxWarp>
          </a:bodyPr>
          <a:lstStyle>
            <a:lvl1pPr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2563" y="0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t" anchorCtr="0" compatLnSpc="1">
            <a:prstTxWarp prst="textNoShape">
              <a:avLst/>
            </a:prstTxWarp>
          </a:bodyPr>
          <a:lstStyle>
            <a:lvl1pPr algn="r"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8888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b" anchorCtr="0" compatLnSpc="1">
            <a:prstTxWarp prst="textNoShape">
              <a:avLst/>
            </a:prstTxWarp>
          </a:bodyPr>
          <a:lstStyle>
            <a:lvl1pPr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b" anchorCtr="0" compatLnSpc="1">
            <a:prstTxWarp prst="textNoShape">
              <a:avLst/>
            </a:prstTxWarp>
          </a:bodyPr>
          <a:lstStyle>
            <a:lvl1pPr algn="r"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0F129E6-8648-4783-B941-F7A4E0F5A1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43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t" anchorCtr="0" compatLnSpc="1">
            <a:prstTxWarp prst="textNoShape">
              <a:avLst/>
            </a:prstTxWarp>
          </a:bodyPr>
          <a:lstStyle>
            <a:lvl1pPr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t" anchorCtr="0" compatLnSpc="1">
            <a:prstTxWarp prst="textNoShape">
              <a:avLst/>
            </a:prstTxWarp>
          </a:bodyPr>
          <a:lstStyle>
            <a:lvl1pPr algn="r"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72013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40238"/>
            <a:ext cx="51657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8888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b" anchorCtr="0" compatLnSpc="1">
            <a:prstTxWarp prst="textNoShape">
              <a:avLst/>
            </a:prstTxWarp>
          </a:bodyPr>
          <a:lstStyle>
            <a:lvl1pPr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2" tIns="47177" rIns="94352" bIns="47177" numCol="1" anchor="b" anchorCtr="0" compatLnSpc="1">
            <a:prstTxWarp prst="textNoShape">
              <a:avLst/>
            </a:prstTxWarp>
          </a:bodyPr>
          <a:lstStyle>
            <a:lvl1pPr algn="r" defTabSz="944079"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C988D2E-54C7-4313-878A-F281733E7E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5EC90A46-D6CD-4CA4-8852-E6EAE7E72E7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4DAFE1ED-4CC5-40D9-901D-B065D46F261D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9F10DBE1-0D8F-45F2-AB56-257F2BA3E55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FC84FE5-2ED0-42CB-B0D4-B47AEB5E34BD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D1EE2758-407B-425C-B7B4-9083165B4BB2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EF4D5A14-416F-4063-B068-69E01EFB6F15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BF259943-3B1C-48F5-AB6D-B8B8903EA3B4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4F99BED1-9A55-42A9-9619-BA72FFF70AC3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4754C65A-55F8-4929-80C0-5A367A6E15D6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1CCC3EBF-2B18-4A5A-B41C-9FCB1CDE5BFD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260DEEBE-FEB3-4A11-B547-A8FA34A7F003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19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E6B0EC41-8147-4769-B0B0-7B8392B7BF63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37EB70E3-787A-4FC6-86EA-98C10A16E82C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BB466193-66BC-40AA-B2D7-C8D0FBCB928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C0FB923-F1EF-471F-A95D-9541C51D195D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34F10F8C-3FA2-4DE1-A97A-6E004A765A88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FABEC51C-AD02-435F-8DC2-78CEBD12A4E6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8EB7569D-4600-4BC4-BC1D-CC505A1C5D20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3F3170E5-EDEA-476E-8BE0-D78DC8D3603F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F2E6AFE0-6BC7-41EE-BB11-758FFDBF5CAA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389612D6-1997-48A6-AA27-C30DC958506A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9DBFFC9-9143-40A0-A42F-3370BFB57672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29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A9D8B8C6-24BD-4DFD-9FC1-330CBCB65EE8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C906B7A7-F24B-41FE-AB8C-B59EDD4F6118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1B21B349-5593-4C72-8AEE-0CF6F2216F18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06D0F77C-F80B-461B-9F9A-AD48D51F0FE3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1A376EE0-B43A-4623-8FE2-AC477E8A396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E957FBC9-956E-4A65-B724-0B965BFCD416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40AF0290-2353-4A3F-8945-2F15AC9FFDAD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3E69F2BF-6728-4C5E-B44B-7D97D28B8F6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FE2DE316-BCF9-4A9E-AF83-1A7E7CAD9834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CAE5210-78EB-4F31-80B7-EE4C7B9F9F03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AB7CAA28-ADAF-4A4F-BB25-BB1BC43FD0DA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39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DAC06292-5CA8-4CA5-B8F9-71AC6B57DE37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9F9E11B6-2282-45A4-BE6B-D3111B8B3474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0F37632D-6C62-40D7-839C-F8E1BA6830A2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7078593-4EF3-4495-BF0B-390E66BCC3C0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A17CE0B9-49DA-4A84-BF70-08715D21A3C5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E30CD2E-BDFF-4FA2-B5DE-85488096CAC4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44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909EAECC-965A-46F1-BDC9-277FFE0C38B1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C958AE89-D048-4FE0-8603-C413E5085579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FA7F572F-A990-46BD-988A-1996392E73C5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68DC817E-8D86-4373-8B26-1ED621604409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8012585D-49C5-4F36-87E8-663C10A6F3CB}" type="slidenum">
              <a:rPr lang="en-GB" smtClean="0">
                <a:latin typeface="Times New Roman" charset="0"/>
                <a:cs typeface="Times New Roman" charset="0"/>
              </a:rPr>
              <a:pPr defTabSz="942975"/>
              <a:t>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2503-6A73-48BB-B93B-F9B6DF5B9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2F4DE-6A59-436E-94C7-7DF64C64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5336B-EA65-4504-8064-4DB28023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0D078-A074-42F8-AFC5-653CED6B3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AC3E0-0C41-4F3F-B54D-D255D094D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DE3FB-3AEE-4DA8-9E71-65F751147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E772C-FC24-4744-BEAC-DB8942691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ED2C-1296-4719-8A63-8AD1497C7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9F84C-DDE5-40DA-8B7A-BFB51A7D6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8644-9FB9-4AF7-AD31-EDF427A6D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9A34-B69B-4DF7-8C8C-1A7D49B3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843C6-D9A5-4384-819B-2D93EB5B4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HTML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A3ACBF4-6B9B-49BF-8A30-E9F84A456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1-first-pag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2-strong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3-heading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4-sup-sub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5-paragraph-alig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6-pr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7-hr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08-body-attribut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0-a-anchor-same-window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0-b-anchor-different-window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0-c-anchor-local-bookmark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s/html/example-10-d-anchor-external-bookmark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s/chapter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8B7C2-9C46-4DC5-97A1-079D08AAD792}" type="slidenum">
              <a:rPr lang="en-US" smtClean="0">
                <a:latin typeface="Times New Roman" charset="0"/>
                <a:cs typeface="Times New Roman" charset="0"/>
              </a:rPr>
              <a:pPr/>
              <a:t>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HTML: The Language of the Web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smtClean="0"/>
              <a:t>Web pages are text files, written in a language called </a:t>
            </a:r>
            <a:r>
              <a:rPr lang="en-US" sz="3000" b="1" smtClean="0"/>
              <a:t>Hypertext Markup Language</a:t>
            </a:r>
            <a:r>
              <a:rPr lang="en-US" sz="3000" smtClean="0"/>
              <a:t> (</a:t>
            </a:r>
            <a:r>
              <a:rPr lang="en-US" sz="3000" b="1" smtClean="0"/>
              <a:t>HTML)</a:t>
            </a:r>
            <a:r>
              <a:rPr lang="en-US" sz="3000" smtClean="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A markup language is a language used to describe the document’s structure and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B5FF0-00A7-4EBF-B252-6996C94523CB}" type="slidenum">
              <a:rPr lang="en-US" smtClean="0">
                <a:latin typeface="Times New Roman" charset="0"/>
                <a:cs typeface="Times New Roman" charset="0"/>
              </a:rPr>
              <a:pPr/>
              <a:t>10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 smtClean="0"/>
              <a:t>The Structure of an HTML File</a:t>
            </a:r>
            <a:endParaRPr lang="en-GB" sz="4000" b="1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The head section of the web page includes all the stuff that does not show directly on the resulting page.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The &lt;title&gt; and &lt;/title&gt; tags encapsulate the title of your page. Which shows in the top of your browser window when the page is loaded.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Another thing you will often see in the head section is metatags.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Quite often the head section contains javascript or vbscript which is a programming language for more complex HTML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B9B8B-3C94-4D80-AE61-6467D1F82258}" type="slidenum">
              <a:rPr lang="en-US" smtClean="0">
                <a:latin typeface="Times New Roman" charset="0"/>
                <a:cs typeface="Times New Roman" charset="0"/>
              </a:rPr>
              <a:pPr/>
              <a:t>11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 Tags Overview</a:t>
            </a:r>
            <a:endParaRPr lang="en-GB" sz="4000" b="1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3000" smtClean="0"/>
              <a:t>Text (Formatting, Resizing, Layout, Listing)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Links (local pages, pages at other sites, bookmarks)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Images (Inserting images, adding a link to an image)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Backgrounds (colors, images, fixed image)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Tables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Frames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Forms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Metatags</a:t>
            </a:r>
          </a:p>
          <a:p>
            <a:pPr eaLnBrk="1" hangingPunct="1">
              <a:lnSpc>
                <a:spcPct val="75000"/>
              </a:lnSpc>
            </a:pPr>
            <a:r>
              <a:rPr lang="en-US" sz="3000" smtClean="0"/>
              <a:t>Hexadecimal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F062DA-06BD-4C09-86C8-B955A2F88CB8}" type="slidenum">
              <a:rPr lang="en-US" smtClean="0">
                <a:latin typeface="Times New Roman" charset="0"/>
                <a:cs typeface="Times New Roman" charset="0"/>
              </a:rPr>
              <a:pPr/>
              <a:t>12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 Introduction</a:t>
            </a:r>
            <a:endParaRPr lang="en-GB" sz="4000" b="1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3000" smtClean="0"/>
              <a:t>To enter text on your pages - all you have to do is simply enter the text.</a:t>
            </a:r>
          </a:p>
          <a:p>
            <a:pPr eaLnBrk="1" hangingPunct="1"/>
            <a:r>
              <a:rPr lang="en-US" sz="3000" smtClean="0"/>
              <a:t>If you do not specify any attributes for text it will use the default size, font etc. of the visitor's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F4039-C490-430D-B48E-0780A95238DA}" type="slidenum">
              <a:rPr lang="en-US" smtClean="0">
                <a:latin typeface="Times New Roman" charset="0"/>
                <a:cs typeface="Times New Roman" charset="0"/>
              </a:rPr>
              <a:pPr/>
              <a:t>13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HTML Introduction (Example 1)</a:t>
            </a:r>
            <a:endParaRPr lang="en-GB" sz="4000" b="1" smtClean="0"/>
          </a:p>
        </p:txBody>
      </p:sp>
      <p:graphicFrame>
        <p:nvGraphicFramePr>
          <p:cNvPr id="279575" name="Group 23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7772400" cy="4114800"/>
        </p:xfrm>
        <a:graphic>
          <a:graphicData uri="http://schemas.openxmlformats.org/drawingml/2006/table">
            <a:tbl>
              <a:tblPr/>
              <a:tblGrid>
                <a:gridCol w="4038600"/>
                <a:gridCol w="3733800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&lt;title&gt;my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Hello! This is my page.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7619D7-F0CE-4241-A660-A4005B5618CF}" type="slidenum">
              <a:rPr lang="en-US" smtClean="0">
                <a:latin typeface="Times New Roman" charset="0"/>
                <a:cs typeface="Times New Roman" charset="0"/>
              </a:rPr>
              <a:pPr/>
              <a:t>14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 Text Formatting</a:t>
            </a:r>
            <a:endParaRPr lang="en-GB" sz="4000" b="1" smtClean="0"/>
          </a:p>
        </p:txBody>
      </p:sp>
      <p:sp>
        <p:nvSpPr>
          <p:cNvPr id="15365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09600"/>
            <a:ext cx="8534400" cy="54864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000" smtClean="0"/>
              <a:t>These are the tags for text formats: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&lt;b&gt;text&lt;/b&gt;		</a:t>
            </a:r>
            <a:r>
              <a:rPr lang="en-US" sz="3000" smtClean="0"/>
              <a:t>writes text as bold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&lt;i&gt;</a:t>
            </a:r>
            <a:r>
              <a:rPr lang="en-US" sz="3000" b="1" i="1" smtClean="0"/>
              <a:t>text</a:t>
            </a:r>
            <a:r>
              <a:rPr lang="en-US" sz="3000" b="1" smtClean="0"/>
              <a:t>&lt;/i&gt;			</a:t>
            </a:r>
            <a:r>
              <a:rPr lang="en-US" sz="3000" smtClean="0"/>
              <a:t>writes text in italics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&lt;u&gt;</a:t>
            </a:r>
            <a:r>
              <a:rPr lang="en-US" sz="3000" b="1" u="sng" smtClean="0"/>
              <a:t>text</a:t>
            </a:r>
            <a:r>
              <a:rPr lang="en-US" sz="3000" b="1" smtClean="0"/>
              <a:t>&lt;/u&gt;		</a:t>
            </a:r>
            <a:r>
              <a:rPr lang="en-US" sz="3000" smtClean="0"/>
              <a:t>writes underlined text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&lt;sub&gt;text&lt;/sub&gt;		</a:t>
            </a:r>
            <a:r>
              <a:rPr lang="en-US" sz="3000" smtClean="0"/>
              <a:t>lowers text and makes it 					smaller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&lt;sup&gt;text&lt;/sup&gt;		</a:t>
            </a:r>
            <a:r>
              <a:rPr lang="en-US" sz="3000" smtClean="0"/>
              <a:t>lifts text and makes it smaller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&lt;strike&gt;text&lt;/strike&gt;	</a:t>
            </a:r>
            <a:r>
              <a:rPr lang="en-US" sz="3000" smtClean="0"/>
              <a:t>strikes a line through the text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&lt;pre&gt;text&lt;/pre&gt;		</a:t>
            </a:r>
            <a:r>
              <a:rPr lang="en-US" sz="3000" smtClean="0"/>
              <a:t>writes text exactly as it is, 					including spaces.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&lt;em&gt;text&lt;/em&gt;		</a:t>
            </a:r>
            <a:r>
              <a:rPr lang="en-US" sz="3000" smtClean="0"/>
              <a:t>usually makes text italic</a:t>
            </a:r>
            <a:endParaRPr lang="en-US" sz="3000" b="1" smtClean="0"/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&lt;strong&gt;text&lt;strong&gt;	</a:t>
            </a:r>
            <a:r>
              <a:rPr lang="en-US" sz="3000" smtClean="0"/>
              <a:t>usually makes text bold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498FE-1641-4F83-85E1-8AB0AAD98D6D}" type="slidenum">
              <a:rPr lang="en-US" smtClean="0">
                <a:latin typeface="Times New Roman" charset="0"/>
                <a:cs typeface="Times New Roman" charset="0"/>
              </a:rPr>
              <a:pPr/>
              <a:t>15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 Text Formatting</a:t>
            </a:r>
            <a:endParaRPr lang="en-GB" sz="4000" b="1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838200"/>
            <a:ext cx="8534400" cy="46482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&lt;h1&gt;text&lt;/h1&gt;		</a:t>
            </a:r>
            <a:r>
              <a:rPr lang="en-US" sz="3000" smtClean="0"/>
              <a:t>writes text in biggest heading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&lt;h6&gt;text&lt;/h6&gt;		</a:t>
            </a:r>
            <a:r>
              <a:rPr lang="en-US" sz="3000" smtClean="0"/>
              <a:t>writes text in smallest heading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&lt;p&gt;text&lt;/p&gt;		</a:t>
            </a:r>
            <a:r>
              <a:rPr lang="en-US" sz="3000" smtClean="0"/>
              <a:t>Adds a paragraph break after 					the text. (2 line breaks).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&lt;hr&gt;				</a:t>
            </a:r>
            <a:r>
              <a:rPr lang="en-US" sz="2800" smtClean="0"/>
              <a:t>Horizontal rule (hr) tag places a 				straight line across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34D40-970F-43B4-A89E-9810ED5F38CD}" type="slidenum">
              <a:rPr lang="en-US" smtClean="0">
                <a:latin typeface="Times New Roman" charset="0"/>
                <a:cs typeface="Times New Roman" charset="0"/>
              </a:rPr>
              <a:pPr/>
              <a:t>16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Text Formatting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&lt;p align="left"&gt;text&lt;/p&gt;		</a:t>
            </a:r>
            <a:r>
              <a:rPr lang="en-US" sz="2600" smtClean="0"/>
              <a:t>Left justify text 						in paragraph.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&lt;p align="center"&gt;text&lt;/p&gt;		</a:t>
            </a:r>
            <a:r>
              <a:rPr lang="en-US" sz="2600" smtClean="0"/>
              <a:t>Center text in 						paragraph.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&lt;p align="right"&gt;text&lt;/p&gt;		</a:t>
            </a:r>
            <a:r>
              <a:rPr lang="en-US" sz="2600" smtClean="0"/>
              <a:t>Right justify 							text in 							paragraph.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000" b="1" smtClean="0"/>
              <a:t>&lt;br&gt;	</a:t>
            </a:r>
            <a:r>
              <a:rPr lang="en-US" sz="2600" smtClean="0"/>
              <a:t>					Adds a single 						line break </a:t>
            </a: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HTML – Block Level Elements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A block-level element contains content displayed in a separate section within the page, setting it off from other blocks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smtClean="0"/>
              <a:t>	&lt;p&gt; . . . 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smtClean="0"/>
              <a:t>	&lt;h1&gt; . . . &lt;/h1&gt;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E4C18-1E03-47B5-AD0E-266F72EE8522}" type="slidenum">
              <a:rPr lang="en-US" smtClean="0">
                <a:latin typeface="Times New Roman" charset="0"/>
                <a:cs typeface="Times New Roman" charset="0"/>
              </a:rPr>
              <a:pPr/>
              <a:t>17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HTML – Inline Elements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An inline element is part of the same block as its surrounding content - e.g., individual words or phrases within a paragraph.</a:t>
            </a:r>
          </a:p>
          <a:p>
            <a:r>
              <a:rPr lang="en-US" sz="3000" smtClean="0"/>
              <a:t>Examples:</a:t>
            </a:r>
          </a:p>
          <a:p>
            <a:pPr>
              <a:buFontTx/>
              <a:buNone/>
            </a:pPr>
            <a:r>
              <a:rPr lang="en-US" sz="3000" smtClean="0"/>
              <a:t>	&lt;b&gt; . . . &lt;/b&gt;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A5B220-ED4D-439C-9635-B57BBAF7C503}" type="slidenum">
              <a:rPr lang="en-US" smtClean="0">
                <a:latin typeface="Times New Roman" charset="0"/>
                <a:cs typeface="Times New Roman" charset="0"/>
              </a:rPr>
              <a:pPr/>
              <a:t>18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Links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3000" smtClean="0"/>
              <a:t>Hypertext documents contain hypertext links, items that you can select to view another topic or document.</a:t>
            </a:r>
          </a:p>
          <a:p>
            <a:r>
              <a:rPr lang="en-US" sz="3000" smtClean="0"/>
              <a:t>These links can point to:</a:t>
            </a:r>
          </a:p>
          <a:p>
            <a:pPr lvl="1"/>
            <a:r>
              <a:rPr lang="en-US" sz="2600" smtClean="0"/>
              <a:t>another section</a:t>
            </a:r>
          </a:p>
          <a:p>
            <a:pPr lvl="1"/>
            <a:r>
              <a:rPr lang="en-US" sz="2600" smtClean="0"/>
              <a:t>the same document</a:t>
            </a:r>
          </a:p>
          <a:p>
            <a:pPr lvl="1"/>
            <a:r>
              <a:rPr lang="en-US" sz="2600" smtClean="0"/>
              <a:t>a different document</a:t>
            </a:r>
          </a:p>
          <a:p>
            <a:pPr lvl="1"/>
            <a:r>
              <a:rPr lang="en-US" sz="2600" smtClean="0"/>
              <a:t>a different Web page</a:t>
            </a:r>
          </a:p>
          <a:p>
            <a:pPr lvl="1"/>
            <a:r>
              <a:rPr lang="en-US" sz="2600" smtClean="0"/>
              <a:t>a variety of other Web objects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F1154-4BE1-4FFD-A3D2-75119798F48B}" type="slidenum">
              <a:rPr lang="en-US" smtClean="0">
                <a:latin typeface="Times New Roman" charset="0"/>
                <a:cs typeface="Times New Roman" charset="0"/>
              </a:rPr>
              <a:pPr/>
              <a:t>19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8B81E-49F0-4786-A36A-B33E762B2E4D}" type="slidenum">
              <a:rPr lang="en-US" smtClean="0">
                <a:latin typeface="Times New Roman" charset="0"/>
                <a:cs typeface="Times New Roman" charset="0"/>
              </a:rPr>
              <a:pPr/>
              <a:t>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HTML: The Language of the Web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smtClean="0"/>
              <a:t>HTML was developed from the Standard Generalized Markup Language (SGML), a language used for large-scale documents.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SGML proved to be cumbersome and difficult, thus HTML was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Website Structure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algn="just"/>
            <a:r>
              <a:rPr lang="en-US" sz="3000" smtClean="0"/>
              <a:t>Linear Structures: Each page is linked to the next and to previous page.</a:t>
            </a:r>
          </a:p>
          <a:p>
            <a:pPr algn="just"/>
            <a:endParaRPr lang="en-US" sz="260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B4E8E-819F-4D93-A967-D98A63BA9D41}" type="slidenum">
              <a:rPr lang="en-US" smtClean="0">
                <a:latin typeface="Times New Roman" charset="0"/>
                <a:cs typeface="Times New Roman" charset="0"/>
              </a:rPr>
              <a:pPr/>
              <a:t>20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495425" y="3402013"/>
            <a:ext cx="914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--------------------------------</a:t>
            </a:r>
          </a:p>
          <a:p>
            <a:endParaRPr lang="en-US"/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3038475" y="3402013"/>
            <a:ext cx="914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--------------------------------</a:t>
            </a:r>
          </a:p>
          <a:p>
            <a:endParaRPr lang="en-US"/>
          </a:p>
        </p:txBody>
      </p:sp>
      <p:sp>
        <p:nvSpPr>
          <p:cNvPr id="21512" name="TextBox 12"/>
          <p:cNvSpPr txBox="1">
            <a:spLocks noChangeArrowheads="1"/>
          </p:cNvSpPr>
          <p:nvPr/>
        </p:nvSpPr>
        <p:spPr bwMode="auto">
          <a:xfrm>
            <a:off x="4581525" y="3402013"/>
            <a:ext cx="914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--------------------------------</a:t>
            </a:r>
          </a:p>
          <a:p>
            <a:endParaRPr lang="en-US"/>
          </a:p>
        </p:txBody>
      </p:sp>
      <p:sp>
        <p:nvSpPr>
          <p:cNvPr id="21513" name="TextBox 15"/>
          <p:cNvSpPr txBox="1">
            <a:spLocks noChangeArrowheads="1"/>
          </p:cNvSpPr>
          <p:nvPr/>
        </p:nvSpPr>
        <p:spPr bwMode="auto">
          <a:xfrm>
            <a:off x="6124575" y="3402013"/>
            <a:ext cx="914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--------------------------------</a:t>
            </a:r>
          </a:p>
          <a:p>
            <a:endParaRPr lang="en-US"/>
          </a:p>
        </p:txBody>
      </p:sp>
      <p:grpSp>
        <p:nvGrpSpPr>
          <p:cNvPr id="21514" name="Group 42"/>
          <p:cNvGrpSpPr>
            <a:grpSpLocks/>
          </p:cNvGrpSpPr>
          <p:nvPr/>
        </p:nvGrpSpPr>
        <p:grpSpPr bwMode="auto">
          <a:xfrm>
            <a:off x="2384425" y="3470275"/>
            <a:ext cx="5356225" cy="1436688"/>
            <a:chOff x="2385051" y="3469876"/>
            <a:chExt cx="5356274" cy="1437406"/>
          </a:xfrm>
        </p:grpSpPr>
        <p:grpSp>
          <p:nvGrpSpPr>
            <p:cNvPr id="21515" name="Group 19"/>
            <p:cNvGrpSpPr>
              <a:grpSpLocks/>
            </p:cNvGrpSpPr>
            <p:nvPr/>
          </p:nvGrpSpPr>
          <p:grpSpPr bwMode="auto">
            <a:xfrm>
              <a:off x="5508079" y="3469876"/>
              <a:ext cx="685800" cy="1437406"/>
              <a:chOff x="5508079" y="3441741"/>
              <a:chExt cx="685800" cy="1437406"/>
            </a:xfrm>
          </p:grpSpPr>
          <p:sp>
            <p:nvSpPr>
              <p:cNvPr id="21525" name="Right Arrow 13"/>
              <p:cNvSpPr>
                <a:spLocks noChangeArrowheads="1"/>
              </p:cNvSpPr>
              <p:nvPr/>
            </p:nvSpPr>
            <p:spPr bwMode="auto">
              <a:xfrm>
                <a:off x="5508079" y="4724277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Right Arrow 18"/>
              <p:cNvSpPr>
                <a:spLocks noChangeArrowheads="1"/>
              </p:cNvSpPr>
              <p:nvPr/>
            </p:nvSpPr>
            <p:spPr bwMode="auto">
              <a:xfrm flipH="1">
                <a:off x="5508079" y="3441741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16" name="Group 21"/>
            <p:cNvGrpSpPr>
              <a:grpSpLocks/>
            </p:cNvGrpSpPr>
            <p:nvPr/>
          </p:nvGrpSpPr>
          <p:grpSpPr bwMode="auto">
            <a:xfrm>
              <a:off x="3960633" y="3469876"/>
              <a:ext cx="685800" cy="1437406"/>
              <a:chOff x="5508079" y="3441741"/>
              <a:chExt cx="685800" cy="1437406"/>
            </a:xfrm>
          </p:grpSpPr>
          <p:sp>
            <p:nvSpPr>
              <p:cNvPr id="21523" name="Right Arrow 22"/>
              <p:cNvSpPr>
                <a:spLocks noChangeArrowheads="1"/>
              </p:cNvSpPr>
              <p:nvPr/>
            </p:nvSpPr>
            <p:spPr bwMode="auto">
              <a:xfrm>
                <a:off x="5508079" y="4724277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4" name="Right Arrow 23"/>
              <p:cNvSpPr>
                <a:spLocks noChangeArrowheads="1"/>
              </p:cNvSpPr>
              <p:nvPr/>
            </p:nvSpPr>
            <p:spPr bwMode="auto">
              <a:xfrm flipH="1">
                <a:off x="5508079" y="3441741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17" name="Group 24"/>
            <p:cNvGrpSpPr>
              <a:grpSpLocks/>
            </p:cNvGrpSpPr>
            <p:nvPr/>
          </p:nvGrpSpPr>
          <p:grpSpPr bwMode="auto">
            <a:xfrm>
              <a:off x="2385051" y="3469876"/>
              <a:ext cx="685800" cy="1437406"/>
              <a:chOff x="5508079" y="3441741"/>
              <a:chExt cx="685800" cy="1437406"/>
            </a:xfrm>
          </p:grpSpPr>
          <p:sp>
            <p:nvSpPr>
              <p:cNvPr id="21521" name="Right Arrow 25"/>
              <p:cNvSpPr>
                <a:spLocks noChangeArrowheads="1"/>
              </p:cNvSpPr>
              <p:nvPr/>
            </p:nvSpPr>
            <p:spPr bwMode="auto">
              <a:xfrm>
                <a:off x="5508079" y="4724277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Right Arrow 26"/>
              <p:cNvSpPr>
                <a:spLocks noChangeArrowheads="1"/>
              </p:cNvSpPr>
              <p:nvPr/>
            </p:nvSpPr>
            <p:spPr bwMode="auto">
              <a:xfrm flipH="1">
                <a:off x="5508079" y="3441741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18" name="Group 39"/>
            <p:cNvGrpSpPr>
              <a:grpSpLocks/>
            </p:cNvGrpSpPr>
            <p:nvPr/>
          </p:nvGrpSpPr>
          <p:grpSpPr bwMode="auto">
            <a:xfrm>
              <a:off x="7055525" y="3469876"/>
              <a:ext cx="685800" cy="1437406"/>
              <a:chOff x="5508079" y="3441741"/>
              <a:chExt cx="685800" cy="1437406"/>
            </a:xfrm>
          </p:grpSpPr>
          <p:sp>
            <p:nvSpPr>
              <p:cNvPr id="21519" name="Right Arrow 40"/>
              <p:cNvSpPr>
                <a:spLocks noChangeArrowheads="1"/>
              </p:cNvSpPr>
              <p:nvPr/>
            </p:nvSpPr>
            <p:spPr bwMode="auto">
              <a:xfrm>
                <a:off x="5508079" y="4724277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Right Arrow 41"/>
              <p:cNvSpPr>
                <a:spLocks noChangeArrowheads="1"/>
              </p:cNvSpPr>
              <p:nvPr/>
            </p:nvSpPr>
            <p:spPr bwMode="auto">
              <a:xfrm flipH="1">
                <a:off x="5508079" y="3441741"/>
                <a:ext cx="685800" cy="154870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Website Structure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algn="just"/>
            <a:r>
              <a:rPr lang="en-US" sz="3000" smtClean="0"/>
              <a:t>Hierarchical Structure: It starts with a general topic that includes links to more specific topics.  Each specific topic includes links to yet more specialized topics, and so on</a:t>
            </a:r>
            <a:endParaRPr lang="en-US" sz="260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28475-358C-4DAF-B74E-4397D5E2D571}" type="slidenum">
              <a:rPr lang="en-US" smtClean="0">
                <a:latin typeface="Times New Roman" charset="0"/>
                <a:cs typeface="Times New Roman" charset="0"/>
              </a:rPr>
              <a:pPr/>
              <a:t>21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2534" name="Rectangle 24"/>
          <p:cNvSpPr>
            <a:spLocks noChangeArrowheads="1"/>
          </p:cNvSpPr>
          <p:nvPr/>
        </p:nvSpPr>
        <p:spPr bwMode="auto">
          <a:xfrm>
            <a:off x="4032250" y="3503613"/>
            <a:ext cx="717550" cy="46355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5" name="Group 37"/>
          <p:cNvGrpSpPr>
            <a:grpSpLocks/>
          </p:cNvGrpSpPr>
          <p:nvPr/>
        </p:nvGrpSpPr>
        <p:grpSpPr bwMode="auto">
          <a:xfrm>
            <a:off x="2982913" y="4324350"/>
            <a:ext cx="2816225" cy="465138"/>
            <a:chOff x="2982351" y="4212106"/>
            <a:chExt cx="2816471" cy="464234"/>
          </a:xfrm>
        </p:grpSpPr>
        <p:sp>
          <p:nvSpPr>
            <p:cNvPr id="22544" name="Rectangle 27"/>
            <p:cNvSpPr>
              <a:spLocks noChangeArrowheads="1"/>
            </p:cNvSpPr>
            <p:nvPr/>
          </p:nvSpPr>
          <p:spPr bwMode="auto">
            <a:xfrm>
              <a:off x="2982351" y="4212106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Rectangle 28"/>
            <p:cNvSpPr>
              <a:spLocks noChangeArrowheads="1"/>
            </p:cNvSpPr>
            <p:nvPr/>
          </p:nvSpPr>
          <p:spPr bwMode="auto">
            <a:xfrm>
              <a:off x="5081370" y="4212106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975225" y="5232400"/>
            <a:ext cx="717550" cy="46355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32"/>
          <p:cNvSpPr>
            <a:spLocks noChangeArrowheads="1"/>
          </p:cNvSpPr>
          <p:nvPr/>
        </p:nvSpPr>
        <p:spPr bwMode="auto">
          <a:xfrm>
            <a:off x="4014788" y="5232400"/>
            <a:ext cx="717550" cy="46355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35"/>
          <p:cNvSpPr>
            <a:spLocks noChangeArrowheads="1"/>
          </p:cNvSpPr>
          <p:nvPr/>
        </p:nvSpPr>
        <p:spPr bwMode="auto">
          <a:xfrm>
            <a:off x="5934075" y="5232400"/>
            <a:ext cx="717550" cy="46355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39" name="Straight Arrow Connector 39"/>
          <p:cNvCxnSpPr>
            <a:cxnSpLocks noChangeShapeType="1"/>
            <a:stCxn id="22534" idx="1"/>
            <a:endCxn id="22544" idx="0"/>
          </p:cNvCxnSpPr>
          <p:nvPr/>
        </p:nvCxnSpPr>
        <p:spPr bwMode="auto">
          <a:xfrm flipH="1">
            <a:off x="3341688" y="3735388"/>
            <a:ext cx="690562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0" name="Straight Arrow Connector 43"/>
          <p:cNvCxnSpPr>
            <a:cxnSpLocks noChangeShapeType="1"/>
            <a:stCxn id="22534" idx="3"/>
            <a:endCxn id="22545" idx="0"/>
          </p:cNvCxnSpPr>
          <p:nvPr/>
        </p:nvCxnSpPr>
        <p:spPr bwMode="auto">
          <a:xfrm>
            <a:off x="4749800" y="3735388"/>
            <a:ext cx="690563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1" name="Straight Arrow Connector 45"/>
          <p:cNvCxnSpPr>
            <a:cxnSpLocks noChangeShapeType="1"/>
            <a:stCxn id="22545" idx="1"/>
            <a:endCxn id="22537" idx="0"/>
          </p:cNvCxnSpPr>
          <p:nvPr/>
        </p:nvCxnSpPr>
        <p:spPr bwMode="auto">
          <a:xfrm flipH="1">
            <a:off x="4373563" y="4556125"/>
            <a:ext cx="708025" cy="676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2" name="Straight Arrow Connector 47"/>
          <p:cNvCxnSpPr>
            <a:cxnSpLocks noChangeShapeType="1"/>
            <a:stCxn id="22545" idx="2"/>
            <a:endCxn id="22536" idx="0"/>
          </p:cNvCxnSpPr>
          <p:nvPr/>
        </p:nvCxnSpPr>
        <p:spPr bwMode="auto">
          <a:xfrm flipH="1">
            <a:off x="5334000" y="4789488"/>
            <a:ext cx="106363" cy="442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3" name="Straight Arrow Connector 49"/>
          <p:cNvCxnSpPr>
            <a:cxnSpLocks noChangeShapeType="1"/>
            <a:stCxn id="22545" idx="3"/>
            <a:endCxn id="22538" idx="0"/>
          </p:cNvCxnSpPr>
          <p:nvPr/>
        </p:nvCxnSpPr>
        <p:spPr bwMode="auto">
          <a:xfrm>
            <a:off x="5799138" y="4556125"/>
            <a:ext cx="493712" cy="676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Website Structure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algn="just"/>
            <a:r>
              <a:rPr lang="en-US" sz="2800" smtClean="0"/>
              <a:t>Combination of Linear and Hierarchical Structures</a:t>
            </a:r>
            <a:endParaRPr lang="en-US" sz="260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45EB1-3080-49F0-BB45-369A00027D6E}" type="slidenum">
              <a:rPr lang="en-US" smtClean="0">
                <a:latin typeface="Times New Roman" charset="0"/>
                <a:cs typeface="Times New Roman" charset="0"/>
              </a:rPr>
              <a:pPr/>
              <a:t>22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grpSp>
        <p:nvGrpSpPr>
          <p:cNvPr id="23558" name="Group 36"/>
          <p:cNvGrpSpPr>
            <a:grpSpLocks/>
          </p:cNvGrpSpPr>
          <p:nvPr/>
        </p:nvGrpSpPr>
        <p:grpSpPr bwMode="auto">
          <a:xfrm>
            <a:off x="2982913" y="2279650"/>
            <a:ext cx="3668712" cy="3416300"/>
            <a:chOff x="2982351" y="2278941"/>
            <a:chExt cx="3669330" cy="3417328"/>
          </a:xfrm>
        </p:grpSpPr>
        <p:sp>
          <p:nvSpPr>
            <p:cNvPr id="23559" name="Rectangle 24"/>
            <p:cNvSpPr>
              <a:spLocks noChangeArrowheads="1"/>
            </p:cNvSpPr>
            <p:nvPr/>
          </p:nvSpPr>
          <p:spPr bwMode="auto">
            <a:xfrm>
              <a:off x="4031860" y="2278941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60" name="Group 37"/>
            <p:cNvGrpSpPr>
              <a:grpSpLocks/>
            </p:cNvGrpSpPr>
            <p:nvPr/>
          </p:nvGrpSpPr>
          <p:grpSpPr bwMode="auto">
            <a:xfrm>
              <a:off x="2982351" y="3199210"/>
              <a:ext cx="2816471" cy="464234"/>
              <a:chOff x="2982351" y="4212106"/>
              <a:chExt cx="2816471" cy="464234"/>
            </a:xfrm>
          </p:grpSpPr>
          <p:sp>
            <p:nvSpPr>
              <p:cNvPr id="23577" name="Rectangle 27"/>
              <p:cNvSpPr>
                <a:spLocks noChangeArrowheads="1"/>
              </p:cNvSpPr>
              <p:nvPr/>
            </p:nvSpPr>
            <p:spPr bwMode="auto">
              <a:xfrm>
                <a:off x="2982351" y="4212106"/>
                <a:ext cx="717452" cy="464234"/>
              </a:xfrm>
              <a:prstGeom prst="rect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Rectangle 28"/>
              <p:cNvSpPr>
                <a:spLocks noChangeArrowheads="1"/>
              </p:cNvSpPr>
              <p:nvPr/>
            </p:nvSpPr>
            <p:spPr bwMode="auto">
              <a:xfrm>
                <a:off x="5081370" y="4212106"/>
                <a:ext cx="717452" cy="464234"/>
              </a:xfrm>
              <a:prstGeom prst="rect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1" name="Rectangle 29"/>
            <p:cNvSpPr>
              <a:spLocks noChangeArrowheads="1"/>
            </p:cNvSpPr>
            <p:nvPr/>
          </p:nvSpPr>
          <p:spPr bwMode="auto">
            <a:xfrm>
              <a:off x="4974693" y="5232035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Rectangle 32"/>
            <p:cNvSpPr>
              <a:spLocks noChangeArrowheads="1"/>
            </p:cNvSpPr>
            <p:nvPr/>
          </p:nvSpPr>
          <p:spPr bwMode="auto">
            <a:xfrm>
              <a:off x="4015158" y="5232035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Rectangle 35"/>
            <p:cNvSpPr>
              <a:spLocks noChangeArrowheads="1"/>
            </p:cNvSpPr>
            <p:nvPr/>
          </p:nvSpPr>
          <p:spPr bwMode="auto">
            <a:xfrm>
              <a:off x="5934229" y="5232035"/>
              <a:ext cx="717452" cy="464234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64" name="Straight Arrow Connector 39"/>
            <p:cNvCxnSpPr>
              <a:cxnSpLocks noChangeShapeType="1"/>
              <a:stCxn id="23559" idx="1"/>
              <a:endCxn id="23577" idx="0"/>
            </p:cNvCxnSpPr>
            <p:nvPr/>
          </p:nvCxnSpPr>
          <p:spPr bwMode="auto">
            <a:xfrm flipH="1">
              <a:off x="3341077" y="2511058"/>
              <a:ext cx="690783" cy="6881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5" name="Straight Arrow Connector 43"/>
            <p:cNvCxnSpPr>
              <a:cxnSpLocks noChangeShapeType="1"/>
              <a:stCxn id="23559" idx="3"/>
              <a:endCxn id="23578" idx="0"/>
            </p:cNvCxnSpPr>
            <p:nvPr/>
          </p:nvCxnSpPr>
          <p:spPr bwMode="auto">
            <a:xfrm>
              <a:off x="4749312" y="2511058"/>
              <a:ext cx="690784" cy="6881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6" name="Straight Arrow Connector 45"/>
            <p:cNvCxnSpPr>
              <a:cxnSpLocks noChangeShapeType="1"/>
              <a:stCxn id="23578" idx="1"/>
              <a:endCxn id="23562" idx="0"/>
            </p:cNvCxnSpPr>
            <p:nvPr/>
          </p:nvCxnSpPr>
          <p:spPr bwMode="auto">
            <a:xfrm flipH="1">
              <a:off x="4373884" y="3431327"/>
              <a:ext cx="707486" cy="180070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7" name="Straight Arrow Connector 47"/>
            <p:cNvCxnSpPr>
              <a:cxnSpLocks noChangeShapeType="1"/>
              <a:stCxn id="23578" idx="2"/>
              <a:endCxn id="23561" idx="0"/>
            </p:cNvCxnSpPr>
            <p:nvPr/>
          </p:nvCxnSpPr>
          <p:spPr bwMode="auto">
            <a:xfrm flipH="1">
              <a:off x="5333419" y="3663444"/>
              <a:ext cx="106677" cy="15685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8" name="Straight Arrow Connector 49"/>
            <p:cNvCxnSpPr>
              <a:cxnSpLocks noChangeShapeType="1"/>
              <a:stCxn id="23578" idx="3"/>
              <a:endCxn id="23563" idx="0"/>
            </p:cNvCxnSpPr>
            <p:nvPr/>
          </p:nvCxnSpPr>
          <p:spPr bwMode="auto">
            <a:xfrm>
              <a:off x="5798822" y="3431327"/>
              <a:ext cx="494133" cy="180070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9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3713871" y="3291840"/>
              <a:ext cx="1378634" cy="140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70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3669319" y="3472376"/>
              <a:ext cx="1378634" cy="140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23571" name="Group 30"/>
            <p:cNvGrpSpPr>
              <a:grpSpLocks/>
            </p:cNvGrpSpPr>
            <p:nvPr/>
          </p:nvGrpSpPr>
          <p:grpSpPr bwMode="auto">
            <a:xfrm>
              <a:off x="4758371" y="5349237"/>
              <a:ext cx="211016" cy="166468"/>
              <a:chOff x="4758371" y="5498123"/>
              <a:chExt cx="211016" cy="166468"/>
            </a:xfrm>
          </p:grpSpPr>
          <p:cxnSp>
            <p:nvCxnSpPr>
              <p:cNvPr id="23575" name="Straight Arrow Connector 25"/>
              <p:cNvCxnSpPr>
                <a:cxnSpLocks noChangeShapeType="1"/>
              </p:cNvCxnSpPr>
              <p:nvPr/>
            </p:nvCxnSpPr>
            <p:spPr bwMode="auto">
              <a:xfrm flipH="1">
                <a:off x="4758371" y="5498123"/>
                <a:ext cx="2110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3576" name="Straight Arrow Connector 26"/>
              <p:cNvCxnSpPr>
                <a:cxnSpLocks noChangeShapeType="1"/>
              </p:cNvCxnSpPr>
              <p:nvPr/>
            </p:nvCxnSpPr>
            <p:spPr bwMode="auto">
              <a:xfrm>
                <a:off x="4758371" y="5664591"/>
                <a:ext cx="2110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23572" name="Group 31"/>
            <p:cNvGrpSpPr>
              <a:grpSpLocks/>
            </p:cNvGrpSpPr>
            <p:nvPr/>
          </p:nvGrpSpPr>
          <p:grpSpPr bwMode="auto">
            <a:xfrm>
              <a:off x="5698561" y="5349237"/>
              <a:ext cx="211016" cy="166468"/>
              <a:chOff x="4758371" y="5498123"/>
              <a:chExt cx="211016" cy="166468"/>
            </a:xfrm>
          </p:grpSpPr>
          <p:cxnSp>
            <p:nvCxnSpPr>
              <p:cNvPr id="23573" name="Straight Arrow Connector 33"/>
              <p:cNvCxnSpPr>
                <a:cxnSpLocks noChangeShapeType="1"/>
              </p:cNvCxnSpPr>
              <p:nvPr/>
            </p:nvCxnSpPr>
            <p:spPr bwMode="auto">
              <a:xfrm flipH="1">
                <a:off x="4758371" y="5498123"/>
                <a:ext cx="2110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3574" name="Straight Arrow Connector 34"/>
              <p:cNvCxnSpPr>
                <a:cxnSpLocks noChangeShapeType="1"/>
              </p:cNvCxnSpPr>
              <p:nvPr/>
            </p:nvCxnSpPr>
            <p:spPr bwMode="auto">
              <a:xfrm>
                <a:off x="4758371" y="5664591"/>
                <a:ext cx="2110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File Name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Browsers assume that if no folder information is given, the file is in the same folder as the current document.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When referencing a file located in a different folder than the link tag, you must include the location, or path, for the file.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HTML supports two kinds of paths: absolute</a:t>
            </a:r>
            <a:r>
              <a:rPr lang="en-US" sz="2800" i="1" smtClean="0"/>
              <a:t> </a:t>
            </a:r>
            <a:r>
              <a:rPr lang="en-US" sz="2800" smtClean="0"/>
              <a:t>paths and relative paths.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7F247-0C12-4BDE-BA26-D2B393BA4C64}" type="slidenum">
              <a:rPr lang="en-US" smtClean="0">
                <a:latin typeface="Times New Roman" charset="0"/>
                <a:cs typeface="Times New Roman" charset="0"/>
              </a:rPr>
              <a:pPr/>
              <a:t>23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File Name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2800" smtClean="0"/>
              <a:t>An absolute pathname provides a precise location for a file.</a:t>
            </a:r>
          </a:p>
          <a:p>
            <a:pPr eaLnBrk="1" hangingPunct="1">
              <a:spcBef>
                <a:spcPct val="25000"/>
              </a:spcBef>
            </a:pPr>
            <a:r>
              <a:rPr lang="en-US" sz="2800" smtClean="0"/>
              <a:t>Absolute pathnames begin with a slash (/) and are followed by a sequence of folders For example, /tutorial.02/case/parks.htm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1E4AA-F80C-4399-A956-F328BB701E99}" type="slidenum">
              <a:rPr lang="en-US" smtClean="0">
                <a:latin typeface="Times New Roman" charset="0"/>
                <a:cs typeface="Times New Roman" charset="0"/>
              </a:rPr>
              <a:pPr/>
              <a:t>24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File Name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A relative path specifies the location for a file in relation to the folder containing the current Web document.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Unlike absolute pathnames, a relative pathname does not begin with a slash.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To reference a file in a folder directly above the current folder in the folder hierarchy, relative pathnames use two periods (</a:t>
            </a:r>
            <a:r>
              <a:rPr lang="en-US" sz="2800" smtClean="0">
                <a:solidFill>
                  <a:srgbClr val="CC0000"/>
                </a:solidFill>
              </a:rPr>
              <a:t>..</a:t>
            </a:r>
            <a:r>
              <a:rPr lang="en-US" sz="2800" smtClean="0"/>
              <a:t>) i.e. ../tutorial/chem.htm.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052CD-4471-4F2C-A793-192812FDBB43}" type="slidenum">
              <a:rPr lang="en-US" smtClean="0">
                <a:latin typeface="Times New Roman" charset="0"/>
                <a:cs typeface="Times New Roman" charset="0"/>
              </a:rPr>
              <a:pPr/>
              <a:t>25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HTML – File Name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Relative pathnames make your hypertext links portable.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Unlike absolute pathnames, If you move your files to a different computer or server, the hypertext links will stay intact.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If absolute pathnames are used, each link has to be revised.  This can be a very tedious process.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08974-1F8B-4417-9373-3E61D3B74C87}" type="slidenum">
              <a:rPr lang="en-US" smtClean="0">
                <a:latin typeface="Times New Roman" charset="0"/>
                <a:cs typeface="Times New Roman" charset="0"/>
              </a:rPr>
              <a:pPr/>
              <a:t>26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E3C63-2504-4FA7-90F8-785A015D088F}" type="slidenum">
              <a:rPr lang="en-US" smtClean="0">
                <a:latin typeface="Times New Roman" charset="0"/>
                <a:cs typeface="Times New Roman" charset="0"/>
              </a:rPr>
              <a:pPr/>
              <a:t>27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2</a:t>
            </a:r>
          </a:p>
        </p:txBody>
      </p:sp>
      <p:graphicFrame>
        <p:nvGraphicFramePr>
          <p:cNvPr id="286737" name="Group 17"/>
          <p:cNvGraphicFramePr>
            <a:graphicFrameLocks noGrp="1"/>
          </p:cNvGraphicFramePr>
          <p:nvPr/>
        </p:nvGraphicFramePr>
        <p:xfrm>
          <a:off x="381000" y="609600"/>
          <a:ext cx="8382000" cy="56388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is the body of the web page.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&lt;b&gt;This text is bold.&lt;/b&gt;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&lt;strong&gt;This text is bold too.&lt;/strong&gt;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&gt;This text is italicized.&lt;/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&gt;This text is italicized too.&lt;/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AEBD2-F0E3-4861-9ECD-098AE3B6F411}" type="slidenum">
              <a:rPr lang="en-US" smtClean="0">
                <a:latin typeface="Times New Roman" charset="0"/>
                <a:cs typeface="Times New Roman" charset="0"/>
              </a:rPr>
              <a:pPr/>
              <a:t>28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3</a:t>
            </a:r>
          </a:p>
        </p:txBody>
      </p:sp>
      <p:graphicFrame>
        <p:nvGraphicFramePr>
          <p:cNvPr id="287756" name="Group 12"/>
          <p:cNvGraphicFramePr>
            <a:graphicFrameLocks noGrp="1"/>
          </p:cNvGraphicFramePr>
          <p:nvPr/>
        </p:nvGraphicFramePr>
        <p:xfrm>
          <a:off x="381000" y="609600"/>
          <a:ext cx="8382000" cy="5925312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&lt;h1&gt;This is a heading h1&lt;/h1&gt;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&lt;h2&gt;This is a heading h2&lt;/h2&gt;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&lt;h3&gt;This is a heading h3&lt;/h3&gt;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&lt;h4&gt;This is a heading h4&lt;/h4&gt;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&lt;h5&gt;This is a heading h5&lt;/h5&gt;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&lt;h6&gt;This is a heading h6&lt;/h6&gt;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&lt;strong&gt;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&lt;u&gt;HTML automatically adds an extra blank line before and after a heading.&lt;/u&gt;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&lt;/strong&gt;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C5815-CE06-49E8-9365-89033E35C2DE}" type="slidenum">
              <a:rPr lang="en-US" smtClean="0">
                <a:latin typeface="Times New Roman" charset="0"/>
                <a:cs typeface="Times New Roman" charset="0"/>
              </a:rPr>
              <a:pPr/>
              <a:t>29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4</a:t>
            </a:r>
          </a:p>
        </p:txBody>
      </p:sp>
      <p:graphicFrame>
        <p:nvGraphicFramePr>
          <p:cNvPr id="288790" name="Group 22"/>
          <p:cNvGraphicFramePr>
            <a:graphicFrameLocks noGrp="1"/>
          </p:cNvGraphicFramePr>
          <p:nvPr/>
        </p:nvGraphicFramePr>
        <p:xfrm>
          <a:off x="381000" y="533400"/>
          <a:ext cx="8382000" cy="5724144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 of subscript: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&lt;sub&gt;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&lt;/sub&gt;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 of superscript: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&lt;sup&gt;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&lt;/sup&gt;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5D701-EDA2-4AE6-B235-DFD7BCC1004B}" type="slidenum">
              <a:rPr lang="en-US" smtClean="0">
                <a:latin typeface="Times New Roman" charset="0"/>
                <a:cs typeface="Times New Roman" charset="0"/>
              </a:rPr>
              <a:pPr/>
              <a:t>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Hypertext Markup Language (HTML)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smtClean="0"/>
              <a:t>HTML allows web authors to create documents that can be displayed across different operating systems.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HTML code is easy to use. Even nonprogrammers can learn to use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38B5D-61F4-420E-BEFD-6DC9750A8F2C}" type="slidenum">
              <a:rPr lang="en-US" smtClean="0">
                <a:latin typeface="Times New Roman" charset="0"/>
                <a:cs typeface="Times New Roman" charset="0"/>
              </a:rPr>
              <a:pPr/>
              <a:t>30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5</a:t>
            </a:r>
          </a:p>
        </p:txBody>
      </p:sp>
      <p:graphicFrame>
        <p:nvGraphicFramePr>
          <p:cNvPr id="290828" name="Group 12"/>
          <p:cNvGraphicFramePr>
            <a:graphicFrameLocks noGrp="1"/>
          </p:cNvGraphicFramePr>
          <p:nvPr/>
        </p:nvGraphicFramePr>
        <p:xfrm>
          <a:off x="381000" y="609600"/>
          <a:ext cx="8382000" cy="56388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 align="left"&gt;Left justified text in paragraph&lt;/p&gt;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 align="center"&gt;Centered text in paragraph.&lt;/p&gt;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 align="right"&gt;Right justified text in paragraph.&lt;/p&gt;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C5AE5-0533-44D6-A26F-EDD30F9765C8}" type="slidenum">
              <a:rPr lang="en-US" smtClean="0">
                <a:latin typeface="Times New Roman" charset="0"/>
                <a:cs typeface="Times New Roman" charset="0"/>
              </a:rPr>
              <a:pPr/>
              <a:t>31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6</a:t>
            </a:r>
          </a:p>
        </p:txBody>
      </p:sp>
      <p:graphicFrame>
        <p:nvGraphicFramePr>
          <p:cNvPr id="291862" name="Group 22"/>
          <p:cNvGraphicFramePr>
            <a:graphicFrameLocks noGrp="1"/>
          </p:cNvGraphicFramePr>
          <p:nvPr/>
        </p:nvGraphicFramePr>
        <p:xfrm>
          <a:off x="381000" y="609600"/>
          <a:ext cx="8382000" cy="56388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&lt;pre&gt;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preformatted text.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preserves      both spaces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line breaks.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&lt;p&gt;The pre tag is good for displaying computer code:&lt;/p&gt;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&lt;pre&gt;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 to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print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&lt;/pre&gt;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1B674-DC88-4263-A68E-D5C284D88115}" type="slidenum">
              <a:rPr lang="en-US" smtClean="0">
                <a:latin typeface="Times New Roman" charset="0"/>
                <a:cs typeface="Times New Roman" charset="0"/>
              </a:rPr>
              <a:pPr/>
              <a:t>32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7</a:t>
            </a:r>
          </a:p>
        </p:txBody>
      </p:sp>
      <p:graphicFrame>
        <p:nvGraphicFramePr>
          <p:cNvPr id="293900" name="Group 12"/>
          <p:cNvGraphicFramePr>
            <a:graphicFrameLocks noGrp="1"/>
          </p:cNvGraphicFramePr>
          <p:nvPr/>
        </p:nvGraphicFramePr>
        <p:xfrm>
          <a:off x="381000" y="609600"/>
          <a:ext cx="8382000" cy="5638800"/>
        </p:xfrm>
        <a:graphic>
          <a:graphicData uri="http://schemas.openxmlformats.org/drawingml/2006/table">
            <a:tbl>
              <a:tblPr/>
              <a:tblGrid>
                <a:gridCol w="4343400"/>
                <a:gridCol w="40386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&lt;title&gt;Title of page&lt;/title&gt;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&lt;hr size="120"&gt;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&lt;hr width="50" size="25"&gt;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&lt;hr width="25%" size="25"&gt;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&lt;hr width="25%" align="right" size="25"&gt;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9F21B-3275-4D42-B40A-68E294FE3B19}" type="slidenum">
              <a:rPr lang="en-US" smtClean="0">
                <a:latin typeface="Times New Roman" charset="0"/>
                <a:cs typeface="Times New Roman" charset="0"/>
              </a:rPr>
              <a:pPr/>
              <a:t>33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</a:t>
            </a:r>
            <a:r>
              <a:rPr lang="en-US" b="1" smtClean="0"/>
              <a:t>Attributes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/>
            <a:r>
              <a:rPr lang="en-US" sz="3000" smtClean="0"/>
              <a:t>HTML tags can have parameters, called attributes</a:t>
            </a:r>
          </a:p>
          <a:p>
            <a:pPr eaLnBrk="1" hangingPunct="1"/>
            <a:r>
              <a:rPr lang="en-US" sz="3000" smtClean="0"/>
              <a:t>Attributes are placed in the start tag before the final "&gt;"</a:t>
            </a:r>
          </a:p>
          <a:p>
            <a:pPr eaLnBrk="1" hangingPunct="1"/>
            <a:r>
              <a:rPr lang="en-US" sz="3000" smtClean="0"/>
              <a:t>Attributes have the form name=“value”.</a:t>
            </a:r>
          </a:p>
          <a:p>
            <a:pPr eaLnBrk="1" hangingPunct="1"/>
            <a:r>
              <a:rPr lang="en-US" sz="3000" smtClean="0"/>
              <a:t>e.g. &lt;h1&gt; is the first heading tag</a:t>
            </a:r>
          </a:p>
          <a:p>
            <a:pPr eaLnBrk="1" hangingPunct="1"/>
            <a:r>
              <a:rPr lang="en-US" sz="3000" smtClean="0"/>
              <a:t>&lt;h1 align=“center"&gt;</a:t>
            </a:r>
          </a:p>
          <a:p>
            <a:pPr eaLnBrk="1" hangingPunct="1"/>
            <a:r>
              <a:rPr lang="en-US" sz="3000" smtClean="0"/>
              <a:t>Start of Chapter 1</a:t>
            </a:r>
          </a:p>
          <a:p>
            <a:pPr eaLnBrk="1" hangingPunct="1"/>
            <a:r>
              <a:rPr lang="en-US" sz="3000" smtClean="0"/>
              <a:t>&lt;/h1&gt;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46405-052F-40C7-A305-8D56327854AC}" type="slidenum">
              <a:rPr lang="en-US" smtClean="0">
                <a:latin typeface="Times New Roman" charset="0"/>
                <a:cs typeface="Times New Roman" charset="0"/>
              </a:rPr>
              <a:pPr/>
              <a:t>34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52400"/>
            <a:ext cx="7772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8</a:t>
            </a:r>
          </a:p>
        </p:txBody>
      </p:sp>
      <p:graphicFrame>
        <p:nvGraphicFramePr>
          <p:cNvPr id="297997" name="Group 13"/>
          <p:cNvGraphicFramePr>
            <a:graphicFrameLocks noGrp="1"/>
          </p:cNvGraphicFramePr>
          <p:nvPr/>
        </p:nvGraphicFramePr>
        <p:xfrm>
          <a:off x="381000" y="609600"/>
          <a:ext cx="8382000" cy="5638800"/>
        </p:xfrm>
        <a:graphic>
          <a:graphicData uri="http://schemas.openxmlformats.org/drawingml/2006/table">
            <a:tbl>
              <a:tblPr/>
              <a:tblGrid>
                <a:gridCol w="4343400"/>
                <a:gridCol w="4038600"/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&lt;title&gt;setting body attributes&lt;/title&gt;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bgcolor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=“green"; text="blue"&gt;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test message.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to see the webpage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0CF511-17C4-45B2-94A8-AEB1B3FC1EFC}" type="slidenum">
              <a:rPr lang="en-US" smtClean="0">
                <a:latin typeface="Times New Roman" charset="0"/>
                <a:cs typeface="Times New Roman" charset="0"/>
              </a:rPr>
              <a:pPr/>
              <a:t>35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Anchor Tag (&lt;a&gt;)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An anchor is a way to designate a link to another document.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An anchor can point to any resource on the web: a web page, an image, a sound file, a video file, etc.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smtClean="0"/>
              <a:t>HTML uses the &lt;a&gt; (anchor) tag to create a link to another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7EA35-A5F5-4BF5-B062-23D179107B93}" type="slidenum">
              <a:rPr lang="en-US" smtClean="0">
                <a:latin typeface="Times New Roman" charset="0"/>
                <a:cs typeface="Times New Roman" charset="0"/>
              </a:rPr>
              <a:pPr/>
              <a:t>36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Anchor Tag (&lt;a&gt;)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3000" dirty="0" smtClean="0"/>
              <a:t>Syntax of anchor tag: &lt;a </a:t>
            </a:r>
            <a:r>
              <a:rPr lang="en-US" sz="3000" dirty="0" err="1" smtClean="0"/>
              <a:t>href</a:t>
            </a:r>
            <a:r>
              <a:rPr lang="en-US" sz="3000" dirty="0" smtClean="0"/>
              <a:t>="</a:t>
            </a:r>
            <a:r>
              <a:rPr lang="en-US" sz="3000" dirty="0" err="1" smtClean="0"/>
              <a:t>url</a:t>
            </a:r>
            <a:r>
              <a:rPr lang="en-US" sz="3000" dirty="0" smtClean="0"/>
              <a:t>"&gt;Text to be displayed&lt;/a&gt;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&lt;a </a:t>
            </a:r>
            <a:r>
              <a:rPr lang="en-US" sz="3000" dirty="0" err="1" smtClean="0"/>
              <a:t>href</a:t>
            </a:r>
            <a:r>
              <a:rPr lang="en-US" sz="3000" dirty="0" smtClean="0"/>
              <a:t>="http://www.google.com/"&gt;Google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Search Engine (opened in same browser window)&lt;/a&gt;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hlinkClick r:id="rId3" action="ppaction://hlinkfile"/>
              </a:rPr>
              <a:t>Click here for result.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10764-CECB-44BB-A2D3-ED3D6A89E903}" type="slidenum">
              <a:rPr lang="en-US" smtClean="0">
                <a:latin typeface="Times New Roman" charset="0"/>
                <a:cs typeface="Times New Roman" charset="0"/>
              </a:rPr>
              <a:pPr/>
              <a:t>37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Anchor Tag Attributes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3000" smtClean="0"/>
              <a:t>Target Attribute defines where the linked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3000" smtClean="0"/>
              <a:t>document will be opened.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&lt;a href="http://www.yahoo.com/"target="_blank"&gt;Yahoo</a:t>
            </a:r>
          </a:p>
          <a:p>
            <a:pPr eaLnBrk="1" hangingPunct="1">
              <a:buFontTx/>
              <a:buNone/>
            </a:pPr>
            <a:r>
              <a:rPr lang="en-US" sz="2400" smtClean="0"/>
              <a:t>Main Page (opened in another browser window)&lt;/a&gt;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000" smtClean="0">
                <a:hlinkClick r:id="rId3" action="ppaction://hlinkfile"/>
              </a:rPr>
              <a:t>Click here for result.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457A1C-A3FC-477B-A3D4-15184B2AAE49}" type="slidenum">
              <a:rPr lang="en-US" smtClean="0">
                <a:latin typeface="Times New Roman" charset="0"/>
                <a:cs typeface="Times New Roman" charset="0"/>
              </a:rPr>
              <a:pPr/>
              <a:t>38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Anchor Name Attribute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 eaLnBrk="1" hangingPunct="1">
              <a:lnSpc>
                <a:spcPts val="3100"/>
              </a:lnSpc>
              <a:spcBef>
                <a:spcPct val="25000"/>
              </a:spcBef>
            </a:pPr>
            <a:r>
              <a:rPr lang="en-US" sz="3000" smtClean="0"/>
              <a:t>Is used to create a named anchor. </a:t>
            </a:r>
          </a:p>
          <a:p>
            <a:pPr eaLnBrk="1" hangingPunct="1">
              <a:lnSpc>
                <a:spcPts val="3100"/>
              </a:lnSpc>
              <a:spcBef>
                <a:spcPct val="25000"/>
              </a:spcBef>
            </a:pPr>
            <a:r>
              <a:rPr lang="en-US" sz="3000" smtClean="0"/>
              <a:t>Named anchor is used to create link to jump directly to a specific section on the same page. No need of scrolling.</a:t>
            </a:r>
          </a:p>
          <a:p>
            <a:pPr algn="ctr" eaLnBrk="1" hangingPunct="1">
              <a:lnSpc>
                <a:spcPts val="3100"/>
              </a:lnSpc>
              <a:spcBef>
                <a:spcPct val="25000"/>
              </a:spcBef>
              <a:buFontTx/>
              <a:buNone/>
            </a:pPr>
            <a:r>
              <a:rPr lang="en-US" sz="3000" smtClean="0"/>
              <a:t>&lt;a name="label"&gt;Text to be displayed&lt;/a&gt; </a:t>
            </a:r>
          </a:p>
          <a:p>
            <a:pPr eaLnBrk="1" hangingPunct="1">
              <a:lnSpc>
                <a:spcPts val="3100"/>
              </a:lnSpc>
              <a:spcBef>
                <a:spcPct val="25000"/>
              </a:spcBef>
            </a:pPr>
            <a:r>
              <a:rPr lang="en-US" sz="3000" smtClean="0"/>
              <a:t>For example: &lt;a name=“ch1"&gt;This is chapter 1&lt;/a&gt;</a:t>
            </a:r>
          </a:p>
          <a:p>
            <a:pPr eaLnBrk="1" hangingPunct="1">
              <a:lnSpc>
                <a:spcPts val="3100"/>
              </a:lnSpc>
              <a:spcBef>
                <a:spcPct val="25000"/>
              </a:spcBef>
            </a:pPr>
            <a:r>
              <a:rPr lang="en-US" sz="3000" smtClean="0"/>
              <a:t>This is an example of local link, i.e. within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A54A7-EF7B-4D86-8202-02FE04331BFD}" type="slidenum">
              <a:rPr lang="en-US" smtClean="0">
                <a:latin typeface="Times New Roman" charset="0"/>
                <a:cs typeface="Times New Roman" charset="0"/>
              </a:rPr>
              <a:pPr/>
              <a:t>39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9 (local)</a:t>
            </a:r>
          </a:p>
        </p:txBody>
      </p:sp>
      <p:graphicFrame>
        <p:nvGraphicFramePr>
          <p:cNvPr id="303157" name="Group 53"/>
          <p:cNvGraphicFramePr>
            <a:graphicFrameLocks noGrp="1"/>
          </p:cNvGraphicFramePr>
          <p:nvPr>
            <p:ph type="tbl" idx="1"/>
          </p:nvPr>
        </p:nvGraphicFramePr>
        <p:xfrm>
          <a:off x="381000" y="685800"/>
          <a:ext cx="8382000" cy="5943600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533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&lt;title&gt;anchor local bookmark example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&lt;h1 align="center"&gt;Table of Contents&lt;/h1&gt;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="#ch1"&gt;Chapter1&lt;/a&gt;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="#ch2"&gt;Chapter2&lt;/a&gt;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="#ch3"&gt;Chapter3&lt;/a&gt;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name="ch1"&gt;Chapter 1 is an anchored link&lt;/a&gt;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name="ch2"&gt;Chapter 2 is an anchored link&lt;/a&gt;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for result.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66347-CF51-4DEB-BAEE-490C4CC5CA79}" type="slidenum">
              <a:rPr lang="en-US" smtClean="0">
                <a:latin typeface="Times New Roman" charset="0"/>
                <a:cs typeface="Times New Roman" charset="0"/>
              </a:rPr>
              <a:pPr/>
              <a:t>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Hypertext Markup Language (HTML)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smtClean="0"/>
              <a:t>HTML describes the format of web pages through the use of tags.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It’s the job of web browser to interpret these tags and render the text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84155-E01A-4123-843E-FF4EEB432AD5}" type="slidenum">
              <a:rPr lang="en-US" smtClean="0">
                <a:latin typeface="Times New Roman" charset="0"/>
                <a:cs typeface="Times New Roman" charset="0"/>
              </a:rPr>
              <a:pPr/>
              <a:t>40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HTML: Anchor Name Attribute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800" b="1" smtClean="0"/>
              <a:t>Name attribute: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smtClean="0"/>
              <a:t>Is also used to create a named anchor to jump directly to a specific section on a different page.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31242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The topic of my book is HTML. For table of contents please </a:t>
            </a:r>
            <a:r>
              <a:rPr lang="en-US">
                <a:solidFill>
                  <a:schemeClr val="hlink"/>
                </a:solidFill>
              </a:rPr>
              <a:t>click here</a:t>
            </a:r>
            <a:r>
              <a:rPr lang="en-US" b="0"/>
              <a:t>.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4876800" y="4165600"/>
            <a:ext cx="31242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0"/>
              <a:t>Table of Contents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0"/>
              <a:t>Chapter 1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0"/>
              <a:t>Chapter 2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0"/>
              <a:t>…</a:t>
            </a:r>
          </a:p>
        </p:txBody>
      </p:sp>
      <p:sp>
        <p:nvSpPr>
          <p:cNvPr id="41992" name="Line 6"/>
          <p:cNvSpPr>
            <a:spLocks noChangeShapeType="1"/>
          </p:cNvSpPr>
          <p:nvPr/>
        </p:nvSpPr>
        <p:spPr bwMode="auto">
          <a:xfrm>
            <a:off x="3581400" y="3835400"/>
            <a:ext cx="1295400" cy="584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1485E-E6D9-4559-9F08-BFB7FB5EF67A}" type="slidenum">
              <a:rPr lang="en-US" smtClean="0">
                <a:latin typeface="Times New Roman" charset="0"/>
                <a:cs typeface="Times New Roman" charset="0"/>
              </a:rPr>
              <a:pPr/>
              <a:t>41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10 (external)</a:t>
            </a:r>
          </a:p>
        </p:txBody>
      </p:sp>
      <p:graphicFrame>
        <p:nvGraphicFramePr>
          <p:cNvPr id="307225" name="Group 25"/>
          <p:cNvGraphicFramePr>
            <a:graphicFrameLocks noGrp="1"/>
          </p:cNvGraphicFramePr>
          <p:nvPr>
            <p:ph type="tbl" idx="1"/>
          </p:nvPr>
        </p:nvGraphicFramePr>
        <p:xfrm>
          <a:off x="381000" y="685800"/>
          <a:ext cx="8382000" cy="53340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33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&lt;title&gt;anchor external bookmark example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&lt;h1 align="center"&gt;Chapters in External File&lt;/h1&gt;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="chapters.html#ch1"&gt;Chapter1&lt;/a&gt;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="chapters.html#ch2"&gt;Chapter2&lt;/a&gt;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="chapters.html#ch3"&gt;Chapter3&lt;/a&gt;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Click here for result.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D87C1-5152-45CC-8CC6-31B6D5F396F0}" type="slidenum">
              <a:rPr lang="en-US" smtClean="0">
                <a:latin typeface="Times New Roman" charset="0"/>
                <a:cs typeface="Times New Roman" charset="0"/>
              </a:rPr>
              <a:pPr/>
              <a:t>42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b="1" smtClean="0"/>
              <a:t>HTML Example 10 (local)</a:t>
            </a:r>
          </a:p>
        </p:txBody>
      </p:sp>
      <p:graphicFrame>
        <p:nvGraphicFramePr>
          <p:cNvPr id="308238" name="Group 14"/>
          <p:cNvGraphicFramePr>
            <a:graphicFrameLocks noGrp="1"/>
          </p:cNvGraphicFramePr>
          <p:nvPr>
            <p:ph type="tbl" idx="1"/>
          </p:nvPr>
        </p:nvGraphicFramePr>
        <p:xfrm>
          <a:off x="381000" y="685800"/>
          <a:ext cx="8382000" cy="533400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533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&lt;title&gt;chapters for external bookmark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name="#ch1"&gt;Start of Chapter1&lt;/a&gt;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name="#ch2"&gt;Start of Chapter2&lt;/a&gt;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&lt;a name="#ch3"&gt;Start of Chapter3&lt;/a&gt;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Click here for result.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A61012-9615-440A-BDC9-2310F71A4E4C}" type="slidenum">
              <a:rPr lang="en-US" smtClean="0">
                <a:latin typeface="Times New Roman" charset="0"/>
                <a:cs typeface="Times New Roman" charset="0"/>
              </a:rPr>
              <a:pPr/>
              <a:t>43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Linking to FTP Servers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You can create links to other Internet resources, such as FTP servers.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FTP servers can store files that Internet users can download, or transfer, to their computers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URLs for FTP servers follow the same format as those for Web pages, except ftp is used:</a:t>
            </a:r>
            <a:br>
              <a:rPr lang="en-US" sz="2800" smtClean="0"/>
            </a:br>
            <a:r>
              <a:rPr lang="en-US" sz="2800" smtClean="0">
                <a:latin typeface="Courier New" pitchFamily="49" charset="0"/>
              </a:rPr>
              <a:t>&lt;a href=“ftp://ftp.microsoft.com”&gt; Microsoft FTP server&lt;/a&gt;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0227E1-A33C-4EAA-A671-9AA7CD3158E6}" type="slidenum">
              <a:rPr lang="en-US" smtClean="0">
                <a:latin typeface="Times New Roman" charset="0"/>
                <a:cs typeface="Times New Roman" charset="0"/>
              </a:rPr>
              <a:pPr/>
              <a:t>44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Linking to E-mail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 marL="344488" indent="-344488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You can identify e-mail addresses as hypertext links. When a user clicks the e-mail address, the browser starts a mail program and automatically inserts the e-mail address into the “To” field of the outgoing message</a:t>
            </a:r>
          </a:p>
          <a:p>
            <a:pPr marL="344488" indent="-344488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sz="2800" smtClean="0"/>
              <a:t>The URL for an e-mail address is mailto:e-mail_address</a:t>
            </a:r>
            <a:br>
              <a:rPr lang="en-US" sz="2800" smtClean="0"/>
            </a:br>
            <a:r>
              <a:rPr lang="en-US" sz="2800" smtClean="0"/>
              <a:t>&lt;a href=“mailto:abc@ksu.edu”&gt; someone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4B403-79A3-4D70-BEE0-8817D71E767E}" type="slidenum">
              <a:rPr lang="en-US" smtClean="0">
                <a:latin typeface="Times New Roman" charset="0"/>
                <a:cs typeface="Times New Roman" charset="0"/>
              </a:rPr>
              <a:pPr/>
              <a:t>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Hypertext Markup Language (HTML)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dirty="0" smtClean="0"/>
              <a:t>HTML has a set of rules, called syntax.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syntax are a set of standards or specifications developed by a consortium of Web developers, programmers, and authors called the World Wide Web Consortium (</a:t>
            </a:r>
            <a:r>
              <a:rPr lang="en-US" sz="3000" smtClean="0"/>
              <a:t>W3C)</a:t>
            </a:r>
            <a:endParaRPr lang="en-US" sz="3000" smtClean="0"/>
          </a:p>
          <a:p>
            <a:pPr eaLnBrk="1" hangingPunct="1">
              <a:spcBef>
                <a:spcPct val="25000"/>
              </a:spcBef>
            </a:pPr>
            <a:r>
              <a:rPr lang="en-US" sz="3000" dirty="0" smtClean="0"/>
              <a:t>HTML extensions have been added to support new features, which have been adopted in subsequent sets of standards released by the W3C.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3BBC4-BFFE-40C4-B6FF-83D1130E69E6}" type="slidenum">
              <a:rPr lang="en-US" smtClean="0">
                <a:latin typeface="Times New Roman" charset="0"/>
                <a:cs typeface="Times New Roman" charset="0"/>
              </a:rPr>
              <a:pPr/>
              <a:t>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Hypertext Markup Language (HTML)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HTML documents are just text files they can be written with: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text editor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WYSIWYG editor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Web developer tools like FrontPage.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 document should be saved with .html or an .htm extension to the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You can view html file by selecting “View” menu and “Source”  in your web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3766E-A21F-43D5-9B71-EB6F3998B59A}" type="slidenum">
              <a:rPr lang="en-US" smtClean="0">
                <a:latin typeface="Times New Roman" charset="0"/>
                <a:cs typeface="Times New Roman" charset="0"/>
              </a:rPr>
              <a:pPr/>
              <a:t>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HTML Tags</a:t>
            </a:r>
            <a:endParaRPr lang="en-GB" b="1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z="3000" smtClean="0"/>
              <a:t>Tags can be one-sided or two-sided.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600" smtClean="0"/>
              <a:t>two-sided tags contain an opening tag </a:t>
            </a:r>
            <a:r>
              <a:rPr lang="en-US" sz="2600" b="1" smtClean="0"/>
              <a:t>&lt; &gt;</a:t>
            </a:r>
            <a:r>
              <a:rPr lang="en-US" sz="2600" smtClean="0"/>
              <a:t> that tells the browser to turn on a feature and apply it to the content that follows, and a closing tag </a:t>
            </a:r>
            <a:r>
              <a:rPr lang="en-US" sz="2600" b="1" smtClean="0"/>
              <a:t>&lt;/ &gt;</a:t>
            </a:r>
            <a:r>
              <a:rPr lang="en-US" sz="2600" smtClean="0"/>
              <a:t> that turns off the feature</a:t>
            </a:r>
          </a:p>
          <a:p>
            <a:pPr eaLnBrk="1" hangingPunct="1">
              <a:spcBef>
                <a:spcPct val="25000"/>
              </a:spcBef>
            </a:pPr>
            <a:r>
              <a:rPr lang="en-US" sz="3000" smtClean="0"/>
              <a:t>Tags are not case sensitive.</a:t>
            </a:r>
            <a:endParaRPr lang="en-GB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63D34-A2B3-42CB-B17E-8989264EBC2C}" type="slidenum">
              <a:rPr lang="en-US" smtClean="0">
                <a:latin typeface="Times New Roman" charset="0"/>
                <a:cs typeface="Times New Roman" charset="0"/>
              </a:rPr>
              <a:pPr/>
              <a:t>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Making Elements with Tags</a:t>
            </a:r>
            <a:endParaRPr lang="en-GB" b="1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To create a two-side tag, use:</a:t>
            </a:r>
            <a:br>
              <a:rPr lang="en-US" sz="3000" smtClean="0"/>
            </a:br>
            <a:r>
              <a:rPr lang="en-US" sz="3000" smtClean="0"/>
              <a:t>&lt;element&gt;content&lt;/element&gt;</a:t>
            </a:r>
          </a:p>
          <a:p>
            <a:pPr eaLnBrk="1" hangingPunct="1"/>
            <a:r>
              <a:rPr lang="en-US" sz="3000" smtClean="0"/>
              <a:t>To create a one-side tag, use:</a:t>
            </a:r>
            <a:br>
              <a:rPr lang="en-US" sz="3000" smtClean="0"/>
            </a:br>
            <a:r>
              <a:rPr lang="en-US" sz="3000" smtClean="0"/>
              <a:t> &lt;element  /&gt;</a:t>
            </a:r>
          </a:p>
          <a:p>
            <a:pPr eaLnBrk="1" hangingPunct="1">
              <a:buFontTx/>
              <a:buNone/>
            </a:pPr>
            <a:r>
              <a:rPr lang="en-US" sz="3000" smtClean="0"/>
              <a:t>where element is the name of HTML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HTML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745074-D03A-40CB-9D5E-A9383155F61F}" type="slidenum">
              <a:rPr lang="en-US" smtClean="0">
                <a:latin typeface="Times New Roman" charset="0"/>
                <a:cs typeface="Times New Roman" charset="0"/>
              </a:rPr>
              <a:pPr/>
              <a:t>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24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686800" cy="1470025"/>
          </a:xfrm>
        </p:spPr>
        <p:txBody>
          <a:bodyPr/>
          <a:lstStyle/>
          <a:p>
            <a:pPr eaLnBrk="1" hangingPunct="1"/>
            <a:r>
              <a:rPr lang="en-US" b="1" smtClean="0"/>
              <a:t>The Structure of an HTML File</a:t>
            </a:r>
            <a:endParaRPr lang="en-GB" b="1" smtClean="0"/>
          </a:p>
        </p:txBody>
      </p:sp>
      <p:sp>
        <p:nvSpPr>
          <p:cNvPr id="10245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600" smtClean="0"/>
              <a:t>&lt;html&gt;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&lt;head&gt;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&lt;!-- This section is for the title and technical info of the page--&gt;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600" smtClean="0"/>
              <a:t>&lt;title&gt;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&lt;/title&gt;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&lt;/head&gt;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&lt;body&gt;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&lt;!--  comments  --&gt;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&lt;!-- This section is for all that you want to show on the page --&gt;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&lt;/body&gt;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17842</TotalTime>
  <Words>2605</Words>
  <Application>Microsoft Office PowerPoint</Application>
  <PresentationFormat>عرض على الشاشة (3:4)‏</PresentationFormat>
  <Paragraphs>550</Paragraphs>
  <Slides>44</Slides>
  <Notes>44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44</vt:i4>
      </vt:variant>
    </vt:vector>
  </HeadingPairs>
  <TitlesOfParts>
    <vt:vector size="45" baseType="lpstr">
      <vt:lpstr>Default Design</vt:lpstr>
      <vt:lpstr>HTML: The Language of the Web</vt:lpstr>
      <vt:lpstr>HTML: The Language of the Web</vt:lpstr>
      <vt:lpstr>Hypertext Markup Language (HTML)</vt:lpstr>
      <vt:lpstr>Hypertext Markup Language (HTML)</vt:lpstr>
      <vt:lpstr>Hypertext Markup Language (HTML)</vt:lpstr>
      <vt:lpstr>Hypertext Markup Language (HTML)</vt:lpstr>
      <vt:lpstr>HTML Tags</vt:lpstr>
      <vt:lpstr>Making Elements with Tags</vt:lpstr>
      <vt:lpstr>The Structure of an HTML File</vt:lpstr>
      <vt:lpstr>The Structure of an HTML File</vt:lpstr>
      <vt:lpstr>HTML Tags Overview</vt:lpstr>
      <vt:lpstr>HTML Introduction</vt:lpstr>
      <vt:lpstr>HTML Introduction (Example 1)</vt:lpstr>
      <vt:lpstr>HTML Text Formatting</vt:lpstr>
      <vt:lpstr>HTML Text Formatting</vt:lpstr>
      <vt:lpstr>HTML Text Formatting</vt:lpstr>
      <vt:lpstr>HTML – Block Level Elements</vt:lpstr>
      <vt:lpstr>HTML – Inline Elements</vt:lpstr>
      <vt:lpstr>HTML – Links</vt:lpstr>
      <vt:lpstr>HTML – Website Structure</vt:lpstr>
      <vt:lpstr>HTML – Website Structure</vt:lpstr>
      <vt:lpstr>HTML – Website Structure</vt:lpstr>
      <vt:lpstr>HTML – File Name</vt:lpstr>
      <vt:lpstr>HTML – File Name</vt:lpstr>
      <vt:lpstr>HTML – File Name</vt:lpstr>
      <vt:lpstr>HTML – File Name</vt:lpstr>
      <vt:lpstr>HTML Example 2</vt:lpstr>
      <vt:lpstr>HTML Example 3</vt:lpstr>
      <vt:lpstr>HTML Example 4</vt:lpstr>
      <vt:lpstr>HTML Example 5</vt:lpstr>
      <vt:lpstr>HTML Example 6</vt:lpstr>
      <vt:lpstr>HTML Example 7</vt:lpstr>
      <vt:lpstr>HTML: Attributes</vt:lpstr>
      <vt:lpstr>HTML Example 8</vt:lpstr>
      <vt:lpstr>HTML: Anchor Tag (&lt;a&gt;)</vt:lpstr>
      <vt:lpstr>HTML: Anchor Tag (&lt;a&gt;)</vt:lpstr>
      <vt:lpstr>HTML: Anchor Tag Attributes</vt:lpstr>
      <vt:lpstr>HTML: Anchor Name Attribute</vt:lpstr>
      <vt:lpstr>HTML Example 9 (local)</vt:lpstr>
      <vt:lpstr>HTML: Anchor Name Attribute</vt:lpstr>
      <vt:lpstr>HTML Example 10 (external)</vt:lpstr>
      <vt:lpstr>HTML Example 10 (local)</vt:lpstr>
      <vt:lpstr>Linking to FTP Servers</vt:lpstr>
      <vt:lpstr>Linking to E-mail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home</cp:lastModifiedBy>
  <cp:revision>554</cp:revision>
  <dcterms:created xsi:type="dcterms:W3CDTF">2002-09-08T09:46:40Z</dcterms:created>
  <dcterms:modified xsi:type="dcterms:W3CDTF">2014-09-21T09:40:19Z</dcterms:modified>
</cp:coreProperties>
</file>