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56" r:id="rId9"/>
    <p:sldId id="357" r:id="rId10"/>
    <p:sldId id="358" r:id="rId11"/>
    <p:sldId id="303" r:id="rId12"/>
    <p:sldId id="354" r:id="rId13"/>
    <p:sldId id="355" r:id="rId14"/>
    <p:sldId id="304" r:id="rId15"/>
    <p:sldId id="305" r:id="rId16"/>
    <p:sldId id="306" r:id="rId17"/>
    <p:sldId id="350" r:id="rId18"/>
    <p:sldId id="351" r:id="rId19"/>
    <p:sldId id="352" r:id="rId20"/>
    <p:sldId id="353" r:id="rId21"/>
    <p:sldId id="307" r:id="rId22"/>
    <p:sldId id="308" r:id="rId23"/>
    <p:sldId id="315" r:id="rId24"/>
    <p:sldId id="320" r:id="rId25"/>
    <p:sldId id="348" r:id="rId26"/>
    <p:sldId id="318" r:id="rId27"/>
    <p:sldId id="339" r:id="rId28"/>
    <p:sldId id="342" r:id="rId29"/>
    <p:sldId id="319" r:id="rId30"/>
    <p:sldId id="333" r:id="rId31"/>
    <p:sldId id="321" r:id="rId32"/>
    <p:sldId id="344" r:id="rId33"/>
    <p:sldId id="343" r:id="rId34"/>
    <p:sldId id="359" r:id="rId35"/>
    <p:sldId id="360" r:id="rId36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8" autoAdjust="0"/>
    <p:restoredTop sz="94621" autoAdjust="0"/>
  </p:normalViewPr>
  <p:slideViewPr>
    <p:cSldViewPr>
      <p:cViewPr>
        <p:scale>
          <a:sx n="48" d="100"/>
          <a:sy n="48" d="100"/>
        </p:scale>
        <p:origin x="-93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5C2DD302-542D-4788-8F60-5FBC4D77A3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BEFBA39C-96D6-485F-BB58-51F4375A02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6619C-B017-47D6-A7C6-E9F97B150572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3E268-F1ED-4FAF-858D-450982D190DE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36DC3-A302-4AEC-BC33-EBC7776ED293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D63B7-6EE0-4B07-B415-457B0A6B52DE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CD07F-9FF8-4112-8D50-F2E65B779D4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71966-9D15-4985-B37C-DCA5A8B8BD01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AAFC0-57DF-4161-AB71-346B50C9013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C5E78-E5B6-4D42-8AD2-A864ED413E1C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C8216-8832-4F9A-A25D-9961E7C04BEF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94003-0BCF-4DF3-9FDA-8BFB4ABFF474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C252C-00E3-4939-9615-1EE858C3DE57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2870B-963A-4E35-A202-696736440E2B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4D86A-F848-4A72-A2B2-93A121E02D2D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E32B-7E5B-4DEE-BFE8-0E5B562F67EA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4F2BA-9F1E-41BA-BD0D-C03DDFBECF6B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4DE5-7274-4C2E-B5D7-AAFCDBD31A1C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CABC1-198C-4110-9F4D-DFF4067ADC67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E563F-C0D4-4835-8934-039298FEE41F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C4B63-D07F-49F6-AFC2-ED85150D9073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EB908-DF82-4919-B732-A5B5C80196FE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473789-6625-4C67-A4E0-5DE6208C289D}" type="slidenum">
              <a:rPr lang="en-GB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47B1F-8A69-47D4-B055-437B5644949D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60720-EC4B-4EEA-B8B7-3C4E7FEA952E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C0C86-AD8F-43C8-8439-8E27E2B3C182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6580B-0083-4B18-931D-2E28443F6A92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D4B16-9C6C-46CA-80EE-0006040F37B0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DC238-398F-4096-8BB1-87466E4585C6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8FFF5-025D-4309-99BC-6FFC0E58C52A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3B6A4-DFC8-4F2A-BE8E-FC86E0F0C96B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37149-C381-4995-A6DB-8D5A8468CBCC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BF81A-1480-45FB-AA90-12254F7E6C47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72D4C-AB17-4B80-B5E2-3590E782475D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FCC5F-E135-4835-8E5B-9BA0FAF4C79B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259719-DB89-4B78-A9BF-E7D4C895EA50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B26DB-C3A7-4D72-8C28-9B744878D4D4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E88F-1521-4B11-B47D-3870720D8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36EDD-103D-49A1-A90A-7AB055BB1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DB611-4CB5-4873-B146-AB7156855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06F2-6D47-414D-A273-4EDB752F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C33D7-2C5C-4079-B975-41FD137FF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6108-4136-4F25-BEF6-CBF76BBFA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9A10-9624-4793-A42F-997167E5E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EFFFD-1590-4980-975F-17F6E97A7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7DA8-46D0-4736-9B30-D0398C30E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E53C8-B0E3-46D6-B2E6-95F655118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91DB3-BCB0-42E7-B32C-CE75AE35B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Javascript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3E78588B-3C2C-47E4-8B9D-74C05EBB8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s/js/js_example_03_event_drive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01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02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03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s/js_example_04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fil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html-menu.com/" TargetMode="External"/><Relationship Id="rId4" Type="http://schemas.openxmlformats.org/officeDocument/2006/relationships/hyperlink" Target="http://www.java-scripts.net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7FEA8-81CF-40D9-9BB3-079FD12A1F1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JS-Basic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JavaScript is a programming language designed for web pages.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JavaScript enhances web pages with dynamic and interactive features. </a:t>
            </a:r>
          </a:p>
          <a:p>
            <a:pPr eaLnBrk="1" hangingPunct="1"/>
            <a:r>
              <a:rPr lang="en-US" altLang="en-US" smtClean="0"/>
              <a:t>JavaScript runs in client software. </a:t>
            </a:r>
          </a:p>
          <a:p>
            <a:pPr eaLnBrk="1" hangingPunct="1"/>
            <a:r>
              <a:rPr lang="en-US" altLang="en-US" smtClean="0"/>
              <a:t>JavaScript enables shopping carts, form validation, calculations, special graphic and text effects, clocks, and more.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83150-85AD-4AFA-AF33-7D94E589AB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 Event Driven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&lt;html&gt;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&lt;head&gt;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&lt;script language="javascript"&gt;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&lt;!--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function popup()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alert("Hello World")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}			--&gt;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&lt;/script&gt;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&lt;/head&gt;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&lt;input type="button" onClick="popup()" value="Click Here"&gt;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&lt;/body&gt;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  <a:buFontTx/>
              <a:buNone/>
            </a:pPr>
            <a:r>
              <a:rPr lang="en-US" sz="1800" smtClean="0"/>
              <a:t>&lt;/html&gt; </a:t>
            </a:r>
            <a:r>
              <a:rPr lang="en-US" sz="1800" smtClean="0">
                <a:hlinkClick r:id="rId3" action="ppaction://hlinkfile"/>
              </a:rPr>
              <a:t>Click to see result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5E1D3-E6FC-45BE-A430-5D4A4542BDE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Functions</a:t>
            </a:r>
          </a:p>
          <a:p>
            <a:pPr eaLnBrk="1" hangingPunct="1"/>
            <a:r>
              <a:rPr lang="en-US" altLang="en-US" smtClean="0"/>
              <a:t>Functions are named statements that performs tasks. </a:t>
            </a:r>
          </a:p>
          <a:p>
            <a:pPr eaLnBrk="1" hangingPunct="1"/>
            <a:r>
              <a:rPr lang="en-US" altLang="en-US" smtClean="0"/>
              <a:t>e.g., function doThis () {statements}</a:t>
            </a:r>
          </a:p>
          <a:p>
            <a:pPr eaLnBrk="1" hangingPunct="1"/>
            <a:r>
              <a:rPr lang="en-US" altLang="en-US" smtClean="0"/>
              <a:t>The curly braces contain the statements of the function.</a:t>
            </a:r>
          </a:p>
          <a:p>
            <a:pPr eaLnBrk="1" hangingPunct="1"/>
            <a:r>
              <a:rPr lang="en-US" altLang="en-US" smtClean="0"/>
              <a:t>JavaScript has built-in functions, and you can write your own.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EAC923-7275-4A85-8D56-B81EE1397E9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JS-Functions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Functions are one of the fundamental building blocks in JavaScript. A function is a JavaScript procedure--a set of statements that performs a specific task. A function definition has these basic parts: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smtClean="0"/>
              <a:t>The </a:t>
            </a:r>
            <a:r>
              <a:rPr lang="en-US" sz="2400" b="1" smtClean="0"/>
              <a:t>function</a:t>
            </a:r>
            <a:r>
              <a:rPr lang="en-US" sz="2400" smtClean="0"/>
              <a:t> keyword.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smtClean="0"/>
              <a:t>A function name.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smtClean="0"/>
              <a:t>A comma-separated list of arguments to the function in parentheses.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smtClean="0"/>
              <a:t>The statements in the function in curly braces.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6F91E-8665-473E-8CB6-6D409CF6E97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JS-Functions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2800" smtClean="0"/>
              <a:t>&lt;head&gt; </a:t>
            </a:r>
            <a:br>
              <a:rPr lang="en-US" sz="2800" smtClean="0"/>
            </a:br>
            <a:r>
              <a:rPr lang="en-US" sz="2800" smtClean="0"/>
              <a:t>&lt;script language="javascript"&gt;</a:t>
            </a:r>
            <a:br>
              <a:rPr lang="en-US" sz="2800" smtClean="0"/>
            </a:br>
            <a:r>
              <a:rPr lang="en-US" sz="2800" smtClean="0"/>
              <a:t>function square(number) {</a:t>
            </a:r>
            <a:br>
              <a:rPr lang="en-US" sz="2800" smtClean="0"/>
            </a:br>
            <a:r>
              <a:rPr lang="en-US" sz="2800" smtClean="0"/>
              <a:t>return number * number</a:t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r>
              <a:rPr lang="en-US" sz="2800" smtClean="0"/>
              <a:t>&lt;/script&gt;</a:t>
            </a:r>
            <a:br>
              <a:rPr lang="en-US" sz="2800" smtClean="0"/>
            </a:br>
            <a:r>
              <a:rPr lang="en-US" sz="2800" smtClean="0"/>
              <a:t>&lt;/head&gt;</a:t>
            </a:r>
            <a:br>
              <a:rPr lang="en-US" sz="2800" smtClean="0"/>
            </a:br>
            <a:r>
              <a:rPr lang="en-US" sz="2800" smtClean="0"/>
              <a:t>&lt;body&gt;</a:t>
            </a:r>
            <a:br>
              <a:rPr lang="en-US" sz="2800" smtClean="0"/>
            </a:br>
            <a:r>
              <a:rPr lang="en-US" sz="2800" smtClean="0"/>
              <a:t>&lt;script&gt;</a:t>
            </a:r>
            <a:br>
              <a:rPr lang="en-US" sz="2800" smtClean="0"/>
            </a:br>
            <a:r>
              <a:rPr lang="en-US" sz="2800" smtClean="0"/>
              <a:t>document.write(“The function returned ", square(5), ".")</a:t>
            </a:r>
            <a:br>
              <a:rPr lang="en-US" sz="2800" smtClean="0"/>
            </a:br>
            <a:r>
              <a:rPr lang="en-US" sz="2800" smtClean="0"/>
              <a:t>&lt;/script&gt;</a:t>
            </a:r>
            <a:br>
              <a:rPr lang="en-US" sz="2800" smtClean="0"/>
            </a:br>
            <a:r>
              <a:rPr lang="en-US" sz="2800" smtClean="0"/>
              <a:t>&lt;p&gt; all done.</a:t>
            </a:r>
            <a:br>
              <a:rPr lang="en-US" sz="2800" smtClean="0"/>
            </a:br>
            <a:r>
              <a:rPr lang="en-US" sz="2800" smtClean="0"/>
              <a:t>&lt;/body&gt;</a:t>
            </a: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EF4A4-4843-4EDC-BC2E-6EFB1C0DE1D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Values</a:t>
            </a:r>
          </a:p>
          <a:p>
            <a:pPr eaLnBrk="1" hangingPunct="1"/>
            <a:r>
              <a:rPr lang="en-US" altLang="en-US" smtClean="0"/>
              <a:t>Values are bits of information.  </a:t>
            </a:r>
          </a:p>
          <a:p>
            <a:pPr eaLnBrk="1" hangingPunct="1"/>
            <a:r>
              <a:rPr lang="en-US" altLang="en-US" smtClean="0"/>
              <a:t>Values types and some examples:</a:t>
            </a:r>
          </a:p>
          <a:p>
            <a:pPr lvl="1" eaLnBrk="1" hangingPunct="1"/>
            <a:r>
              <a:rPr lang="en-US" altLang="en-US" smtClean="0"/>
              <a:t>Number: 1, 2, 3, etc.</a:t>
            </a:r>
          </a:p>
          <a:p>
            <a:pPr lvl="1" eaLnBrk="1" hangingPunct="1"/>
            <a:r>
              <a:rPr lang="en-US" altLang="en-US" smtClean="0"/>
              <a:t>String:  characters enclosed in quotes. </a:t>
            </a:r>
          </a:p>
          <a:p>
            <a:pPr lvl="1" eaLnBrk="1" hangingPunct="1"/>
            <a:r>
              <a:rPr lang="en-US" altLang="en-US" smtClean="0"/>
              <a:t>Boolean:  true or false. </a:t>
            </a:r>
          </a:p>
          <a:p>
            <a:pPr lvl="1" eaLnBrk="1" hangingPunct="1"/>
            <a:r>
              <a:rPr lang="en-US" altLang="en-US" smtClean="0"/>
              <a:t>Object: image,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B6C28-091E-495D-8AC5-0C6739746E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Variables</a:t>
            </a:r>
          </a:p>
          <a:p>
            <a:pPr eaLnBrk="1" hangingPunct="1"/>
            <a:r>
              <a:rPr lang="en-US" altLang="en-US" smtClean="0"/>
              <a:t>Variables contain values and use the equal sign to specify their value.</a:t>
            </a:r>
          </a:p>
          <a:p>
            <a:pPr eaLnBrk="1" hangingPunct="1"/>
            <a:r>
              <a:rPr lang="en-US" altLang="en-US" smtClean="0"/>
              <a:t>Variables are created by declaration using the var command with or without an initial value state.</a:t>
            </a:r>
          </a:p>
          <a:p>
            <a:pPr eaLnBrk="1" hangingPunct="1"/>
            <a:r>
              <a:rPr lang="en-US" altLang="en-US" smtClean="0"/>
              <a:t>e.g.  var month;</a:t>
            </a:r>
          </a:p>
          <a:p>
            <a:pPr eaLnBrk="1" hangingPunct="1"/>
            <a:r>
              <a:rPr lang="en-US" altLang="en-US" smtClean="0"/>
              <a:t>e.g.  var answer = 42;</a:t>
            </a:r>
          </a:p>
          <a:p>
            <a:pPr eaLnBrk="1" hangingPunct="1"/>
            <a:r>
              <a:rPr lang="en-US" smtClean="0"/>
              <a:t>You could reassign the same variable a string value, for example, </a:t>
            </a:r>
            <a:r>
              <a:rPr lang="en-US" smtClean="0">
                <a:latin typeface="Courier New" pitchFamily="49" charset="0"/>
              </a:rPr>
              <a:t>answer = "Thank you"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C12C96-5D8E-4ED6-89A7-FA421EEAE4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Expressions</a:t>
            </a:r>
          </a:p>
          <a:p>
            <a:pPr eaLnBrk="1" hangingPunct="1"/>
            <a:r>
              <a:rPr lang="en-US" altLang="en-US" smtClean="0"/>
              <a:t>Expressions are commands that assign values to variables. </a:t>
            </a:r>
          </a:p>
          <a:p>
            <a:pPr eaLnBrk="1" hangingPunct="1"/>
            <a:r>
              <a:rPr lang="en-US" altLang="en-US" smtClean="0"/>
              <a:t>Expressions always use an assignment operator, such as the equals sign. </a:t>
            </a:r>
          </a:p>
          <a:p>
            <a:pPr lvl="1" eaLnBrk="1" hangingPunct="1"/>
            <a:r>
              <a:rPr lang="en-US" altLang="en-US" smtClean="0"/>
              <a:t>e.g., age = 15.0; is an expression. </a:t>
            </a:r>
          </a:p>
          <a:p>
            <a:pPr eaLnBrk="1" hangingPunct="1"/>
            <a:r>
              <a:rPr lang="en-US" altLang="en-US" smtClean="0"/>
              <a:t>Expressions end with a semicolon (not necessary).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D8FBE8-3A0A-4FA7-A48E-689E25EC5AD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JS-Expressions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An </a:t>
            </a:r>
            <a:r>
              <a:rPr lang="en-US" i="1" smtClean="0"/>
              <a:t>expression</a:t>
            </a:r>
            <a:r>
              <a:rPr lang="en-US" smtClean="0"/>
              <a:t> is any valid set of literals, variables, operators, and expressions that evaluates to a single value; the value can be a number, a string, or a logical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AA3940-4629-41F0-925C-797A0DC36DF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JS-Expressions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JavaScript has the following types of expressions: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Arithmetic: evaluates to a number, for    example 3.14159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String: evaluates to a character string, for example, "Fred" or "234“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Logical: evaluates to true or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AC510-EA35-4DD9-9B6B-48BFE317C45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JavaScript-Expressions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JavaScript is a loosely typed language. That means you do not have to specify the data type of a variable when you declare it, and data types are converted automatically as needed during script execution. So, for example, you could define a variable as follows:  </a:t>
            </a:r>
            <a:r>
              <a:rPr lang="en-US" smtClean="0">
                <a:latin typeface="Courier New" pitchFamily="49" charset="0"/>
              </a:rPr>
              <a:t>var answer = 42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1F3EFD-01A7-4DA8-B756-E5D926AAAA3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JS-Basic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Unlike HTML, JavaScript is case sensitive. </a:t>
            </a:r>
          </a:p>
          <a:p>
            <a:pPr eaLnBrk="1" hangingPunct="1"/>
            <a:r>
              <a:rPr lang="en-US" altLang="en-US" smtClean="0"/>
              <a:t>Dot syntax is used to combine terms. e.g., document.write("Hello World")</a:t>
            </a:r>
          </a:p>
          <a:p>
            <a:pPr eaLnBrk="1" hangingPunct="1"/>
            <a:r>
              <a:rPr lang="en-US" altLang="en-US" smtClean="0"/>
              <a:t>Certain characters and terms are reserved.</a:t>
            </a:r>
          </a:p>
          <a:p>
            <a:pPr eaLnBrk="1" hangingPunct="1"/>
            <a:r>
              <a:rPr lang="en-US" altLang="en-US" smtClean="0"/>
              <a:t>JavaScript is simple text (ASCII).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5A660-0E8D-4F64-A19F-9133911216A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JavaScript-Expressions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In expressions involving numeric and string values, JavaScript converts the numeric values to strings. For example, consider the following statements: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mtClean="0">
                <a:latin typeface="Courier New" pitchFamily="49" charset="0"/>
              </a:rPr>
              <a:t> x = "The answer is " + 42</a:t>
            </a:r>
            <a:br>
              <a:rPr lang="en-US" smtClean="0">
                <a:latin typeface="Courier New" pitchFamily="49" charset="0"/>
              </a:rPr>
            </a:br>
            <a:r>
              <a:rPr lang="en-US" smtClean="0">
                <a:latin typeface="Courier New" pitchFamily="49" charset="0"/>
              </a:rPr>
              <a:t>y = 42 + " is the answer."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7F47CD-A914-4F28-9EE5-1ED77BB7C5F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Operators</a:t>
            </a:r>
          </a:p>
          <a:p>
            <a:pPr eaLnBrk="1" hangingPunct="1"/>
            <a:r>
              <a:rPr lang="en-US" altLang="en-US" smtClean="0"/>
              <a:t>Operators are used to handle variables. </a:t>
            </a:r>
          </a:p>
          <a:p>
            <a:pPr eaLnBrk="1" hangingPunct="1"/>
            <a:r>
              <a:rPr lang="en-US" altLang="en-US" smtClean="0"/>
              <a:t>Types of operators with examples:</a:t>
            </a:r>
          </a:p>
          <a:p>
            <a:pPr lvl="1" eaLnBrk="1" hangingPunct="1"/>
            <a:r>
              <a:rPr lang="en-US" altLang="en-US" smtClean="0"/>
              <a:t>Arithmetic operators, such as =.</a:t>
            </a:r>
          </a:p>
          <a:p>
            <a:pPr lvl="1" eaLnBrk="1" hangingPunct="1"/>
            <a:r>
              <a:rPr lang="en-US" altLang="en-US" smtClean="0"/>
              <a:t>Comparisons operators, such as != (not equal to).</a:t>
            </a:r>
          </a:p>
          <a:p>
            <a:pPr lvl="1" eaLnBrk="1" hangingPunct="1"/>
            <a:r>
              <a:rPr lang="en-US" altLang="en-US" smtClean="0"/>
              <a:t>Logical operators, such as &amp;&amp; (logical and).</a:t>
            </a:r>
          </a:p>
          <a:p>
            <a:pPr lvl="1" eaLnBrk="1" hangingPunct="1"/>
            <a:r>
              <a:rPr lang="en-US" altLang="en-US" smtClean="0"/>
              <a:t>Control operators, such as if.</a:t>
            </a:r>
          </a:p>
          <a:p>
            <a:pPr lvl="1" eaLnBrk="1" hangingPunct="1"/>
            <a:r>
              <a:rPr lang="en-US" altLang="en-US" smtClean="0"/>
              <a:t>Assignment and String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C41EFC-446E-4EB9-887D-FEC4F93EE03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Methods of Using JavaScript.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mtClean="0"/>
              <a:t>JavaScript can be embedded in HTML documents:</a:t>
            </a:r>
          </a:p>
          <a:p>
            <a:pPr marL="609600" indent="-609600" eaLnBrk="1" hangingPunct="1"/>
            <a:r>
              <a:rPr lang="en-US" altLang="en-US" smtClean="0"/>
              <a:t>In the &lt;head&gt;, or in both.</a:t>
            </a:r>
          </a:p>
          <a:p>
            <a:pPr marL="990600" lvl="1" indent="-533400" eaLnBrk="1" hangingPunct="1"/>
            <a:r>
              <a:rPr lang="en-US" altLang="en-US" smtClean="0"/>
              <a:t>For event driven scripts.</a:t>
            </a:r>
          </a:p>
          <a:p>
            <a:pPr marL="609600" indent="-609600" eaLnBrk="1" hangingPunct="1"/>
            <a:r>
              <a:rPr lang="en-US" altLang="en-US" smtClean="0"/>
              <a:t>In the &lt;body&gt;,</a:t>
            </a:r>
          </a:p>
          <a:p>
            <a:pPr marL="990600" lvl="1" indent="-533400" eaLnBrk="1" hangingPunct="1"/>
            <a:r>
              <a:rPr lang="en-US" altLang="en-US" smtClean="0"/>
              <a:t>To be executed at the time of page loading.</a:t>
            </a:r>
          </a:p>
          <a:p>
            <a:pPr marL="609600" indent="-609600" eaLnBrk="1" hangingPunct="1"/>
            <a:r>
              <a:rPr lang="en-US" altLang="en-US" smtClean="0"/>
              <a:t>JavaScript can reside in a separate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B899BD-9EBD-4AB1-BB6E-0DF72FCAF4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JavaScript-Script Tag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The &lt;script&gt; tag is an extension to HTML that can enclose any number of JavaScript statements: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&lt;script&gt;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i="1" smtClean="0">
                <a:latin typeface="Courier" pitchFamily="49" charset="0"/>
              </a:rPr>
              <a:t>JavaScript statements..</a:t>
            </a:r>
            <a:r>
              <a:rPr lang="en-US" smtClean="0">
                <a:latin typeface="Courier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mtClean="0"/>
              <a:t>&lt;/script&gt;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A document can have multiple script tags, and each can enclose any number of JavaScript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2A1A05-A0A9-4751-A3BE-5B4716D5F7E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JavaScript-Hiding Script</a:t>
            </a:r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mtClean="0"/>
              <a:t>&lt;script&gt;</a:t>
            </a:r>
            <a:br>
              <a:rPr lang="en-US" smtClean="0"/>
            </a:br>
            <a:r>
              <a:rPr lang="en-US" smtClean="0"/>
              <a:t>&lt;!-- hiding starts</a:t>
            </a:r>
            <a:br>
              <a:rPr lang="en-US" smtClean="0"/>
            </a:br>
            <a:r>
              <a:rPr lang="en-US" i="1" smtClean="0">
                <a:latin typeface="Courier" pitchFamily="49" charset="0"/>
              </a:rPr>
              <a:t>Javascript statements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mtClean="0"/>
              <a:t>// end the hiding here. --&gt;</a:t>
            </a:r>
            <a:br>
              <a:rPr lang="en-US" smtClean="0"/>
            </a:br>
            <a:r>
              <a:rPr lang="en-US" smtClean="0"/>
              <a:t>&lt;/script&gt;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 &lt;!-- script here --&gt; tags hide scripts in HTML and prevent scripts from displaying in browsers that do not interpret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97C41A-BC2A-4C87-8F0D-70EE5DD0081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JavaScript-Comments</a:t>
            </a:r>
            <a:endParaRPr lang="en-US" alt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// are JavaScript single-line comment.</a:t>
            </a:r>
          </a:p>
          <a:p>
            <a:pPr eaLnBrk="1" hangingPunct="1"/>
            <a:r>
              <a:rPr lang="en-US" smtClean="0"/>
              <a:t>/* multi-line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B16F5D-6ECE-46AA-A3EE-2B084829D89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JavaScript-Example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  &lt;script language="JavaScript"&gt;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&lt;!--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    document.write(“Hello, World!”)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  &lt;/script&gt;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--&gt;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Courier" pitchFamily="49" charset="0"/>
              </a:rPr>
              <a:t>&lt;/html&gt;</a:t>
            </a:r>
            <a:r>
              <a:rPr lang="en-US" sz="2800" smtClean="0"/>
              <a:t> </a:t>
            </a:r>
            <a:r>
              <a:rPr lang="en-US" sz="2800" smtClean="0">
                <a:hlinkClick r:id="rId3" action="ppaction://hlinkfile"/>
              </a:rPr>
              <a:t>Click here for result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document.write is a function which writes a string into our HTML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528DC2-5203-4837-809E-C47D1AE62C6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JavaScript-Example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&lt;html&gt;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&lt;script type="text/javascript"&gt;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document.write("&lt;h1&gt;This is a header&lt;/h1&gt;");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&lt;/script&gt;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Courier" pitchFamily="49" charset="0"/>
              </a:rPr>
              <a:t>&lt;/html&gt;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hlinkClick r:id="rId3" action="ppaction://hlinkfile"/>
              </a:rPr>
              <a:t>Click here for result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5AD57-5768-4226-9A4E-209D98B4188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JavaScript-In &lt;head&gt;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&lt;html&gt;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&lt;head&gt;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&lt;script type="text/JavaScript"&gt;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&lt;!--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function popup()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alert("Hello World")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//--&gt;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&lt;/script&gt;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&lt;/head&gt;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&lt;body&gt;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&lt;input type="button" onClick="popup()" value="popup"&gt;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&lt;/body&gt;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&lt;/html&gt;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400" smtClean="0">
                <a:hlinkClick r:id="rId3" action="ppaction://hlinkfile"/>
              </a:rPr>
              <a:t>Click here for result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CC5DEF-7C31-40C9-BEBA-E0F71456C0B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JavaScript-In a File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Linked in the &lt;head&gt;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The </a:t>
            </a:r>
            <a:r>
              <a:rPr lang="en-US" smtClean="0">
                <a:latin typeface="Courier" pitchFamily="49" charset="0"/>
              </a:rPr>
              <a:t>src</a:t>
            </a:r>
            <a:r>
              <a:rPr lang="en-US" smtClean="0"/>
              <a:t> attribute of the &lt;script&gt; tag lets you specify a file as the JavaScript source.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" pitchFamily="49" charset="0"/>
              </a:rPr>
              <a:t>&lt;script src=“external_javascript_file.js”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" pitchFamily="49" charset="0"/>
              </a:rPr>
              <a:t>	type="text/javascript"&gt;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latin typeface="Courier" pitchFamily="49" charset="0"/>
              </a:rPr>
              <a:t>	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B7429-6CBE-4D21-A27F-410BBEEC6A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 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JavaScript programming uses specialized terminology.</a:t>
            </a:r>
          </a:p>
          <a:p>
            <a:pPr eaLnBrk="1" hangingPunct="1"/>
            <a:r>
              <a:rPr lang="en-US" altLang="en-US" smtClean="0"/>
              <a:t>Objects, Properties, Methods, Events, Functions, Values, Variables, Expressions, Operators.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0FDC7-02B4-4C62-B6A2-7AC010E5DB7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JavaScript-In a File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 changes to scripts in one place.</a:t>
            </a:r>
          </a:p>
          <a:p>
            <a:pPr eaLnBrk="1" hangingPunct="1"/>
            <a:r>
              <a:rPr lang="en-US" altLang="en-US" smtClean="0"/>
              <a:t>Reusable</a:t>
            </a:r>
          </a:p>
          <a:p>
            <a:pPr eaLnBrk="1" hangingPunct="1"/>
            <a:r>
              <a:rPr lang="en-US" altLang="en-US" smtClean="0"/>
              <a:t>Can be linked to any page, every page in a site, or many sites.</a:t>
            </a:r>
          </a:p>
          <a:p>
            <a:pPr eaLnBrk="1" hangingPunct="1"/>
            <a:r>
              <a:rPr lang="en-US" altLang="en-US" smtClean="0"/>
              <a:t>Can be used for both types of scripts:</a:t>
            </a:r>
          </a:p>
          <a:p>
            <a:pPr lvl="1" eaLnBrk="1" hangingPunct="1"/>
            <a:r>
              <a:rPr lang="en-US" altLang="en-US" smtClean="0"/>
              <a:t>The type that is placed in the head (functions).</a:t>
            </a:r>
          </a:p>
          <a:p>
            <a:pPr lvl="1" eaLnBrk="1" hangingPunct="1"/>
            <a:r>
              <a:rPr lang="en-US" altLang="en-US" smtClean="0"/>
              <a:t>The type that is placed in the body (scripts you want to run when the page loads).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64DF7-ACA7-4045-8606-86BF9ABCA11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JavaScript-In a File Example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&lt;head&gt;</a:t>
            </a:r>
            <a:br>
              <a:rPr lang="en-US" smtClean="0"/>
            </a:br>
            <a:r>
              <a:rPr lang="en-US" smtClean="0"/>
              <a:t>&lt;title&gt;my page&lt;/title&gt;</a:t>
            </a:r>
            <a:br>
              <a:rPr lang="en-US" smtClean="0"/>
            </a:br>
            <a:r>
              <a:rPr lang="en-US" smtClean="0"/>
              <a:t>&lt;script src="common.js"&gt;</a:t>
            </a:r>
            <a:br>
              <a:rPr lang="en-US" smtClean="0"/>
            </a:br>
            <a:r>
              <a:rPr lang="en-US" smtClean="0"/>
              <a:t>………….</a:t>
            </a:r>
            <a:br>
              <a:rPr lang="en-US" smtClean="0"/>
            </a:br>
            <a:r>
              <a:rPr lang="en-US" smtClean="0"/>
              <a:t>&lt;/script&gt;</a:t>
            </a:r>
            <a:br>
              <a:rPr lang="en-US" smtClean="0"/>
            </a:br>
            <a:r>
              <a:rPr lang="en-US" smtClean="0"/>
              <a:t>&lt;/head&gt;</a:t>
            </a:r>
            <a:br>
              <a:rPr lang="en-US" smtClean="0"/>
            </a:br>
            <a:r>
              <a:rPr lang="en-US" smtClean="0"/>
              <a:t>&lt;body&gt;</a:t>
            </a:r>
            <a:br>
              <a:rPr lang="en-US" smtClean="0"/>
            </a:br>
            <a:r>
              <a:rPr lang="en-US" smtClean="0"/>
              <a:t>………….</a:t>
            </a:r>
          </a:p>
          <a:p>
            <a:pPr eaLnBrk="1" hangingPunct="1">
              <a:buFontTx/>
              <a:buNone/>
            </a:pPr>
            <a:r>
              <a:rPr lang="en-US" smtClean="0">
                <a:hlinkClick r:id="rId3" action="ppaction://hlinkfile"/>
              </a:rPr>
              <a:t>For example click here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07F35-09FA-4C21-B7B7-39834348ED1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JavaScript-Useful Links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45720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hlinkClick r:id="rId3"/>
              </a:rPr>
              <a:t>JavaFile.com </a:t>
            </a:r>
            <a:endParaRPr lang="en-US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hlinkClick r:id="rId4"/>
              </a:rPr>
              <a:t>Java-Scripts.com </a:t>
            </a:r>
            <a:endParaRPr lang="en-US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hlinkClick r:id="rId5"/>
              </a:rPr>
              <a:t>Drop Down JavaScript Menus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045C01-C559-4FE8-A49B-7DAFE9936AA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Guidelines for a Website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Best practice to separate Content from Action from Appearance.</a:t>
            </a:r>
          </a:p>
          <a:p>
            <a:pPr eaLnBrk="1" hangingPunct="1"/>
            <a:r>
              <a:rPr lang="en-US" altLang="en-US" smtClean="0"/>
              <a:t>Put styles in external CSS.</a:t>
            </a:r>
          </a:p>
          <a:p>
            <a:pPr eaLnBrk="1" hangingPunct="1"/>
            <a:r>
              <a:rPr lang="en-US" altLang="en-US" smtClean="0"/>
              <a:t>Put scripts in an external JavaScript files.</a:t>
            </a:r>
          </a:p>
          <a:p>
            <a:pPr eaLnBrk="1" hangingPunct="1"/>
            <a:r>
              <a:rPr lang="en-US" altLang="en-US" smtClean="0"/>
              <a:t>Leave only the HTML markup and content on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514CB-3869-44AD-860E-D0A6AE5A291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 Enable IE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800" smtClean="0"/>
              <a:t>Enable JavaScript - Internet Explorer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In Internet Explorer </a:t>
            </a:r>
            <a:r>
              <a:rPr lang="en-US" sz="2800" smtClean="0"/>
              <a:t>6/7</a:t>
            </a:r>
            <a:endParaRPr lang="tr-TR" sz="28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Click on the Tools menu.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Choose Internet Options.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Click the Security tab on the Internet Options pop up.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Click the Custom Level button to access your security settings.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Scroll down to the Scripting section.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Select the Enable button for Active scripting.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Click OK to finish the process.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Click Yes when asked to confirm.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51FC15-56BA-4252-B33D-B43D8EC599B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JavaScript- Enable Firefox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In Firefox 2/3</a:t>
            </a:r>
          </a:p>
          <a:p>
            <a:pPr eaLnBrk="1" hangingPunct="1">
              <a:buFontTx/>
              <a:buNone/>
            </a:pPr>
            <a:r>
              <a:rPr lang="tr-TR" smtClean="0"/>
              <a:t>Click on the Tools menu </a:t>
            </a:r>
          </a:p>
          <a:p>
            <a:pPr eaLnBrk="1" hangingPunct="1">
              <a:buFontTx/>
              <a:buNone/>
            </a:pPr>
            <a:r>
              <a:rPr lang="tr-TR" smtClean="0"/>
              <a:t>Choose Options from the menu.</a:t>
            </a:r>
          </a:p>
          <a:p>
            <a:pPr eaLnBrk="1" hangingPunct="1">
              <a:buFontTx/>
              <a:buNone/>
            </a:pPr>
            <a:r>
              <a:rPr lang="tr-TR" smtClean="0"/>
              <a:t>Click the Content tab in the Options pop up.</a:t>
            </a:r>
          </a:p>
          <a:p>
            <a:pPr eaLnBrk="1" hangingPunct="1">
              <a:buFontTx/>
              <a:buNone/>
            </a:pPr>
            <a:r>
              <a:rPr lang="tr-TR" smtClean="0"/>
              <a:t>Make sure that Enable JavaScript is checked.</a:t>
            </a:r>
          </a:p>
          <a:p>
            <a:pPr eaLnBrk="1" hangingPunct="1">
              <a:buFontTx/>
              <a:buNone/>
            </a:pPr>
            <a:r>
              <a:rPr lang="tr-TR" smtClean="0"/>
              <a:t>Click OK to finish the process.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F7509-D346-4232-827D-8D7E250DC0F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Objects</a:t>
            </a:r>
          </a:p>
          <a:p>
            <a:pPr eaLnBrk="1" hangingPunct="1"/>
            <a:r>
              <a:rPr lang="en-US" altLang="en-US" smtClean="0"/>
              <a:t>Objects refers to windows, documents, images, tables, forms, buttons or links, etc. </a:t>
            </a:r>
          </a:p>
          <a:p>
            <a:pPr eaLnBrk="1" hangingPunct="1"/>
            <a:r>
              <a:rPr lang="en-US" altLang="en-US" smtClean="0"/>
              <a:t>Objects should be named. </a:t>
            </a:r>
          </a:p>
          <a:p>
            <a:pPr eaLnBrk="1" hangingPunct="1"/>
            <a:r>
              <a:rPr lang="en-US" altLang="en-US" smtClean="0"/>
              <a:t>Objects have properties that act as modifiers.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3FFA1-52E0-4A2C-AA67-761858AA713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Properties</a:t>
            </a:r>
          </a:p>
          <a:p>
            <a:pPr eaLnBrk="1" hangingPunct="1"/>
            <a:r>
              <a:rPr lang="en-US" altLang="en-US" smtClean="0"/>
              <a:t>Properties are object attributes. </a:t>
            </a:r>
          </a:p>
          <a:p>
            <a:pPr eaLnBrk="1" hangingPunct="1"/>
            <a:r>
              <a:rPr lang="en-US" altLang="en-US" smtClean="0"/>
              <a:t>Object properties are defined by using the object's name, a period, and the property name. </a:t>
            </a:r>
          </a:p>
          <a:p>
            <a:pPr eaLnBrk="1" hangingPunct="1"/>
            <a:r>
              <a:rPr lang="en-US" altLang="en-US" smtClean="0"/>
              <a:t>e.g., background color is expressed by:</a:t>
            </a:r>
          </a:p>
          <a:p>
            <a:pPr algn="ctr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document.bgcolor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mtClean="0"/>
              <a:t> is the object.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bgcolor</a:t>
            </a:r>
            <a:r>
              <a:rPr lang="en-US" altLang="en-US" smtClean="0"/>
              <a:t> is the property.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8931A-6EC7-4460-AD06-DBA16DF8C4F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Methods</a:t>
            </a:r>
          </a:p>
          <a:p>
            <a:pPr eaLnBrk="1" hangingPunct="1"/>
            <a:r>
              <a:rPr lang="en-US" altLang="en-US" smtClean="0"/>
              <a:t>Methods are actions applied to particular objects.</a:t>
            </a:r>
          </a:p>
          <a:p>
            <a:pPr eaLnBrk="1" hangingPunct="1"/>
            <a:r>
              <a:rPr lang="en-US" altLang="en-US" smtClean="0"/>
              <a:t>Methods are what objects can do.</a:t>
            </a:r>
          </a:p>
          <a:p>
            <a:pPr eaLnBrk="1" hangingPunct="1"/>
            <a:r>
              <a:rPr lang="en-US" altLang="en-US" smtClean="0"/>
              <a:t>e.g., 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document.write(”Hello World")</a:t>
            </a:r>
          </a:p>
          <a:p>
            <a:pPr eaLnBrk="1" hangingPunct="1"/>
            <a:r>
              <a:rPr lang="en-US" altLang="en-US" smtClean="0">
                <a:latin typeface="Courier" pitchFamily="49" charset="0"/>
              </a:rPr>
              <a:t>document </a:t>
            </a:r>
            <a:r>
              <a:rPr lang="en-US" altLang="en-US" smtClean="0"/>
              <a:t>is the object.</a:t>
            </a:r>
          </a:p>
          <a:p>
            <a:pPr eaLnBrk="1" hangingPunct="1"/>
            <a:r>
              <a:rPr lang="en-US" altLang="en-US" smtClean="0">
                <a:latin typeface="Courier" pitchFamily="49" charset="0"/>
              </a:rPr>
              <a:t>write</a:t>
            </a:r>
            <a:r>
              <a:rPr lang="en-US" altLang="en-US" smtClean="0"/>
              <a:t> is the method.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0CB94-6C8B-4864-8C17-E3DC9F86312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JS-T</a:t>
            </a:r>
            <a:r>
              <a:rPr lang="en-US" altLang="en-US" sz="4000" b="1" smtClean="0">
                <a:solidFill>
                  <a:schemeClr val="tx1"/>
                </a:solidFill>
              </a:rPr>
              <a:t>erminology</a:t>
            </a:r>
            <a:endParaRPr lang="en-US" sz="4000" b="1" smtClean="0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Events</a:t>
            </a:r>
          </a:p>
          <a:p>
            <a:pPr eaLnBrk="1" hangingPunct="1"/>
            <a:r>
              <a:rPr lang="en-US" altLang="en-US" smtClean="0"/>
              <a:t>Events associate an object with an action. </a:t>
            </a:r>
          </a:p>
          <a:p>
            <a:pPr eaLnBrk="1" hangingPunct="1"/>
            <a:r>
              <a:rPr lang="en-US" altLang="en-US" smtClean="0"/>
              <a:t>The OnMouseover event handler action can change an image.</a:t>
            </a:r>
          </a:p>
          <a:p>
            <a:pPr eaLnBrk="1" hangingPunct="1"/>
            <a:r>
              <a:rPr lang="en-US" altLang="en-US" smtClean="0"/>
              <a:t>The OnSubmit event handler sends a form. </a:t>
            </a:r>
          </a:p>
          <a:p>
            <a:pPr eaLnBrk="1" hangingPunct="1"/>
            <a:r>
              <a:rPr lang="en-US" altLang="en-US" smtClean="0"/>
              <a:t> User actions trigger events.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4EB8D-9DA2-4FCB-832B-E8511440F2E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JS-Event Driven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JavaScript applications are largely event-driven.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smtClean="0"/>
              <a:t>Events</a:t>
            </a:r>
            <a:r>
              <a:rPr lang="en-US" smtClean="0"/>
              <a:t> are actions that occur usually as a result of something a user does. For example, clicking a button is an event, as is changing a text field or moving the mouse over a hyperlink.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mtClean="0"/>
              <a:t>You can define </a:t>
            </a:r>
            <a:r>
              <a:rPr lang="en-US" i="1" smtClean="0"/>
              <a:t>event handlers</a:t>
            </a:r>
            <a:r>
              <a:rPr lang="en-US" smtClean="0"/>
              <a:t>, 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onChange</a:t>
            </a:r>
            <a:r>
              <a:rPr lang="en-US" b="1" smtClean="0"/>
              <a:t> </a:t>
            </a:r>
            <a:r>
              <a:rPr lang="en-US" smtClean="0"/>
              <a:t>and</a:t>
            </a:r>
            <a:r>
              <a:rPr lang="en-US" b="1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mtClean="0"/>
              <a:t>, to make your script react to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75A79-402D-47ED-BEC2-08EA197628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JS-Event Driven Events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Few event handler function</a:t>
            </a:r>
          </a:p>
          <a:p>
            <a:pPr lvl="1" eaLnBrk="1" hangingPunct="1"/>
            <a:r>
              <a:rPr lang="en-US" smtClean="0"/>
              <a:t>onAbort: user aborts the loading</a:t>
            </a:r>
          </a:p>
          <a:p>
            <a:pPr lvl="1" eaLnBrk="1" hangingPunct="1"/>
            <a:r>
              <a:rPr lang="en-US" smtClean="0"/>
              <a:t>onClick: user clicks on the link</a:t>
            </a:r>
          </a:p>
          <a:p>
            <a:pPr lvl="1" eaLnBrk="1" hangingPunct="1"/>
            <a:r>
              <a:rPr lang="en-US" smtClean="0"/>
              <a:t>onChange: user changes value of an element</a:t>
            </a:r>
          </a:p>
          <a:p>
            <a:pPr lvl="1" eaLnBrk="1" hangingPunct="1"/>
            <a:r>
              <a:rPr lang="en-US" smtClean="0"/>
              <a:t>onFocus: user gives input focus to window</a:t>
            </a:r>
          </a:p>
          <a:p>
            <a:pPr lvl="1" eaLnBrk="1" hangingPunct="1"/>
            <a:r>
              <a:rPr lang="en-US" smtClean="0"/>
              <a:t>onLoad: user loads page in a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20553</TotalTime>
  <Words>1487</Words>
  <Application>Microsoft Office PowerPoint</Application>
  <PresentationFormat>On-screen Show (4:3)</PresentationFormat>
  <Paragraphs>322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Times New Roman</vt:lpstr>
      <vt:lpstr>Arial</vt:lpstr>
      <vt:lpstr>Courier New</vt:lpstr>
      <vt:lpstr>Courier</vt:lpstr>
      <vt:lpstr>Default Design</vt:lpstr>
      <vt:lpstr>JS-Basic</vt:lpstr>
      <vt:lpstr>JS-Basic</vt:lpstr>
      <vt:lpstr>JS- Terminology</vt:lpstr>
      <vt:lpstr>JS-Terminology</vt:lpstr>
      <vt:lpstr>JS-Terminology</vt:lpstr>
      <vt:lpstr>JS-Terminology</vt:lpstr>
      <vt:lpstr>JS-Terminology</vt:lpstr>
      <vt:lpstr>JS-Event Driven</vt:lpstr>
      <vt:lpstr>JS-Event Driven Events</vt:lpstr>
      <vt:lpstr>JS- Event Driven Example</vt:lpstr>
      <vt:lpstr>JS-Terminology</vt:lpstr>
      <vt:lpstr>JS-Functions</vt:lpstr>
      <vt:lpstr>JS-Functions Example</vt:lpstr>
      <vt:lpstr>JS-Terminology</vt:lpstr>
      <vt:lpstr>JS-Terminology</vt:lpstr>
      <vt:lpstr>JS-Terminology</vt:lpstr>
      <vt:lpstr>JS-Expressions</vt:lpstr>
      <vt:lpstr>JS-Expressions</vt:lpstr>
      <vt:lpstr>JavaScript-Expressions</vt:lpstr>
      <vt:lpstr>JavaScript-Expressions</vt:lpstr>
      <vt:lpstr>JavaScript-Terminology</vt:lpstr>
      <vt:lpstr>Methods of Using JavaScript.</vt:lpstr>
      <vt:lpstr>JavaScript-Script Tag</vt:lpstr>
      <vt:lpstr>JavaScript-Hiding Script</vt:lpstr>
      <vt:lpstr>JavaScript-Comments</vt:lpstr>
      <vt:lpstr>JavaScript-Example</vt:lpstr>
      <vt:lpstr>JavaScript-Example</vt:lpstr>
      <vt:lpstr>JavaScript-In &lt;head&gt;</vt:lpstr>
      <vt:lpstr>JavaScript-In a File</vt:lpstr>
      <vt:lpstr>JavaScript-In a File</vt:lpstr>
      <vt:lpstr>JavaScript-In a File Example</vt:lpstr>
      <vt:lpstr>JavaScript-Useful Links</vt:lpstr>
      <vt:lpstr>Guidelines for a Website</vt:lpstr>
      <vt:lpstr>JavaScript- Enable IE</vt:lpstr>
      <vt:lpstr>JavaScript- Enable Firefox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1769</cp:revision>
  <dcterms:created xsi:type="dcterms:W3CDTF">2002-09-08T09:46:40Z</dcterms:created>
  <dcterms:modified xsi:type="dcterms:W3CDTF">2013-06-02T06:58:21Z</dcterms:modified>
</cp:coreProperties>
</file>