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06" r:id="rId2"/>
    <p:sldId id="407" r:id="rId3"/>
    <p:sldId id="408" r:id="rId4"/>
    <p:sldId id="409" r:id="rId5"/>
    <p:sldId id="422" r:id="rId6"/>
    <p:sldId id="410" r:id="rId7"/>
    <p:sldId id="411" r:id="rId8"/>
    <p:sldId id="412" r:id="rId9"/>
    <p:sldId id="413" r:id="rId10"/>
    <p:sldId id="395" r:id="rId11"/>
    <p:sldId id="398" r:id="rId12"/>
    <p:sldId id="399" r:id="rId13"/>
    <p:sldId id="400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76" autoAdjust="0"/>
    <p:restoredTop sz="94621" autoAdjust="0"/>
  </p:normalViewPr>
  <p:slideViewPr>
    <p:cSldViewPr>
      <p:cViewPr>
        <p:scale>
          <a:sx n="48" d="100"/>
          <a:sy n="48" d="100"/>
        </p:scale>
        <p:origin x="-1770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92" y="-60"/>
      </p:cViewPr>
      <p:guideLst>
        <p:guide orient="horz" pos="290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/>
            </a:lvl1pPr>
          </a:lstStyle>
          <a:p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endParaRPr lang="en-GB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/>
            </a:lvl1pPr>
          </a:lstStyle>
          <a:p>
            <a:endParaRPr lang="en-GB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fld id="{35F318A2-A1CD-49E1-95EE-D48747DCF72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11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7850"/>
            <a:ext cx="502920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fld id="{BB699A91-A010-4E0E-B26E-ABC7DA6EC9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173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67D2D-F919-4BCC-8ED6-3FEA0E3A31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0B592-C8AC-46A3-8FA6-822AC32B0D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46222-A797-41A7-A86A-C6D849FA69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E13AD-FADE-4F7C-BB21-4FBD5E369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A454E-A881-4C88-8593-469EFC7E4A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Javascript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636B9-8713-4A07-AC37-60FEBDC1FB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Javascript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68C56-42E4-4E6E-99CF-C5384222B0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Javascript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63E4A-3095-4848-BC26-DA6937DFE7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B2F64-47D1-4643-A0D6-DBD9D1C2A1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Javascript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983F3-BBCB-4FC5-965B-9765FC4B4F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Javascript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9B779-1EA7-4278-AB08-6BB50FB3F7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/>
              <a:t>Javascript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79E8729-AD60-4708-BFBE-3275B105CC3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examples/js_example_30_inner_html_change_text_f.html" TargetMode="External"/><Relationship Id="rId7" Type="http://schemas.openxmlformats.org/officeDocument/2006/relationships/hyperlink" Target="examples/js_example_30_inner_html_change_text_e.html" TargetMode="External"/><Relationship Id="rId2" Type="http://schemas.openxmlformats.org/officeDocument/2006/relationships/hyperlink" Target="examples/js_example_30_inner_html_change_text_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s/js_example_30_inner_html_change_text_d.html" TargetMode="External"/><Relationship Id="rId5" Type="http://schemas.openxmlformats.org/officeDocument/2006/relationships/hyperlink" Target="examples/js_example_30_inner_html_change_text_c.html" TargetMode="External"/><Relationship Id="rId4" Type="http://schemas.openxmlformats.org/officeDocument/2006/relationships/hyperlink" Target="examples/js_example_30_inner_html_change_text_b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examples/js_example_21_window_object_open_b.html" TargetMode="External"/><Relationship Id="rId7" Type="http://schemas.openxmlformats.org/officeDocument/2006/relationships/hyperlink" Target="examples/js_example_28_window_object_printhtml.html" TargetMode="External"/><Relationship Id="rId2" Type="http://schemas.openxmlformats.org/officeDocument/2006/relationships/hyperlink" Target="examples/js_example_21_window_object_open_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s/js_example_27_window_object_focus.html" TargetMode="External"/><Relationship Id="rId5" Type="http://schemas.openxmlformats.org/officeDocument/2006/relationships/hyperlink" Target="examples/js_example_26_window_object_close.html" TargetMode="External"/><Relationship Id="rId4" Type="http://schemas.openxmlformats.org/officeDocument/2006/relationships/hyperlink" Target="examples/js_example_22_window_object_mov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examples/js_example_32_navigator_objec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xamples/js_example_28_window_object_timer_b.html" TargetMode="External"/><Relationship Id="rId2" Type="http://schemas.openxmlformats.org/officeDocument/2006/relationships/hyperlink" Target="examples/js_example_28_window_object_timer_a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examples/js_example_28_window_object_timer_c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FE65-B9CC-4B34-936B-DB34949D5C34}" type="slidenum">
              <a:rPr lang="en-US"/>
              <a:pPr/>
              <a:t>1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JS-Window Object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r>
              <a:rPr lang="en-US"/>
              <a:t>The Window object is the top level object in JavaScript, and contains in itself several other objects, such as "document", "history" etc.</a:t>
            </a:r>
          </a:p>
          <a:p>
            <a:r>
              <a:rPr lang="en-US"/>
              <a:t>It is created automatically with every instance of a &lt;BODY&gt; or &lt;FRAMESET&gt; tag.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8086-AF8D-4E1F-B2B2-E00D6465B4BB}" type="slidenum">
              <a:rPr lang="en-US"/>
              <a:pPr/>
              <a:t>10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JS-Math Object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r>
              <a:rPr lang="en-US"/>
              <a:t>JavaScript Math object is used to perform mathematical tasks.</a:t>
            </a:r>
          </a:p>
          <a:p>
            <a:r>
              <a:rPr lang="en-US"/>
              <a:t>Unlike the String and the Date object which requires defining the object, Math object need not be defined.  Math object in JavaScript has two main attributes:</a:t>
            </a:r>
          </a:p>
          <a:p>
            <a:r>
              <a:rPr lang="en-US"/>
              <a:t>Properties</a:t>
            </a:r>
          </a:p>
          <a:p>
            <a:r>
              <a:rPr lang="en-US"/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E39-BEFA-4910-94DE-9887454D449A}" type="slidenum">
              <a:rPr lang="en-US"/>
              <a:pPr/>
              <a:t>11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JS-Math Object Constants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r>
              <a:rPr lang="en-US"/>
              <a:t>Math.E</a:t>
            </a:r>
          </a:p>
          <a:p>
            <a:r>
              <a:rPr lang="en-US"/>
              <a:t>Math.PI</a:t>
            </a:r>
          </a:p>
          <a:p>
            <a:r>
              <a:rPr lang="en-US"/>
              <a:t>Math.SQRT2</a:t>
            </a:r>
          </a:p>
          <a:p>
            <a:r>
              <a:rPr lang="en-US"/>
              <a:t>Math.SQRT1_2</a:t>
            </a:r>
          </a:p>
          <a:p>
            <a:r>
              <a:rPr lang="en-US"/>
              <a:t>Math.LN2</a:t>
            </a:r>
          </a:p>
          <a:p>
            <a:r>
              <a:rPr lang="en-US"/>
              <a:t>Math.LN10</a:t>
            </a:r>
          </a:p>
          <a:p>
            <a:r>
              <a:rPr lang="en-US"/>
              <a:t>Math.LOG2E</a:t>
            </a:r>
          </a:p>
          <a:p>
            <a:r>
              <a:rPr lang="en-US"/>
              <a:t>Math.LOG10E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6E5-5484-495B-BA26-35FF14D337D1}" type="slidenum">
              <a:rPr lang="en-US"/>
              <a:pPr/>
              <a:t>12</a:t>
            </a:fld>
            <a:endParaRPr lang="en-US"/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JS-Math Object Methods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r>
              <a:rPr lang="en-US"/>
              <a:t>max(a, b)</a:t>
            </a:r>
          </a:p>
          <a:p>
            <a:r>
              <a:rPr lang="en-US"/>
              <a:t>min(a, b) </a:t>
            </a:r>
          </a:p>
          <a:p>
            <a:r>
              <a:rPr lang="en-US"/>
              <a:t>pow(x, y)</a:t>
            </a:r>
          </a:p>
          <a:p>
            <a:r>
              <a:rPr lang="en-US"/>
              <a:t>random() </a:t>
            </a:r>
          </a:p>
          <a:p>
            <a:r>
              <a:rPr lang="en-US"/>
              <a:t>round(x)</a:t>
            </a:r>
          </a:p>
          <a:p>
            <a:r>
              <a:rPr lang="en-US"/>
              <a:t>sin(x)</a:t>
            </a:r>
          </a:p>
          <a:p>
            <a:r>
              <a:rPr lang="en-US"/>
              <a:t>sqrt(x)</a:t>
            </a:r>
          </a:p>
          <a:p>
            <a:r>
              <a:rPr lang="en-US"/>
              <a:t>tan(x)</a:t>
            </a:r>
          </a:p>
          <a:p>
            <a:r>
              <a:rPr lang="en-US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957EF-31C0-4CEA-8A6B-CBA4FA4247E0}" type="slidenum">
              <a:rPr lang="en-US"/>
              <a:pPr/>
              <a:t>13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JS-Math Object Use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r>
              <a:rPr lang="en-US"/>
              <a:t>Math.max(8,9)</a:t>
            </a:r>
          </a:p>
          <a:p>
            <a:r>
              <a:rPr lang="en-US"/>
              <a:t>Math.round(5.8) and so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C5CC-6AB3-490C-AA18-58E9C9E387BD}" type="slidenum">
              <a:rPr lang="en-US"/>
              <a:pPr/>
              <a:t>14</a:t>
            </a:fld>
            <a:endParaRPr 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JS-innerHTML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r>
              <a:rPr lang="en-US" sz="2800"/>
              <a:t>The innerHTML property was introduced by Microsoft in Internet Explorer as a convenient way of being able to manipulate the contents of an HTML element.</a:t>
            </a:r>
          </a:p>
          <a:p>
            <a:r>
              <a:rPr lang="en-US" sz="2800"/>
              <a:t>It allows you to edit the value inside of an HTML tag.</a:t>
            </a:r>
          </a:p>
          <a:p>
            <a:r>
              <a:rPr lang="en-US" sz="2800"/>
              <a:t>Everything on a web page resides in a box. A paragraph (&lt;P&gt;) is a box. When you mark something as bold you create a little box around that text that will contain bold text. You can give each and every box in HTML a unique identifier (an ID), and Javascript can find boxes you have labeled and let you manipulate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91AC-1346-47CA-8FBE-3A8B71C5A045}" type="slidenum">
              <a:rPr lang="en-US"/>
              <a:pPr/>
              <a:t>15</a:t>
            </a:fld>
            <a:endParaRPr lang="en-US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JS-innerHTML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r>
              <a:rPr lang="en-US"/>
              <a:t>Each HTML element has an innerHTML property that defines both the HTML code and the text that occurs between that element's opening and closing tag.</a:t>
            </a:r>
          </a:p>
          <a:p>
            <a:r>
              <a:rPr lang="en-US"/>
              <a:t>By changing an element's innerHTML after some user interaction, you can make much more interactive pages.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C26-C563-46AE-B6E1-553501D6CBCB}" type="slidenum">
              <a:rPr lang="en-US"/>
              <a:pPr/>
              <a:t>16</a:t>
            </a:fld>
            <a:endParaRPr 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JS-innerHTML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r>
              <a:rPr lang="en-US"/>
              <a:t>Steps to use innerHTML:</a:t>
            </a:r>
          </a:p>
          <a:p>
            <a:pPr lvl="1"/>
            <a:r>
              <a:rPr lang="en-US"/>
              <a:t>You must give the element you wish to change an id.</a:t>
            </a:r>
          </a:p>
          <a:p>
            <a:pPr lvl="1"/>
            <a:r>
              <a:rPr lang="en-US"/>
              <a:t>With that id in place you will be able to use the getElementById function, which works on all browsers.</a:t>
            </a:r>
          </a:p>
          <a:p>
            <a:pPr lvl="1"/>
            <a:r>
              <a:rPr lang="en-US"/>
              <a:t>After you have that set up you can now manipulate the text of an element. To start off, let's try changing the text inside a bold tag.</a:t>
            </a:r>
          </a:p>
          <a:p>
            <a:pPr lvl="1"/>
            <a:r>
              <a:rPr lang="en-US"/>
              <a:t>getElementById is a method (or function) of the document object. This means you can only access it by using document.getElementById.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C4AB-AEC6-4966-A1C8-CD23C8E8BC2F}" type="slidenum">
              <a:rPr lang="en-US"/>
              <a:pPr/>
              <a:t>17</a:t>
            </a:fld>
            <a:endParaRPr lang="en-US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JS-innerHTML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r>
              <a:rPr lang="en-US"/>
              <a:t>For example, the entire contents of the document body can be deleted by:</a:t>
            </a:r>
          </a:p>
          <a:p>
            <a:pPr algn="ctr">
              <a:buFontTx/>
              <a:buNone/>
            </a:pPr>
            <a:r>
              <a:rPr lang="en-US"/>
              <a:t>document.body.innerHTML = "";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D9A1-8E7F-4D9D-B263-3045A2D259BD}" type="slidenum">
              <a:rPr lang="en-US"/>
              <a:pPr/>
              <a:t>18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 innerHTML Example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r>
              <a:rPr lang="en-US"/>
              <a:t>Step 1 setting id</a:t>
            </a:r>
          </a:p>
          <a:p>
            <a:pPr algn="ctr">
              <a:buFontTx/>
              <a:buNone/>
            </a:pPr>
            <a:r>
              <a:rPr lang="en-US"/>
              <a:t>&lt;div id=“first"&gt;</a:t>
            </a:r>
          </a:p>
          <a:p>
            <a:r>
              <a:rPr lang="en-US"/>
              <a:t>Step 2 accessing</a:t>
            </a:r>
          </a:p>
          <a:p>
            <a:pPr>
              <a:buFontTx/>
              <a:buNone/>
            </a:pPr>
            <a:r>
              <a:rPr lang="en-US"/>
              <a:t>var content = document.getElementById('content');</a:t>
            </a:r>
          </a:p>
          <a:p>
            <a:pPr>
              <a:buFontTx/>
              <a:buNone/>
            </a:pPr>
            <a:r>
              <a:rPr lang="en-US"/>
              <a:t>For example: </a:t>
            </a:r>
          </a:p>
          <a:p>
            <a:pPr>
              <a:buFontTx/>
              <a:buNone/>
            </a:pPr>
            <a:r>
              <a:rPr lang="en-US"/>
              <a:t>	&lt;div id="first"&gt;</a:t>
            </a:r>
          </a:p>
          <a:p>
            <a:pPr>
              <a:buFontTx/>
              <a:buNone/>
            </a:pPr>
            <a:r>
              <a:rPr lang="en-US"/>
              <a:t>	&lt;p&gt;Para 1&lt;/p&gt;</a:t>
            </a:r>
          </a:p>
          <a:p>
            <a:pPr>
              <a:buFontTx/>
              <a:buNone/>
            </a:pPr>
            <a:r>
              <a:rPr lang="en-US"/>
              <a:t>	&lt;p&gt;Para 2&lt;/p&gt;&lt;/div&gt;</a:t>
            </a:r>
          </a:p>
          <a:p>
            <a:pPr>
              <a:buFontTx/>
              <a:buNone/>
            </a:pPr>
            <a:r>
              <a:rPr lang="en-US"/>
              <a:t>	&lt;div id="second"&gt;&lt;/div&gt;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C313-F12A-4288-9266-877EB242433F}" type="slidenum">
              <a:rPr lang="en-US"/>
              <a:pPr/>
              <a:t>19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 innerHTML Example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r>
              <a:rPr lang="en-US"/>
              <a:t>The first div displays two paragraphs of text on the page while the second displays nothing on the page and is simply a placeholder.</a:t>
            </a:r>
          </a:p>
          <a:p>
            <a:r>
              <a:rPr lang="en-US"/>
              <a:t>We can retrieve the content of the first div like this:</a:t>
            </a:r>
          </a:p>
          <a:p>
            <a:pPr>
              <a:buFontTx/>
              <a:buNone/>
            </a:pPr>
            <a:r>
              <a:rPr lang="en-US"/>
              <a:t>	var content = document.getElementById('first').innerHTML;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FA59-FD09-4E53-9F67-9483F37F1A34}" type="slidenum">
              <a:rPr lang="en-US"/>
              <a:pPr/>
              <a:t>2</a:t>
            </a:fld>
            <a:endParaRPr lang="en-US"/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JS-Window Object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It is usually necessary to use dot-notation when accessing properties or methods of an object. For example the  following script fragment accesses the write() method of the document object: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/>
              <a:t>document.write("Hello");</a:t>
            </a:r>
          </a:p>
          <a:p>
            <a:pPr>
              <a:lnSpc>
                <a:spcPct val="90000"/>
              </a:lnSpc>
            </a:pPr>
            <a:r>
              <a:rPr lang="en-US"/>
              <a:t>However since window is the topmost object of the JavaScript Object hierarchy prefix is not mandatory.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window.alert();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alert()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3AB0D-27BE-43BF-B0CB-5DEC60F9160F}" type="slidenum">
              <a:rPr lang="en-US"/>
              <a:pPr/>
              <a:t>20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 innerHTML Example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r>
              <a:rPr lang="en-US"/>
              <a:t>The variable content now contains all of the text from the two paragraphs as well as the paragraph tags themselves. We can now replace those paragraphs completely by assigning a new value. </a:t>
            </a:r>
          </a:p>
          <a:p>
            <a:pPr>
              <a:buFontTx/>
              <a:buNone/>
            </a:pPr>
            <a:r>
              <a:rPr lang="en-US"/>
              <a:t>	document.getElementById('first').innerHTML = '&lt;p&gt;' + 'One paragraph of text to replace the previous two ' + 'paragraphs.&lt;\/p&gt;';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D8AD4-FE3D-473F-A681-17306CC61DFA}" type="slidenum">
              <a:rPr lang="en-US"/>
              <a:pPr/>
              <a:t>21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 innerHTML Examples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r>
              <a:rPr lang="en-US">
                <a:hlinkClick r:id="rId2" action="ppaction://hlinkfile"/>
              </a:rPr>
              <a:t>Example 1</a:t>
            </a:r>
            <a:endParaRPr lang="en-US"/>
          </a:p>
          <a:p>
            <a:r>
              <a:rPr lang="en-US">
                <a:hlinkClick r:id="rId3" action="ppaction://hlinkfile"/>
              </a:rPr>
              <a:t>Example 2</a:t>
            </a:r>
            <a:endParaRPr lang="en-US"/>
          </a:p>
          <a:p>
            <a:r>
              <a:rPr lang="en-US">
                <a:hlinkClick r:id="rId4" action="ppaction://hlinkfile"/>
              </a:rPr>
              <a:t>Example 3</a:t>
            </a:r>
            <a:endParaRPr lang="en-US"/>
          </a:p>
          <a:p>
            <a:r>
              <a:rPr lang="en-US">
                <a:hlinkClick r:id="rId5" action="ppaction://hlinkfile"/>
              </a:rPr>
              <a:t>Example 4</a:t>
            </a:r>
            <a:endParaRPr lang="en-US"/>
          </a:p>
          <a:p>
            <a:r>
              <a:rPr lang="en-US">
                <a:hlinkClick r:id="rId6" action="ppaction://hlinkfile"/>
              </a:rPr>
              <a:t>Example 5</a:t>
            </a:r>
            <a:endParaRPr lang="en-US"/>
          </a:p>
          <a:p>
            <a:r>
              <a:rPr lang="en-US">
                <a:hlinkClick r:id="rId7" action="ppaction://hlinkfile"/>
              </a:rPr>
              <a:t>Example 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B405-AFBE-4C47-8BD7-B52CA9FCE2BE}" type="slidenum">
              <a:rPr lang="en-US"/>
              <a:pPr/>
              <a:t>3</a:t>
            </a:fld>
            <a:endParaRPr 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JS-Opening Window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r>
              <a:rPr lang="en-US"/>
              <a:t>Using JavaScript, we can manipulate windows in a variety of ways, such as open one, close it, reload its page, change the attributes of the new window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4784-1C2F-4FED-AD1C-4B14E09DE175}" type="slidenum">
              <a:rPr lang="en-US"/>
              <a:pPr/>
              <a:t>4</a:t>
            </a:fld>
            <a:endParaRPr lang="en-US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JS-Opening Window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r>
              <a:rPr lang="en-US" sz="2800" dirty="0"/>
              <a:t>A new browser window can be opened from a JavaScript script using the open() method of the window object. The syntax for opening a new window is as follows: 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newWindowObj</a:t>
            </a:r>
            <a:r>
              <a:rPr lang="en-US" sz="2800" dirty="0"/>
              <a:t> = </a:t>
            </a:r>
            <a:r>
              <a:rPr lang="en-US" sz="2800" dirty="0" err="1"/>
              <a:t>window.open</a:t>
            </a:r>
            <a:r>
              <a:rPr lang="en-US" sz="2800" dirty="0"/>
              <a:t>("URL", "</a:t>
            </a:r>
            <a:r>
              <a:rPr lang="en-US" sz="2800" dirty="0" err="1"/>
              <a:t>WindowName</a:t>
            </a:r>
            <a:r>
              <a:rPr lang="en-US" sz="2800" dirty="0"/>
              <a:t>", "feature, feature, feature ... ");</a:t>
            </a:r>
          </a:p>
          <a:p>
            <a:pPr lvl="1"/>
            <a:r>
              <a:rPr lang="en-US" sz="2400" dirty="0"/>
              <a:t>URL - Specifies the URL of the web page to be loaded into the new window. If no URL is specified a blank window is loaded.</a:t>
            </a:r>
          </a:p>
          <a:p>
            <a:pPr lvl="1"/>
            <a:r>
              <a:rPr lang="en-US" sz="2400" dirty="0" err="1"/>
              <a:t>WindowName</a:t>
            </a:r>
            <a:r>
              <a:rPr lang="en-US" sz="2400" dirty="0"/>
              <a:t> - Specifies the window name and is used to refer to the window. </a:t>
            </a:r>
          </a:p>
          <a:p>
            <a:pPr lvl="1"/>
            <a:r>
              <a:rPr lang="en-US" sz="2400" dirty="0"/>
              <a:t>features - A comma separated list of features that allow you to customize the appearance of the window. Options are</a:t>
            </a:r>
            <a:r>
              <a:rPr lang="en-US" sz="2400" dirty="0" smtClean="0"/>
              <a:t>:</a:t>
            </a:r>
          </a:p>
          <a:p>
            <a:pPr marL="85725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Width, height, status bar available and whether the window can be resized.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7573-F9DB-47DF-AE8B-DA2D56C87709}" type="slidenum">
              <a:rPr lang="en-US"/>
              <a:pPr/>
              <a:t>5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JS-Opening Window Examples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Window Open:</a:t>
            </a:r>
          </a:p>
          <a:p>
            <a:pPr>
              <a:buFontTx/>
              <a:buNone/>
            </a:pPr>
            <a:r>
              <a:rPr lang="en-US"/>
              <a:t>newWindowObj = window.open("URL", "WindowName", "feature, feature, feature ... "); </a:t>
            </a:r>
          </a:p>
          <a:p>
            <a:pPr>
              <a:buFontTx/>
              <a:buNone/>
            </a:pPr>
            <a:r>
              <a:rPr lang="en-US">
                <a:hlinkClick r:id="rId2" action="ppaction://hlinkfile"/>
              </a:rPr>
              <a:t>Example1</a:t>
            </a:r>
            <a:endParaRPr lang="en-US"/>
          </a:p>
          <a:p>
            <a:pPr>
              <a:buFontTx/>
              <a:buNone/>
            </a:pPr>
            <a:r>
              <a:rPr lang="en-US"/>
              <a:t>Opening with various features. </a:t>
            </a:r>
            <a:r>
              <a:rPr lang="en-US">
                <a:hlinkClick r:id="rId3" action="ppaction://hlinkfile"/>
              </a:rPr>
              <a:t>Example2</a:t>
            </a:r>
            <a:endParaRPr lang="en-US"/>
          </a:p>
          <a:p>
            <a:pPr>
              <a:buFontTx/>
              <a:buNone/>
            </a:pPr>
            <a:r>
              <a:rPr lang="en-US"/>
              <a:t>Window move. </a:t>
            </a:r>
            <a:r>
              <a:rPr lang="en-US">
                <a:hlinkClick r:id="rId4" action="ppaction://hlinkfile"/>
              </a:rPr>
              <a:t>Example3</a:t>
            </a:r>
            <a:endParaRPr lang="en-US"/>
          </a:p>
          <a:p>
            <a:pPr>
              <a:buFontTx/>
              <a:buNone/>
            </a:pPr>
            <a:r>
              <a:rPr lang="en-US"/>
              <a:t>Closing a window. </a:t>
            </a:r>
            <a:r>
              <a:rPr lang="en-US">
                <a:hlinkClick r:id="rId5" action="ppaction://hlinkfile"/>
              </a:rPr>
              <a:t>Example4</a:t>
            </a:r>
            <a:endParaRPr lang="en-US"/>
          </a:p>
          <a:p>
            <a:pPr>
              <a:buFontTx/>
              <a:buNone/>
            </a:pPr>
            <a:r>
              <a:rPr lang="en-US"/>
              <a:t>Changing a window focus. </a:t>
            </a:r>
            <a:r>
              <a:rPr lang="en-US">
                <a:hlinkClick r:id="rId6" action="ppaction://hlinkfile"/>
              </a:rPr>
              <a:t>Example4</a:t>
            </a:r>
            <a:endParaRPr lang="en-US"/>
          </a:p>
          <a:p>
            <a:pPr>
              <a:buFontTx/>
              <a:buNone/>
            </a:pPr>
            <a:r>
              <a:rPr lang="en-US"/>
              <a:t>Window print object. </a:t>
            </a:r>
            <a:r>
              <a:rPr lang="en-US">
                <a:hlinkClick r:id="rId7" action="ppaction://hlinkfile"/>
              </a:rPr>
              <a:t>Example5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3EE2-FCE7-48B8-84AD-209389815118}" type="slidenum">
              <a:rPr lang="en-US"/>
              <a:pPr/>
              <a:t>6</a:t>
            </a:fld>
            <a:endParaRPr 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JS-Navigator Object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r>
              <a:rPr lang="en-US"/>
              <a:t>The Navigator object of JavaScript returns useful information about the visitor's browser and system.</a:t>
            </a:r>
          </a:p>
          <a:p>
            <a:r>
              <a:rPr lang="en-US"/>
              <a:t>It is used to detect visitor's browser type and some other info.</a:t>
            </a:r>
          </a:p>
          <a:p>
            <a:r>
              <a:rPr lang="en-US"/>
              <a:t>All of its properties are read-only. </a:t>
            </a:r>
          </a:p>
          <a:p>
            <a:pPr>
              <a:buFontTx/>
              <a:buNone/>
            </a:pPr>
            <a:r>
              <a:rPr lang="en-US">
                <a:hlinkClick r:id="rId2" action="ppaction://hlinkfile"/>
              </a:rPr>
              <a:t>Example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30A8-F86A-4C21-9AB2-B3D4788D4203}" type="slidenum">
              <a:rPr lang="en-US"/>
              <a:pPr/>
              <a:t>7</a:t>
            </a:fld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JS-Timing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JavaScript's Window object comes with four methods that you can use to create timed or looping events in your Web pages.</a:t>
            </a:r>
          </a:p>
          <a:p>
            <a:pPr lvl="1">
              <a:lnSpc>
                <a:spcPct val="90000"/>
              </a:lnSpc>
            </a:pPr>
            <a:r>
              <a:rPr lang="en-US"/>
              <a:t>setTimeout():executes a code some time in the future.</a:t>
            </a:r>
          </a:p>
          <a:p>
            <a:pPr lvl="1">
              <a:lnSpc>
                <a:spcPct val="90000"/>
              </a:lnSpc>
            </a:pPr>
            <a:r>
              <a:rPr lang="en-US"/>
              <a:t>clearTimeout():cancels the setTimeout()</a:t>
            </a:r>
          </a:p>
          <a:p>
            <a:pPr lvl="1">
              <a:lnSpc>
                <a:spcPct val="90000"/>
              </a:lnSpc>
            </a:pPr>
            <a:r>
              <a:rPr lang="en-US"/>
              <a:t>setInterval().</a:t>
            </a:r>
          </a:p>
          <a:p>
            <a:pPr lvl="1">
              <a:lnSpc>
                <a:spcPct val="90000"/>
              </a:lnSpc>
            </a:pPr>
            <a:r>
              <a:rPr lang="en-US"/>
              <a:t>clearInterval()</a:t>
            </a:r>
          </a:p>
          <a:p>
            <a:pPr>
              <a:lnSpc>
                <a:spcPct val="90000"/>
              </a:lnSpc>
            </a:pPr>
            <a:r>
              <a:rPr lang="en-US"/>
              <a:t>By using JavaScript's timing functions, you can run a command after a specified delay has passed, loop events to run over and over again at predefined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ECB9-814A-4D59-989F-E3A648E8E25E}" type="slidenum">
              <a:rPr lang="en-US"/>
              <a:pPr/>
              <a:t>8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JS-Timing (setTimeout())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Syntax:</a:t>
            </a:r>
          </a:p>
          <a:p>
            <a:pPr>
              <a:buFontTx/>
              <a:buNone/>
            </a:pPr>
            <a:r>
              <a:rPr lang="en-US" sz="2000"/>
              <a:t>var ret_val = setTimeout("javascript statement",milliseconds);</a:t>
            </a:r>
          </a:p>
          <a:p>
            <a:r>
              <a:rPr lang="en-US" sz="2800"/>
              <a:t>returns a value (returned to variable ret_val)</a:t>
            </a:r>
          </a:p>
          <a:p>
            <a:pPr lvl="1"/>
            <a:r>
              <a:rPr lang="en-US" sz="2400"/>
              <a:t>the returned value can be used to cancel this setTimeout().</a:t>
            </a:r>
          </a:p>
          <a:p>
            <a:r>
              <a:rPr lang="en-US" sz="2800"/>
              <a:t>The first parameter is a string that contains a JavaScript statement. For example: "alert('5 seconds!')“</a:t>
            </a:r>
          </a:p>
          <a:p>
            <a:r>
              <a:rPr lang="en-US" sz="2800"/>
              <a:t>The second parameter indicates how many milliseconds from now to execute the first parameter.</a:t>
            </a:r>
          </a:p>
          <a:p>
            <a:pPr>
              <a:buFontTx/>
              <a:buNone/>
            </a:pPr>
            <a:r>
              <a:rPr lang="en-US" sz="2800">
                <a:hlinkClick r:id="rId2" action="ppaction://hlinkfile"/>
              </a:rPr>
              <a:t>Example1</a:t>
            </a:r>
            <a:endParaRPr lang="en-US" sz="2800"/>
          </a:p>
          <a:p>
            <a:pPr>
              <a:buFontTx/>
              <a:buNone/>
            </a:pPr>
            <a:r>
              <a:rPr lang="en-US" sz="2800">
                <a:hlinkClick r:id="rId3" action="ppaction://hlinkfile"/>
              </a:rPr>
              <a:t>Example2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49A9-33EE-434D-9D23-3442C2F76563}" type="slidenum">
              <a:rPr lang="en-US"/>
              <a:pPr/>
              <a:t>9</a:t>
            </a:fld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JS-Timing (setInterval())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Syntax:</a:t>
            </a:r>
          </a:p>
          <a:p>
            <a:r>
              <a:rPr lang="en-US" sz="2400"/>
              <a:t>setInterval is used to run a particular piece of code over and over again, with a pre-defined interval between successive runs.</a:t>
            </a:r>
          </a:p>
          <a:p>
            <a:pPr>
              <a:buFontTx/>
              <a:buNone/>
            </a:pPr>
            <a:r>
              <a:rPr lang="en-US" sz="2000"/>
              <a:t>var ret_val = setInterval("javascript statement",milliseconds);</a:t>
            </a:r>
          </a:p>
          <a:p>
            <a:r>
              <a:rPr lang="en-US" sz="2800"/>
              <a:t>returns a value (returned to variable ret_val)</a:t>
            </a:r>
          </a:p>
          <a:p>
            <a:pPr lvl="1"/>
            <a:r>
              <a:rPr lang="en-US" sz="2400"/>
              <a:t>the returned value can be used to cancel this setTimeout().</a:t>
            </a:r>
          </a:p>
          <a:p>
            <a:r>
              <a:rPr lang="en-US" sz="2800"/>
              <a:t>The first parameter is a string that contains a JavaScript statement. For example: "alert('5 seconds!')“</a:t>
            </a:r>
          </a:p>
          <a:p>
            <a:r>
              <a:rPr lang="en-US" sz="2800"/>
              <a:t>The second parameter is the amount of time between successive runs.</a:t>
            </a:r>
          </a:p>
          <a:p>
            <a:pPr>
              <a:buFontTx/>
              <a:buNone/>
            </a:pPr>
            <a:r>
              <a:rPr lang="en-US" sz="2800">
                <a:hlinkClick r:id="rId2" action="ppaction://hlinkfile"/>
              </a:rPr>
              <a:t>Example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21254</TotalTime>
  <Words>1020</Words>
  <Application>Microsoft Office PowerPoint</Application>
  <PresentationFormat>عرض على الشاشة (3:4)‏</PresentationFormat>
  <Paragraphs>166</Paragraphs>
  <Slides>21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21</vt:i4>
      </vt:variant>
    </vt:vector>
  </HeadingPairs>
  <TitlesOfParts>
    <vt:vector size="22" baseType="lpstr">
      <vt:lpstr>Default Design</vt:lpstr>
      <vt:lpstr>JS-Window Object</vt:lpstr>
      <vt:lpstr>JS-Window Object</vt:lpstr>
      <vt:lpstr>JS-Opening Window</vt:lpstr>
      <vt:lpstr>JS-Opening Window</vt:lpstr>
      <vt:lpstr>JS-Opening Window Examples</vt:lpstr>
      <vt:lpstr>JS-Navigator Object</vt:lpstr>
      <vt:lpstr>JS-Timing</vt:lpstr>
      <vt:lpstr>JS-Timing (setTimeout())</vt:lpstr>
      <vt:lpstr>JS-Timing (setInterval())</vt:lpstr>
      <vt:lpstr>JS-Math Object</vt:lpstr>
      <vt:lpstr>JS-Math Object Constants</vt:lpstr>
      <vt:lpstr>JS-Math Object Methods</vt:lpstr>
      <vt:lpstr>JS-Math Object Use</vt:lpstr>
      <vt:lpstr>JS-innerHTML</vt:lpstr>
      <vt:lpstr>JS-innerHTML</vt:lpstr>
      <vt:lpstr>JS-innerHTML</vt:lpstr>
      <vt:lpstr>JS-innerHTML</vt:lpstr>
      <vt:lpstr>JS- innerHTML Example</vt:lpstr>
      <vt:lpstr>JS- innerHTML Example</vt:lpstr>
      <vt:lpstr>JS- innerHTML Example</vt:lpstr>
      <vt:lpstr>JS- innerHTML Examples</vt:lpstr>
    </vt:vector>
  </TitlesOfParts>
  <Company>ksu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Human-Machine Interaction and User-Interface Design</dc:title>
  <dc:creator>Inayat</dc:creator>
  <cp:lastModifiedBy>home</cp:lastModifiedBy>
  <cp:revision>2008</cp:revision>
  <dcterms:created xsi:type="dcterms:W3CDTF">2002-09-08T09:46:40Z</dcterms:created>
  <dcterms:modified xsi:type="dcterms:W3CDTF">2013-11-02T10:42:10Z</dcterms:modified>
</cp:coreProperties>
</file>