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11" r:id="rId2"/>
    <p:sldId id="514" r:id="rId3"/>
    <p:sldId id="512" r:id="rId4"/>
    <p:sldId id="507" r:id="rId5"/>
    <p:sldId id="503" r:id="rId6"/>
    <p:sldId id="496" r:id="rId7"/>
    <p:sldId id="508" r:id="rId8"/>
    <p:sldId id="509" r:id="rId9"/>
    <p:sldId id="515" r:id="rId10"/>
    <p:sldId id="516" r:id="rId11"/>
    <p:sldId id="517" r:id="rId12"/>
    <p:sldId id="500" r:id="rId13"/>
    <p:sldId id="513" r:id="rId14"/>
    <p:sldId id="518" r:id="rId15"/>
    <p:sldId id="519" r:id="rId16"/>
    <p:sldId id="520" r:id="rId17"/>
    <p:sldId id="501" r:id="rId18"/>
    <p:sldId id="521" r:id="rId19"/>
    <p:sldId id="502" r:id="rId20"/>
    <p:sldId id="523" r:id="rId21"/>
    <p:sldId id="522" r:id="rId22"/>
    <p:sldId id="510" r:id="rId23"/>
    <p:sldId id="498" r:id="rId24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86333" autoAdjust="0"/>
  </p:normalViewPr>
  <p:slideViewPr>
    <p:cSldViewPr>
      <p:cViewPr>
        <p:scale>
          <a:sx n="50" d="100"/>
          <a:sy n="50" d="100"/>
        </p:scale>
        <p:origin x="-1836" y="-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6E051D4A-E9F6-45D4-B33B-775D962825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8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/>
            </a:lvl1pPr>
          </a:lstStyle>
          <a:p>
            <a:pPr>
              <a:defRPr/>
            </a:pPr>
            <a:fld id="{66225D92-1CAC-4CEF-A987-78162EC424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2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17288-B5C1-4B18-9AFC-C7815F32F579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5ABCD-348A-4AFF-B565-79B774E3BA0F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C0E6EE-DFF7-4F95-8165-709669AF106B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58BA9-ABDA-4C56-87F7-9BD1FE781388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EE074-883E-4238-BDD7-F1FFD568CFAA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84BD-80F0-444A-8E62-4293CB9FDC43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E13435-0ADC-4371-8DAA-9EB19E86BDFC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85B21-47D9-4950-A9F9-2EE72C07BD01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B099B-18C0-4212-88FC-9EB85B314A67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59FDFE-48A4-4485-8F49-C5D4859A6560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27DE4-A23E-44D1-AB24-52EA4F12A039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64CB0-AE4F-4CDF-A33B-A74597C29BE8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E173D-DBB2-4C60-9997-24E98CB64B08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3EDB5-3FEB-4F1E-A842-0309C5447902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F24FB-4AB4-46D6-870F-7265DC467D21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FDAB4-2E2D-4AA7-B25F-8DE0530B96B2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F32B4-B736-48E1-8450-56A2C7854340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3D550-EE2F-4878-AFA6-3AA0A633B72A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262B-0AE5-4F46-894F-DBB486D87C00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B4E-85D2-45F3-BA2D-26A1BC20CF6B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20C87-E305-4F5F-937C-A187ACAB867E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2D10F-12C9-4CD9-8323-7F34C7B45838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7FE55-EE06-4235-923B-BD5E0F61A68A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0E60-81A8-4F48-BAC4-10FFDDF59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ADC73-5C2F-4053-80CC-82D06D93E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CC98C-236A-4447-87D4-95CE1ACE7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7431F-4FBC-4E97-AA6E-892003F11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F270E-A12F-47BD-B59B-DD157D0A3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78337-B5F4-438D-AE9C-B80737DA5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BBFB7-5044-4D51-8BB1-D34C7DEB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18AAA-B1EF-44F2-88B6-FA092309D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0135-071A-444F-8CF4-5B3AF0F8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2F2F3-AFAA-4F9B-B85E-9F995E437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461B0-F437-4AA9-9E0C-36BDFBBFC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r>
              <a:rPr lang="en-US"/>
              <a:t>ADO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DF5EABFC-DEEC-4B21-BF01-FF2130ACC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9F10B-5F14-49AC-B313-4F8F3B5345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Open Database Connectivity (ODBC) – a standard method of sharing data between databases and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ODBC can be used to connect to relational databases, it cannot be used to connect to data that is not relational.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8C5FE-7FCA-415C-A74C-4C6614E8D30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ADO-Connection Object Methods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smtClean="0"/>
              <a:t>Methods:</a:t>
            </a:r>
          </a:p>
          <a:p>
            <a:pPr marL="533400" indent="-533400" eaLnBrk="1" hangingPunct="1"/>
            <a:r>
              <a:rPr lang="en-US" sz="2800" smtClean="0"/>
              <a:t>BeginTrans: Begins a new transaction. </a:t>
            </a:r>
          </a:p>
          <a:p>
            <a:pPr marL="533400" indent="-533400" eaLnBrk="1" hangingPunct="1"/>
            <a:r>
              <a:rPr lang="en-US" sz="2800" smtClean="0"/>
              <a:t>Cancel: Cancels an execution.</a:t>
            </a:r>
          </a:p>
          <a:p>
            <a:pPr marL="533400" indent="-533400" eaLnBrk="1" hangingPunct="1"/>
            <a:r>
              <a:rPr lang="en-US" sz="2800" smtClean="0"/>
              <a:t>Close: Closes a connection.</a:t>
            </a:r>
          </a:p>
          <a:p>
            <a:pPr marL="533400" indent="-533400" eaLnBrk="1" hangingPunct="1"/>
            <a:r>
              <a:rPr lang="en-US" sz="2800" smtClean="0"/>
              <a:t>CommitTrans: Saves any changes and ends the current transaction.</a:t>
            </a:r>
          </a:p>
          <a:p>
            <a:pPr marL="533400" indent="-533400" eaLnBrk="1" hangingPunct="1"/>
            <a:r>
              <a:rPr lang="en-US" sz="2800" smtClean="0"/>
              <a:t>Execute: Executes a query, statement, or procedure.</a:t>
            </a:r>
          </a:p>
          <a:p>
            <a:pPr marL="533400" indent="-533400" eaLnBrk="1" hangingPunct="1"/>
            <a:r>
              <a:rPr lang="en-US" sz="2800" smtClean="0"/>
              <a:t>Open: Opens a connection.</a:t>
            </a:r>
          </a:p>
          <a:p>
            <a:pPr marL="533400" indent="-533400" eaLnBrk="1" hangingPunct="1"/>
            <a:r>
              <a:rPr lang="en-US" sz="2800" smtClean="0"/>
              <a:t>RollbackTrans Cancels any changes in the current transaction and ends the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0F55F-C602-41FF-A410-7A50C20F501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ADO-Connection Object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Events: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BeginTransComplete: Triggered after the BeginTrans operation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CommitTransComplete: Triggered after the CommitTrans operation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ConnectComplete: Triggered after a connection starts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Disconnect: Triggered after a connection ends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ExecuteComplete: Triggered after a command has finished executing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InfoMessage: Triggered if a warning occurs during a ConnectionEvent operation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RollbackTransComplete: Triggered after the RollbackTrans operation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WillConnect: Triggered before a connection starts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300" smtClean="0"/>
              <a:t>WillExecute: Triggered before a command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31663-9B84-47A9-9C4D-B65A2473477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ADO-Recordset Object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3600" smtClean="0"/>
              <a:t>RecordSet Object represents a set of database records.</a:t>
            </a:r>
          </a:p>
          <a:p>
            <a:pPr eaLnBrk="1" hangingPunct="1"/>
            <a:r>
              <a:rPr lang="en-US" smtClean="0"/>
              <a:t>A RecordSet object is a container of a temporary table, which is constructed by performing a query on a table in a database.</a:t>
            </a:r>
          </a:p>
          <a:p>
            <a:pPr eaLnBrk="1" hangingPunct="1"/>
            <a:r>
              <a:rPr lang="en-US" smtClean="0"/>
              <a:t>Each row that the Recordset returns may consists of multiple Field objects that represent individual columns in the Recordset.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2F2126-BE91-420B-9C18-127F646ADD5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ADO-Recordset Object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It has rows (records) and columns (fields), and the rows and columns have properties of their own.</a:t>
            </a:r>
          </a:p>
          <a:p>
            <a:pPr eaLnBrk="1" hangingPunct="1"/>
            <a:r>
              <a:rPr lang="en-US" smtClean="0"/>
              <a:t>It has a Record Pointer which moves from one row or record to another.</a:t>
            </a:r>
          </a:p>
          <a:p>
            <a:pPr eaLnBrk="1" hangingPunct="1"/>
            <a:r>
              <a:rPr lang="en-US" smtClean="0"/>
              <a:t>It has  properties that can be manipulated.</a:t>
            </a:r>
          </a:p>
          <a:p>
            <a:pPr eaLnBrk="1" hangingPunct="1"/>
            <a:r>
              <a:rPr lang="en-US" smtClean="0"/>
              <a:t>This object is a mandatory part of 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0106B-9B7F-44C6-9800-E5BA2FA9F3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ADO-Recordset Object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ActiveCommand: Returns the Command object associated with the Recordset.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MaxRecords: Sets or returns the maximum number of records to return to a Recordset object from a query.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RecordCount: Returns the number of records in a Recordset object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Sort: Sets or returns the field names in the Recordset to sort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43A58-B912-4AA4-9716-CA1C96027F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ADO-Recordset Object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Close: Closes a Recordset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Move: Moves the record pointer in a Recordset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MoveFirst: Moves the record pointer to the first record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MoveLast: Moves the record pointer to the last record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MoveNext: Moves the record pointer to the next record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MovePrevious: Moves the record pointer to the previous record.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Save: Saves a Recordset object to a file or a Stream object,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Update: Saves all changes made to a single record  in a Recordset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77A343-11EF-4E08-B3AA-93773B00919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ADO-Recordset Object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Events</a:t>
            </a:r>
          </a:p>
          <a:p>
            <a:pPr eaLnBrk="1" hangingPunct="1"/>
            <a:r>
              <a:rPr lang="en-US" smtClean="0"/>
              <a:t>EndOfRecordset: Triggered when you try to move to a record after the last record </a:t>
            </a:r>
          </a:p>
          <a:p>
            <a:pPr eaLnBrk="1" hangingPunct="1"/>
            <a:r>
              <a:rPr lang="en-US" smtClean="0"/>
              <a:t>WillChangeField: Triggered before the value of a Field object change. </a:t>
            </a:r>
          </a:p>
          <a:p>
            <a:pPr eaLnBrk="1" hangingPunct="1"/>
            <a:r>
              <a:rPr lang="en-US" smtClean="0"/>
              <a:t>WillChangeRecord: Triggered before a record change. </a:t>
            </a:r>
          </a:p>
          <a:p>
            <a:pPr eaLnBrk="1" hangingPunct="1"/>
            <a:r>
              <a:rPr lang="en-US" smtClean="0"/>
              <a:t>WillMove: Triggered before the current position in the Recordset changes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2EE05-84F3-4ED9-9659-91A99D993E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ADO-Command Object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Command Object represents a command (also known as query or statement) that can be processed to add, delete, query or update the data in a database.</a:t>
            </a:r>
          </a:p>
          <a:p>
            <a:pPr eaLnBrk="1" hangingPunct="1"/>
            <a:r>
              <a:rPr lang="en-US" smtClean="0"/>
              <a:t>Used to send a Command to a database.</a:t>
            </a:r>
          </a:p>
          <a:p>
            <a:pPr eaLnBrk="1" hangingPunct="1"/>
            <a:r>
              <a:rPr lang="en-US" smtClean="0"/>
              <a:t>The Command object enables us to operate on a data source.</a:t>
            </a:r>
          </a:p>
          <a:p>
            <a:pPr eaLnBrk="1" hangingPunct="1"/>
            <a:r>
              <a:rPr lang="en-US" smtClean="0"/>
              <a:t>In most cases, it represents SQL statement, but it may contain parameters to be passed to for example a stored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28A1D3-62DD-4237-B00B-7EAC61EF9C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ADO-Command Object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ActiveConnection: Sets or returns a definition for a connection if the connection is closed, or the current Connection object if the connection is open.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CommandText: Sets or returns a provider command.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CommandTimeout: Sets or returns the number of seconds to wait while attempting to execute a command.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State: Returns a value that describes if the Command object is open, closed, connecting, executing or retrieving data.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smtClean="0"/>
              <a:t>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Execute: Executes the query, SQL statement or procedure in the CommandText 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932E9F-E2C6-4285-9AC3-4B2BCE050BD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Error Object stores errors.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Each Connection object may have an associated collection of Error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ADO utilizes this collection when the connection returns more than one error message at a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This collection is optional.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The ADO Error object contains details about data access errors that have been generated during a single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ADO generates one Error object for each error.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Each Error object contains details of the specific error, and are stored in the Errors collection. To access the errors, you must refer to a specific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C97993-55F2-4A22-B772-E9E693F63F2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To connect to non relational data sources, Microsoft developed the </a:t>
            </a:r>
            <a:r>
              <a:rPr lang="en-US" dirty="0"/>
              <a:t>Object Linking and Embedding (</a:t>
            </a:r>
            <a:r>
              <a:rPr lang="en-US"/>
              <a:t>OLE</a:t>
            </a:r>
            <a:r>
              <a:rPr lang="en-US" smtClean="0"/>
              <a:t>) </a:t>
            </a:r>
            <a:r>
              <a:rPr lang="en-US" smtClean="0"/>
              <a:t>DB </a:t>
            </a:r>
            <a:r>
              <a:rPr lang="en-US" dirty="0" smtClean="0"/>
              <a:t>technology that provides access to both relational and non-relational data.</a:t>
            </a:r>
          </a:p>
          <a:p>
            <a:pPr eaLnBrk="1" hangingPunct="1"/>
            <a:r>
              <a:rPr lang="en-US" dirty="0" smtClean="0"/>
              <a:t>OLE DB interface contains all correct rules for working with given data source.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This technology has a single programmatic interface called ADO (ActiveX Data Objects) used by client applications such as </a:t>
            </a:r>
            <a:r>
              <a:rPr lang="en-US" dirty="0" err="1" smtClean="0"/>
              <a:t>VBA,VBScript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F9EC5A-78C1-41CD-8776-77B5565782A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Properties</a:t>
            </a:r>
          </a:p>
          <a:p>
            <a:pPr eaLnBrk="1" hangingPunct="1"/>
            <a:r>
              <a:rPr lang="en-US" sz="3600" smtClean="0"/>
              <a:t>Description: Returns an error description. </a:t>
            </a:r>
          </a:p>
          <a:p>
            <a:pPr eaLnBrk="1" hangingPunct="1"/>
            <a:r>
              <a:rPr lang="en-US" sz="3600" smtClean="0"/>
              <a:t>Number: Returns a unique number that identifies the error.</a:t>
            </a:r>
          </a:p>
          <a:p>
            <a:pPr eaLnBrk="1" hangingPunct="1"/>
            <a:r>
              <a:rPr lang="en-US" sz="3600" smtClean="0"/>
              <a:t>Source: Returns the name of the object or application that generated the error.</a:t>
            </a:r>
          </a:p>
          <a:p>
            <a:pPr eaLnBrk="1" hangingPunct="1"/>
            <a:r>
              <a:rPr lang="en-US" sz="3600" smtClean="0"/>
              <a:t>SQLState: Returns a 5-character SQL error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239E4F-A306-4407-B656-D5218C32CEA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Stream Object represents a stream of data, from a text file or web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D9062-AAF4-4183-B0C6-AE5BF60E4C5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Field Object represents a database field.</a:t>
            </a:r>
          </a:p>
          <a:p>
            <a:pPr lvl="1" eaLnBrk="1" hangingPunct="1"/>
            <a:r>
              <a:rPr lang="en-US" sz="2400" smtClean="0"/>
              <a:t>Contains information about a column in a Recordset object. There is one Field object for each column in the Recordset.</a:t>
            </a:r>
          </a:p>
          <a:p>
            <a:pPr lvl="1" eaLnBrk="1" hangingPunct="1"/>
            <a:r>
              <a:rPr lang="en-US" sz="2400" smtClean="0"/>
              <a:t>It has several propeties and methods</a:t>
            </a:r>
          </a:p>
          <a:p>
            <a:pPr eaLnBrk="1" hangingPunct="1">
              <a:buFontTx/>
              <a:buNone/>
            </a:pPr>
            <a:r>
              <a:rPr lang="en-US" sz="2800" smtClean="0"/>
              <a:t>Properties: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ActualSize: Returns the actual length of a field's value.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Name: Sets or returns the name of a Field object.</a:t>
            </a:r>
          </a:p>
          <a:p>
            <a:pPr eaLnBrk="1" hangingPunct="1"/>
            <a:r>
              <a:rPr lang="en-US" sz="2800" smtClean="0"/>
              <a:t>Parameter Object represents a SQL parameter. </a:t>
            </a:r>
          </a:p>
          <a:p>
            <a:pPr eaLnBrk="1" hangingPunct="1"/>
            <a:r>
              <a:rPr lang="en-US" sz="2800" smtClean="0"/>
              <a:t>Property Object stores information about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4C26D-D5B6-4EE3-885C-8F7C1DDE579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Accessing a Database from an ASP Page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mtClean="0"/>
              <a:t>The common way to access a database from inside an ASP page is to:</a:t>
            </a:r>
          </a:p>
          <a:p>
            <a:pPr eaLnBrk="1" hangingPunct="1"/>
            <a:r>
              <a:rPr lang="en-US" smtClean="0"/>
              <a:t>Create an ADO connection to a database </a:t>
            </a:r>
          </a:p>
          <a:p>
            <a:pPr eaLnBrk="1" hangingPunct="1"/>
            <a:r>
              <a:rPr lang="en-US" smtClean="0"/>
              <a:t>Open the database connection </a:t>
            </a:r>
          </a:p>
          <a:p>
            <a:pPr eaLnBrk="1" hangingPunct="1"/>
            <a:r>
              <a:rPr lang="en-US" smtClean="0"/>
              <a:t>Create an ADO RecordSet </a:t>
            </a:r>
          </a:p>
          <a:p>
            <a:pPr eaLnBrk="1" hangingPunct="1"/>
            <a:r>
              <a:rPr lang="en-US" smtClean="0"/>
              <a:t>Open the RecordSet</a:t>
            </a:r>
          </a:p>
          <a:p>
            <a:pPr eaLnBrk="1" hangingPunct="1"/>
            <a:r>
              <a:rPr lang="en-US" smtClean="0"/>
              <a:t>Extract the data you need from the RecordSet</a:t>
            </a:r>
          </a:p>
          <a:p>
            <a:pPr eaLnBrk="1" hangingPunct="1"/>
            <a:r>
              <a:rPr lang="en-US" smtClean="0"/>
              <a:t>Close the RecordSet </a:t>
            </a:r>
          </a:p>
          <a:p>
            <a:pPr eaLnBrk="1" hangingPunct="1"/>
            <a:r>
              <a:rPr lang="en-US" smtClean="0"/>
              <a:t>Close the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6458C-0E06-40BD-8CA9-A369AF556A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ADO stands for ActiveX Data Objects</a:t>
            </a:r>
          </a:p>
          <a:p>
            <a:pPr marL="609600" indent="-609600" eaLnBrk="1" hangingPunct="1"/>
            <a:r>
              <a:rPr lang="en-US" smtClean="0"/>
              <a:t>It is Microsoft's technology.</a:t>
            </a:r>
          </a:p>
          <a:p>
            <a:pPr marL="609600" indent="-609600" eaLnBrk="1" hangingPunct="1"/>
            <a:r>
              <a:rPr lang="en-US" smtClean="0"/>
              <a:t>It is a programming interface to access all kinds of data.</a:t>
            </a:r>
          </a:p>
          <a:p>
            <a:pPr marL="609600" indent="-609600" eaLnBrk="1" hangingPunct="1"/>
            <a:r>
              <a:rPr lang="en-US" smtClean="0"/>
              <a:t>It is automatically installed with Microsoft IIS.</a:t>
            </a:r>
          </a:p>
          <a:p>
            <a:pPr marL="609600" indent="-609600" eaLnBrk="1" hangingPunct="1"/>
            <a:r>
              <a:rPr lang="en-US" smtClean="0"/>
              <a:t>ADO is much more versatile and allows the programmer to connect with any type of data provider relational or non-relational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AC266-6054-4EF9-9CED-E4CB96C16C1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ADO-Intro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It allows a developer to write programs that access data without knowing how the database is implemented.</a:t>
            </a:r>
          </a:p>
          <a:p>
            <a:pPr eaLnBrk="1" hangingPunct="1"/>
            <a:r>
              <a:rPr lang="en-US" sz="2800" smtClean="0"/>
              <a:t>A programmer need to be aware of connection to database only.</a:t>
            </a:r>
          </a:p>
          <a:p>
            <a:pPr eaLnBrk="1" hangingPunct="1"/>
            <a:r>
              <a:rPr lang="en-US" sz="2800" smtClean="0"/>
              <a:t>It provides a layer between programming languages and OLE DB.</a:t>
            </a:r>
          </a:p>
          <a:p>
            <a:pPr eaLnBrk="1" hangingPunct="1"/>
            <a:r>
              <a:rPr lang="en-US" sz="2800" smtClean="0"/>
              <a:t>ADO is used in correlation with other languages like VBScript and ASP.</a:t>
            </a:r>
          </a:p>
          <a:p>
            <a:pPr eaLnBrk="1" hangingPunct="1"/>
            <a:r>
              <a:rPr lang="en-US" sz="2800" smtClean="0"/>
              <a:t>Facilitates data access from multiple data formats such as Access database, mail messages, various SQL supporting databases, Word documents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4620D-CD2F-41F0-9FDE-7A6CF1E06E0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ADO-Intro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Its primary benefits are:</a:t>
            </a:r>
          </a:p>
          <a:p>
            <a:pPr lvl="1" eaLnBrk="1" hangingPunct="1"/>
            <a:r>
              <a:rPr lang="en-US" smtClean="0"/>
              <a:t>Ease of use</a:t>
            </a:r>
          </a:p>
          <a:p>
            <a:pPr lvl="1" eaLnBrk="1" hangingPunct="1"/>
            <a:r>
              <a:rPr lang="en-US" smtClean="0"/>
              <a:t>High speed</a:t>
            </a:r>
          </a:p>
          <a:p>
            <a:pPr lvl="1" eaLnBrk="1" hangingPunct="1"/>
            <a:r>
              <a:rPr lang="en-US" smtClean="0"/>
              <a:t>Low memory overhead</a:t>
            </a:r>
          </a:p>
          <a:p>
            <a:pPr lvl="1" eaLnBrk="1" hangingPunct="1"/>
            <a:r>
              <a:rPr lang="en-US" smtClean="0"/>
              <a:t>Small disk footprint.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E031B-A8BB-4E27-9A36-485B10A8209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ADO-Objects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The ADO object model is a composition of objects.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These objects provide the functionality to connect to data sources, query and update record sets, and report errors.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Some of the objects are: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Connection object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RecordSet object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Command object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Stream object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Error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B19E4E-A7B4-4A41-A4C5-1AC6FC1FE2E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ADO-Connection Object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The Connection object is a top level object that handles the actual connection to the database.</a:t>
            </a:r>
          </a:p>
          <a:p>
            <a:pPr marL="533400" indent="-533400" eaLnBrk="1" hangingPunct="1"/>
            <a:r>
              <a:rPr lang="en-US" smtClean="0"/>
              <a:t>In order for a Connection object to successfully work, it needs to be told where to connect to, how to connect, and the database to access. This information is stored in it’s ConnectionString property.</a:t>
            </a:r>
          </a:p>
          <a:p>
            <a:pPr marL="533400" indent="-533400" eaLnBrk="1" hangingPunct="1"/>
            <a:r>
              <a:rPr lang="en-US" smtClean="0"/>
              <a:t>This object contains all of the necessary configuration information and acts as a gateway for all of the other ADO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B6AA2-4DB9-4233-835E-2FB56B3A148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ADO-Connection Object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/>
            <a:r>
              <a:rPr lang="en-US" sz="2800" smtClean="0"/>
              <a:t>The Connection object sets up a link between your program and the data source.</a:t>
            </a:r>
          </a:p>
          <a:p>
            <a:pPr marL="914400" lvl="1" indent="-457200" eaLnBrk="1" hangingPunct="1"/>
            <a:r>
              <a:rPr lang="en-US" sz="2400" smtClean="0"/>
              <a:t>The link must be opened initially.</a:t>
            </a:r>
          </a:p>
          <a:p>
            <a:pPr marL="914400" lvl="1" indent="-457200" eaLnBrk="1" hangingPunct="1"/>
            <a:r>
              <a:rPr lang="en-US" sz="2400" smtClean="0"/>
              <a:t>It must be closed when job is done.</a:t>
            </a:r>
          </a:p>
          <a:p>
            <a:pPr marL="914400" lvl="1" indent="-457200" eaLnBrk="1" hangingPunct="1"/>
            <a:r>
              <a:rPr lang="en-US" sz="2400" smtClean="0"/>
              <a:t>It has properties and methods to manipulate.</a:t>
            </a:r>
          </a:p>
          <a:p>
            <a:pPr marL="533400" indent="-533400" eaLnBrk="1" hangingPunct="1"/>
            <a:r>
              <a:rPr lang="en-US" sz="2800" smtClean="0"/>
              <a:t>Can manipulate underlying data without understanding how the data accessed, updated, or stored.</a:t>
            </a:r>
          </a:p>
          <a:p>
            <a:pPr marL="533400" indent="-533400" eaLnBrk="1" hangingPunct="1"/>
            <a:r>
              <a:rPr lang="en-US" sz="2800" smtClean="0"/>
              <a:t>Used for connecting to database multiple times.</a:t>
            </a:r>
          </a:p>
          <a:p>
            <a:pPr marL="533400" indent="-533400" eaLnBrk="1" hangingPunct="1"/>
            <a:r>
              <a:rPr lang="en-US" sz="2800" smtClean="0"/>
              <a:t>For one time access we can use Command object or RecordSet object to connect to database.</a:t>
            </a:r>
          </a:p>
          <a:p>
            <a:pPr marL="533400" indent="-533400" eaLnBrk="1" hangingPunct="1"/>
            <a:r>
              <a:rPr lang="en-US" sz="2800" smtClean="0"/>
              <a:t>The Connection object is mandatory.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ADO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D1DEA-D851-4AD8-B591-8371A9005DA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ADO-Connection Object Properties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smtClean="0"/>
              <a:t>Properites:</a:t>
            </a:r>
          </a:p>
          <a:p>
            <a:pPr marL="533400" indent="-533400" eaLnBrk="1" hangingPunct="1"/>
            <a:r>
              <a:rPr lang="en-US" sz="2400" smtClean="0"/>
              <a:t>Attributes: Sets or returns the attributes of a Connection object.</a:t>
            </a:r>
          </a:p>
          <a:p>
            <a:pPr marL="533400" indent="-533400" eaLnBrk="1" hangingPunct="1"/>
            <a:r>
              <a:rPr lang="en-US" sz="2400" smtClean="0"/>
              <a:t>CommandTimeout: Sets or returns the number of seconds to wait while attempting to execute a command.</a:t>
            </a:r>
          </a:p>
          <a:p>
            <a:pPr marL="533400" indent="-533400" eaLnBrk="1" hangingPunct="1"/>
            <a:r>
              <a:rPr lang="en-US" sz="2400" smtClean="0"/>
              <a:t>ConnectionString: Sets or returns the details used to create a connection to a data source.</a:t>
            </a:r>
          </a:p>
          <a:p>
            <a:pPr marL="533400" indent="-533400" eaLnBrk="1" hangingPunct="1"/>
            <a:r>
              <a:rPr lang="en-US" sz="2400" smtClean="0"/>
              <a:t>ConnectionTimeout: Sets or returns the number of seconds to wait for a connection to open.</a:t>
            </a:r>
          </a:p>
          <a:p>
            <a:pPr marL="533400" indent="-533400" eaLnBrk="1" hangingPunct="1"/>
            <a:r>
              <a:rPr lang="en-US" sz="2400" smtClean="0"/>
              <a:t>State: Returns a value describing if the connection is open or closed.</a:t>
            </a:r>
          </a:p>
          <a:p>
            <a:pPr marL="533400" indent="-533400" eaLnBrk="1" hangingPunct="1"/>
            <a:r>
              <a:rPr lang="en-US" sz="2400" smtClean="0"/>
              <a:t>Version: Returns the ADO version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23154</TotalTime>
  <Words>1548</Words>
  <Application>Microsoft Office PowerPoint</Application>
  <PresentationFormat>عرض على الشاشة (3:4)‏</PresentationFormat>
  <Paragraphs>222</Paragraphs>
  <Slides>23</Slides>
  <Notes>23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23</vt:i4>
      </vt:variant>
    </vt:vector>
  </HeadingPairs>
  <TitlesOfParts>
    <vt:vector size="24" baseType="lpstr">
      <vt:lpstr>Default Design</vt:lpstr>
      <vt:lpstr>ADO-Objects</vt:lpstr>
      <vt:lpstr>ADO-Objects</vt:lpstr>
      <vt:lpstr>ADO-Objects</vt:lpstr>
      <vt:lpstr>ADO-Intro</vt:lpstr>
      <vt:lpstr>ADO-Intro</vt:lpstr>
      <vt:lpstr>ADO-Objects</vt:lpstr>
      <vt:lpstr>ADO-Connection Object</vt:lpstr>
      <vt:lpstr>ADO-Connection Object</vt:lpstr>
      <vt:lpstr>ADO-Connection Object Properties</vt:lpstr>
      <vt:lpstr>ADO-Connection Object Methods</vt:lpstr>
      <vt:lpstr>ADO-Connection Object</vt:lpstr>
      <vt:lpstr>ADO-Recordset Object</vt:lpstr>
      <vt:lpstr>ADO-Recordset Object</vt:lpstr>
      <vt:lpstr>ADO-Recordset Object</vt:lpstr>
      <vt:lpstr>ADO-Recordset Object</vt:lpstr>
      <vt:lpstr>ADO-Recordset Object</vt:lpstr>
      <vt:lpstr>ADO-Command Object</vt:lpstr>
      <vt:lpstr>ADO-Command Object</vt:lpstr>
      <vt:lpstr>ADO-Objects</vt:lpstr>
      <vt:lpstr>ADO-Objects</vt:lpstr>
      <vt:lpstr>ADO-Objects</vt:lpstr>
      <vt:lpstr>ADO-Objects</vt:lpstr>
      <vt:lpstr>Accessing a Database from an ASP Page</vt:lpstr>
    </vt:vector>
  </TitlesOfParts>
  <Company>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home</cp:lastModifiedBy>
  <cp:revision>2693</cp:revision>
  <dcterms:created xsi:type="dcterms:W3CDTF">2002-09-08T09:46:40Z</dcterms:created>
  <dcterms:modified xsi:type="dcterms:W3CDTF">2013-12-22T09:21:20Z</dcterms:modified>
</cp:coreProperties>
</file>