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06" r:id="rId2"/>
    <p:sldId id="338" r:id="rId3"/>
    <p:sldId id="344" r:id="rId4"/>
    <p:sldId id="345" r:id="rId5"/>
    <p:sldId id="354" r:id="rId6"/>
    <p:sldId id="346" r:id="rId7"/>
    <p:sldId id="285" r:id="rId8"/>
    <p:sldId id="352" r:id="rId9"/>
    <p:sldId id="303" r:id="rId10"/>
    <p:sldId id="355" r:id="rId11"/>
    <p:sldId id="356" r:id="rId12"/>
    <p:sldId id="318" r:id="rId13"/>
    <p:sldId id="339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1" r:id="rId22"/>
    <p:sldId id="333" r:id="rId23"/>
    <p:sldId id="337" r:id="rId24"/>
    <p:sldId id="305" r:id="rId25"/>
    <p:sldId id="357" r:id="rId26"/>
    <p:sldId id="340" r:id="rId27"/>
    <p:sldId id="342" r:id="rId28"/>
    <p:sldId id="343" r:id="rId29"/>
    <p:sldId id="341" r:id="rId3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  <p:clrMru>
    <a:srgbClr val="CC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8" autoAdjust="0"/>
    <p:restoredTop sz="86444" autoAdjust="0"/>
  </p:normalViewPr>
  <p:slideViewPr>
    <p:cSldViewPr snapToObjects="1">
      <p:cViewPr>
        <p:scale>
          <a:sx n="57" d="100"/>
          <a:sy n="57" d="100"/>
        </p:scale>
        <p:origin x="-606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192" y="-60"/>
      </p:cViewPr>
      <p:guideLst>
        <p:guide orient="horz" pos="3224"/>
        <p:guide pos="223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977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977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977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977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6D5F01-B152-4F23-903E-D79E0CBD1D6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977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977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977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977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FD48A4-B4C3-4525-A760-0530FBF9085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663084AD-C0AB-45F3-9B66-1D123C65F8D4}" type="slidenum">
              <a:rPr lang="en-GB" smtClean="0"/>
              <a:pPr defTabSz="990600"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682D1607-9AE4-4092-8000-A2141C493207}" type="slidenum">
              <a:rPr lang="en-GB" smtClean="0"/>
              <a:pPr defTabSz="990600"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AC293621-4818-4436-B811-1E48E3FE20BE}" type="slidenum">
              <a:rPr lang="en-GB" smtClean="0"/>
              <a:pPr defTabSz="990600"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9EA93772-895B-495F-9AAB-F06256183D8F}" type="slidenum">
              <a:rPr lang="en-GB" smtClean="0"/>
              <a:pPr defTabSz="990600"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4222A512-B9C7-4E3A-A9C9-57CB0D36A67F}" type="slidenum">
              <a:rPr lang="en-GB" smtClean="0"/>
              <a:pPr defTabSz="990600"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A5A9704C-F8B0-4EC3-AA07-12D71EC4817B}" type="slidenum">
              <a:rPr lang="en-GB" smtClean="0"/>
              <a:pPr defTabSz="990600"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EB074D00-FC9B-4971-A392-F20A7B5F2FF9}" type="slidenum">
              <a:rPr lang="en-GB" smtClean="0"/>
              <a:pPr defTabSz="990600"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C125CAC9-10B3-4A2E-81A5-3274973D7087}" type="slidenum">
              <a:rPr lang="en-GB" smtClean="0"/>
              <a:pPr defTabSz="990600"/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8F204211-547C-4BEB-B740-68FCA8AFBA72}" type="slidenum">
              <a:rPr lang="en-GB" smtClean="0"/>
              <a:pPr defTabSz="990600"/>
              <a:t>17</a:t>
            </a:fld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5B057328-9C91-4C35-8ADA-8D412491EBA7}" type="slidenum">
              <a:rPr lang="en-GB" smtClean="0"/>
              <a:pPr defTabSz="990600"/>
              <a:t>18</a:t>
            </a:fld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CE80E3F1-0642-4134-9CD3-77373DF83BB2}" type="slidenum">
              <a:rPr lang="en-GB" smtClean="0"/>
              <a:pPr defTabSz="990600"/>
              <a:t>19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EB6AC826-D32A-4464-9B37-54000BEAE598}" type="slidenum">
              <a:rPr lang="en-GB" smtClean="0"/>
              <a:pPr defTabSz="990600"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758E874C-536B-4711-AFF3-CF35CC91C029}" type="slidenum">
              <a:rPr lang="en-GB" smtClean="0"/>
              <a:pPr defTabSz="990600"/>
              <a:t>20</a:t>
            </a:fld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94D1E62E-B309-4EFC-95D0-3BC125032DF1}" type="slidenum">
              <a:rPr lang="en-GB" smtClean="0"/>
              <a:pPr defTabSz="990600"/>
              <a:t>21</a:t>
            </a:fld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9CCFD314-FBA8-4A19-B16C-329C23B6A722}" type="slidenum">
              <a:rPr lang="en-GB" smtClean="0"/>
              <a:pPr defTabSz="990600"/>
              <a:t>22</a:t>
            </a:fld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998F33A9-ECAF-4AF0-83EC-6253E2496DE7}" type="slidenum">
              <a:rPr lang="en-GB" smtClean="0"/>
              <a:pPr defTabSz="990600"/>
              <a:t>23</a:t>
            </a:fld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514F011D-261B-419F-B1DD-EDD6D4A9C98E}" type="slidenum">
              <a:rPr lang="en-GB" smtClean="0"/>
              <a:pPr defTabSz="990600"/>
              <a:t>24</a:t>
            </a:fld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991F3D8D-7293-4CA6-91E0-5947EC3F6834}" type="slidenum">
              <a:rPr lang="en-GB" smtClean="0"/>
              <a:pPr defTabSz="990600"/>
              <a:t>25</a:t>
            </a:fld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9BE2A198-D357-4DC2-BF76-0EA51F908418}" type="slidenum">
              <a:rPr lang="en-GB" smtClean="0"/>
              <a:pPr defTabSz="990600"/>
              <a:t>26</a:t>
            </a:fld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F3399095-857A-401F-B0ED-DCC2D18BDF80}" type="slidenum">
              <a:rPr lang="en-GB" smtClean="0"/>
              <a:pPr defTabSz="990600"/>
              <a:t>27</a:t>
            </a:fld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7B9281DD-33D9-4AC6-9D43-8B42A3BAF2A1}" type="slidenum">
              <a:rPr lang="en-GB" smtClean="0"/>
              <a:pPr defTabSz="990600"/>
              <a:t>28</a:t>
            </a:fld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7202C4E5-D8EE-4977-B0A0-FBF580D75E13}" type="slidenum">
              <a:rPr lang="en-GB" smtClean="0"/>
              <a:pPr defTabSz="990600"/>
              <a:t>29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9FA623B3-7806-4D4A-9E3A-378D009D4969}" type="slidenum">
              <a:rPr lang="en-GB" smtClean="0"/>
              <a:pPr defTabSz="990600"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DA5F1820-86EC-4928-8DDF-9487319D6892}" type="slidenum">
              <a:rPr lang="en-GB" smtClean="0"/>
              <a:pPr defTabSz="990600"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ECA91090-01D2-44F7-BA90-C96142CB2CC2}" type="slidenum">
              <a:rPr lang="en-GB" smtClean="0"/>
              <a:pPr defTabSz="990600"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14C009EF-DA85-4298-BBDB-376FAF5FB453}" type="slidenum">
              <a:rPr lang="en-GB" smtClean="0"/>
              <a:pPr defTabSz="990600"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1C7D1F78-F5B2-42D9-BAF5-39B6DBFBF67C}" type="slidenum">
              <a:rPr lang="en-GB" smtClean="0"/>
              <a:pPr defTabSz="990600"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929D5F65-C8C7-45DC-85FE-FBFC67778A9A}" type="slidenum">
              <a:rPr lang="en-GB" smtClean="0"/>
              <a:pPr defTabSz="990600"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B04331FA-9E90-4CC3-9066-2F9B8FA5D60A}" type="slidenum">
              <a:rPr lang="en-GB" smtClean="0"/>
              <a:pPr defTabSz="990600"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AB6E8-DB6C-4DBD-918D-D4FB0E44F1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4479B-5E7C-4E1A-86A1-DC8ED781AA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A6795-D2C8-4904-8889-6D76158ACD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334F0-0BD3-4A87-90C3-D2A9CE3F96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73D4-8274-4BAC-B5AA-6BE52D6D51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D664F-E12B-4D42-A42E-60A2D73567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AC350-CA5B-420B-B8F0-4BEE16EED9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54E04-96DD-456D-B644-7BC858F09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289FF-E83B-4807-B0F1-862C6B93FC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B3C3E-46B4-472C-8C01-7020DFAFE1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46C6D-664D-4CB1-A503-D470F7E771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94E5B51-47C3-4D34-97C3-8E11CA5721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FB2E68-EAF9-4613-BBDF-3F021188FFA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1" name="Rectangle 307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Internet Technologies</a:t>
            </a:r>
            <a:r>
              <a:rPr lang="en-US" smtClean="0"/>
              <a:t> </a:t>
            </a:r>
          </a:p>
        </p:txBody>
      </p:sp>
      <p:sp>
        <p:nvSpPr>
          <p:cNvPr id="2052" name="Rectangle 307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CSC457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C90678-64C0-446F-98BD-83157B5E5A0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Evolution of the Internet - PC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r>
              <a:rPr lang="en-US" sz="3000" smtClean="0"/>
              <a:t>1960: All large, mainframe computers</a:t>
            </a:r>
          </a:p>
          <a:p>
            <a:r>
              <a:rPr lang="en-US" sz="3000" smtClean="0"/>
              <a:t>Mid 1970s: Initial personal computers</a:t>
            </a:r>
          </a:p>
          <a:p>
            <a:pPr lvl="1"/>
            <a:r>
              <a:rPr lang="en-US" sz="2600" smtClean="0"/>
              <a:t>Altair: Box with blinking lights</a:t>
            </a:r>
          </a:p>
          <a:p>
            <a:r>
              <a:rPr lang="en-US" sz="3000" smtClean="0"/>
              <a:t>Late 1970s: Apple 2.</a:t>
            </a:r>
          </a:p>
          <a:p>
            <a:r>
              <a:rPr lang="en-US" sz="3000" smtClean="0"/>
              <a:t>1981: IBM PC.</a:t>
            </a:r>
          </a:p>
          <a:p>
            <a:r>
              <a:rPr lang="en-US" sz="3000" smtClean="0"/>
              <a:t>1984: Apple Macintosh.</a:t>
            </a:r>
          </a:p>
          <a:p>
            <a:r>
              <a:rPr lang="en-US" sz="3000" smtClean="0"/>
              <a:t>1986: Modem becomes option on PCs.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8AE342-4D56-4F62-837A-625FDFDC203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Evolution of the Internet - PC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r>
              <a:rPr lang="en-US" sz="3000" smtClean="0"/>
              <a:t>Windows 95 GUI made computing easier for PC-bound masses.</a:t>
            </a:r>
          </a:p>
          <a:p>
            <a:r>
              <a:rPr lang="en-US" sz="3000" smtClean="0"/>
              <a:t>Huge increase in number of home PCs.</a:t>
            </a:r>
          </a:p>
          <a:p>
            <a:r>
              <a:rPr lang="en-US" sz="3000" smtClean="0"/>
              <a:t>Computer on every desk in workplace.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4895F6-85B0-49BE-B9C0-E63EF1850E4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smtClean="0"/>
              <a:t>Evolution of the Internet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 eaLnBrk="1" hangingPunct="1"/>
            <a:r>
              <a:rPr lang="en-US" sz="3000" smtClean="0">
                <a:sym typeface="Wingdings" pitchFamily="2" charset="2"/>
              </a:rPr>
              <a:t>US DoD starts funding research on how to interconnect the networks.</a:t>
            </a:r>
          </a:p>
          <a:p>
            <a:pPr eaLnBrk="1" hangingPunct="1"/>
            <a:r>
              <a:rPr lang="en-US" sz="3000" smtClean="0"/>
              <a:t>1969 ARPANET was developed this was the first Internet.</a:t>
            </a:r>
          </a:p>
          <a:p>
            <a:pPr eaLnBrk="1" hangingPunct="1"/>
            <a:r>
              <a:rPr lang="en-US" sz="3000" smtClean="0"/>
              <a:t>1972 e-mail was adapted for ARPANET.</a:t>
            </a:r>
          </a:p>
          <a:p>
            <a:pPr eaLnBrk="1" hangingPunct="1"/>
            <a:r>
              <a:rPr lang="en-US" sz="3000" smtClean="0"/>
              <a:t>The telnet protocol, enabling logging on to a remote computer started in 1972.</a:t>
            </a:r>
          </a:p>
          <a:p>
            <a:pPr eaLnBrk="1" hangingPunct="1"/>
            <a:r>
              <a:rPr lang="en-US" sz="3000" smtClean="0"/>
              <a:t>The ftp protocol, enabling file transfers between Internet sites, started in 1973.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298774-EEE7-4BC8-977C-AB6176C4A11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Evolution of the Internet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/>
              <a:t>In 1993 first graphical browser Mosaic was developed by Marc Anderson and Eric </a:t>
            </a:r>
            <a:r>
              <a:rPr lang="en-US" sz="3000" dirty="0" err="1" smtClean="0"/>
              <a:t>Bina</a:t>
            </a:r>
            <a:r>
              <a:rPr lang="en-US" sz="3000" dirty="0" smtClean="0"/>
              <a:t>.</a:t>
            </a:r>
          </a:p>
          <a:p>
            <a:pPr lvl="1" eaLnBrk="1" hangingPunct="1">
              <a:defRPr/>
            </a:pPr>
            <a:r>
              <a:rPr lang="en-US" sz="2600" dirty="0" smtClean="0"/>
              <a:t>First point-and-click browser</a:t>
            </a:r>
          </a:p>
          <a:p>
            <a:pPr lvl="2" eaLnBrk="1" hangingPunct="1">
              <a:defRPr/>
            </a:pPr>
            <a:r>
              <a:rPr lang="en-US" sz="2200" dirty="0" smtClean="0">
                <a:ea typeface="+mn-ea"/>
              </a:rPr>
              <a:t>Before it was not that way.</a:t>
            </a:r>
          </a:p>
          <a:p>
            <a:pPr eaLnBrk="1" hangingPunct="1">
              <a:defRPr/>
            </a:pPr>
            <a:r>
              <a:rPr lang="en-US" sz="3000" dirty="0" smtClean="0"/>
              <a:t>Later developed into Netscape Navigator.</a:t>
            </a:r>
          </a:p>
          <a:p>
            <a:pPr lvl="1" eaLnBrk="1" hangingPunct="1">
              <a:defRPr/>
            </a:pPr>
            <a:r>
              <a:rPr lang="en-US" sz="2600" dirty="0" smtClean="0"/>
              <a:t>It extended html with some new tags.</a:t>
            </a:r>
          </a:p>
          <a:p>
            <a:pPr eaLnBrk="1" hangingPunct="1">
              <a:defRPr/>
            </a:pPr>
            <a:r>
              <a:rPr lang="en-US" sz="3000" dirty="0" smtClean="0"/>
              <a:t>Mosaic made it possible for images and text to appear on the same page.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5C39BD-7FC4-4272-A51D-F1A885B46E2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Evolution of the Internet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1957 – Communication between operational base and sub-contracters.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1962 – Breakthrough research.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First paper on packet-switching theory.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1965 – first “wide area network” created.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Connection between Berkeley and MIT.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1967 – plans for ARPANET were published.</a:t>
            </a:r>
          </a:p>
          <a:p>
            <a:r>
              <a:rPr lang="nl-NL" sz="2800" smtClean="0"/>
              <a:t>1969 – Interface Message Processor (IMP).</a:t>
            </a:r>
          </a:p>
          <a:p>
            <a:pPr lvl="1"/>
            <a:r>
              <a:rPr lang="nl-NL" sz="2400" smtClean="0"/>
              <a:t>4 computers (UCLA, SRI, UCSB and UTAH).</a:t>
            </a:r>
          </a:p>
          <a:p>
            <a:r>
              <a:rPr lang="nl-NL" sz="2800" smtClean="0"/>
              <a:t>1971 – 23 host computers (15 nodes).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31AF5D-EE1A-4468-8427-8C979B0A9A6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Evolution of the Internet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r>
              <a:rPr lang="nl-NL" sz="2800" smtClean="0"/>
              <a:t>1972 – ARPANET went ‘public’</a:t>
            </a:r>
          </a:p>
          <a:p>
            <a:pPr lvl="1"/>
            <a:r>
              <a:rPr lang="nl-NL" sz="2400" smtClean="0"/>
              <a:t>First program for person-to-person communication</a:t>
            </a:r>
          </a:p>
          <a:p>
            <a:pPr lvl="1">
              <a:buFont typeface="Wingdings" pitchFamily="2" charset="2"/>
              <a:buNone/>
            </a:pPr>
            <a:r>
              <a:rPr lang="nl-NL" sz="2400" smtClean="0"/>
              <a:t>	(e-mail).</a:t>
            </a:r>
          </a:p>
          <a:p>
            <a:r>
              <a:rPr lang="nl-NL" sz="2800" smtClean="0"/>
              <a:t>1973</a:t>
            </a:r>
          </a:p>
          <a:p>
            <a:pPr lvl="1"/>
            <a:r>
              <a:rPr lang="nl-NL" sz="2400" smtClean="0"/>
              <a:t>75% of all ARPANET traffic is e-mail</a:t>
            </a:r>
          </a:p>
          <a:p>
            <a:pPr lvl="1"/>
            <a:r>
              <a:rPr lang="nl-NL" sz="2400" smtClean="0"/>
              <a:t>First international connection (University College of London).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1150F3-951A-4277-98F8-4D8F0FA1082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Evolution of the Internet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r>
              <a:rPr lang="en-US" sz="3000" smtClean="0"/>
              <a:t>1974 – TCP/IP</a:t>
            </a:r>
          </a:p>
          <a:p>
            <a:pPr lvl="1"/>
            <a:r>
              <a:rPr lang="en-US" sz="2600" smtClean="0"/>
              <a:t>Each network should work on its own.</a:t>
            </a:r>
          </a:p>
          <a:p>
            <a:pPr lvl="1"/>
            <a:r>
              <a:rPr lang="en-US" sz="2600" smtClean="0"/>
              <a:t>Within each network there would be a gateway.</a:t>
            </a:r>
          </a:p>
          <a:p>
            <a:pPr lvl="1"/>
            <a:r>
              <a:rPr lang="en-US" sz="2600" smtClean="0"/>
              <a:t>Packages would be routed through the fastest available route.</a:t>
            </a:r>
          </a:p>
          <a:p>
            <a:pPr lvl="1"/>
            <a:r>
              <a:rPr lang="en-US" sz="2600" smtClean="0"/>
              <a:t>Large mainframe computers.</a:t>
            </a:r>
          </a:p>
          <a:p>
            <a:pPr lvl="1"/>
            <a:r>
              <a:rPr lang="en-US" sz="2600" smtClean="0"/>
              <a:t>Several years of modification and redesign.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52BF4-BAC6-4020-8AE5-D47D392AC9E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Evolution of the Internet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1974/1982 – Networks launched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Telenet – first commercial version of ARPANET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MFENet – researchers into Magnetic Fusion Energy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HEPNet – researchers into High Energy Physics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SPAN – space physicists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Usenet – open system focusing on e-mail and newsgroups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Bitnet – university scientists using IBM computers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CSNet – Computer Scientists in universities, industry and government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Eunet – European version of the Unix network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EARN – European version of Bitnet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8F92D1-7C40-4AF4-A687-383BD61FA73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Evolution of the Internet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r>
              <a:rPr lang="en-US" sz="2800" smtClean="0"/>
              <a:t>1974/1982</a:t>
            </a:r>
          </a:p>
          <a:p>
            <a:pPr lvl="1"/>
            <a:r>
              <a:rPr lang="en-US" sz="2400" smtClean="0"/>
              <a:t>Different competing techniques and protocols</a:t>
            </a:r>
          </a:p>
          <a:p>
            <a:pPr lvl="1"/>
            <a:r>
              <a:rPr lang="en-US" sz="2400" smtClean="0"/>
              <a:t>ARPANET is still the backbone</a:t>
            </a:r>
          </a:p>
          <a:p>
            <a:r>
              <a:rPr lang="en-US" sz="2800" smtClean="0"/>
              <a:t>1982</a:t>
            </a:r>
          </a:p>
          <a:p>
            <a:pPr lvl="1"/>
            <a:r>
              <a:rPr lang="en-US" sz="2400" smtClean="0"/>
              <a:t>The internet is born using the TCP/IP standard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E92946-37B6-4893-A4D9-CD697E7EF06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Developments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r>
              <a:rPr lang="en-US" sz="2800" smtClean="0"/>
              <a:t>System expands</a:t>
            </a:r>
          </a:p>
          <a:p>
            <a:pPr lvl="1"/>
            <a:r>
              <a:rPr lang="en-US" sz="2400" smtClean="0"/>
              <a:t>Advances in computer capacities and speeds</a:t>
            </a:r>
          </a:p>
          <a:p>
            <a:pPr lvl="1"/>
            <a:r>
              <a:rPr lang="en-US" sz="2400" smtClean="0"/>
              <a:t>Introduction of glass-fibre cables</a:t>
            </a:r>
          </a:p>
          <a:p>
            <a:r>
              <a:rPr lang="en-US" sz="2800" smtClean="0"/>
              <a:t>Problems created by its own success</a:t>
            </a:r>
          </a:p>
          <a:p>
            <a:pPr lvl="1"/>
            <a:r>
              <a:rPr lang="en-US" sz="2400" smtClean="0"/>
              <a:t>More computers</a:t>
            </a:r>
            <a:r>
              <a:rPr lang="nl-NL" sz="2400" smtClean="0"/>
              <a:t> are linked (</a:t>
            </a:r>
            <a:r>
              <a:rPr lang="en-US" sz="2400" smtClean="0"/>
              <a:t>1984 – 1000 hosts).</a:t>
            </a:r>
          </a:p>
          <a:p>
            <a:pPr lvl="1"/>
            <a:r>
              <a:rPr lang="en-US" sz="2400" smtClean="0"/>
              <a:t>Large volume of traffic (success of e-mail).</a:t>
            </a:r>
          </a:p>
          <a:p>
            <a:r>
              <a:rPr lang="en-US" sz="2800" smtClean="0"/>
              <a:t>1984 – Introduction of DNS</a:t>
            </a:r>
          </a:p>
          <a:p>
            <a:pPr lvl="1"/>
            <a:r>
              <a:rPr lang="en-US" sz="2400" smtClean="0">
                <a:latin typeface="Futura-Medium"/>
              </a:rPr>
              <a:t>Distributed and scalable mechanism for resolving host names into IP addresses.</a:t>
            </a:r>
          </a:p>
          <a:p>
            <a:endParaRPr lang="en-US" sz="28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2A52D5-F32A-41E6-B401-B1B6BC86A39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Internet – Various Views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smtClean="0"/>
              <a:t>A common man view:</a:t>
            </a:r>
          </a:p>
          <a:p>
            <a:r>
              <a:rPr lang="en-US" sz="3000" smtClean="0"/>
              <a:t>WWW</a:t>
            </a:r>
          </a:p>
          <a:p>
            <a:r>
              <a:rPr lang="en-US" sz="3000" smtClean="0"/>
              <a:t>ftp</a:t>
            </a:r>
          </a:p>
          <a:p>
            <a:r>
              <a:rPr lang="en-US" sz="3000" smtClean="0"/>
              <a:t>telnet</a:t>
            </a:r>
          </a:p>
          <a:p>
            <a:r>
              <a:rPr lang="en-US" sz="3000" smtClean="0"/>
              <a:t>email</a:t>
            </a:r>
          </a:p>
          <a:p>
            <a:r>
              <a:rPr lang="en-US" sz="3000" smtClean="0"/>
              <a:t>Instant messaging</a:t>
            </a:r>
          </a:p>
          <a:p>
            <a:r>
              <a:rPr lang="en-US" sz="300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969CE2-D08C-4DF5-975E-EE75EA02826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Developments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r>
              <a:rPr lang="en-US" sz="2800" smtClean="0"/>
              <a:t>Use of internet throughout the higher educational system.</a:t>
            </a:r>
          </a:p>
          <a:p>
            <a:pPr lvl="1"/>
            <a:r>
              <a:rPr lang="en-US" sz="2400" smtClean="0"/>
              <a:t>British government – Joint Academic Network</a:t>
            </a:r>
          </a:p>
          <a:p>
            <a:pPr lvl="1"/>
            <a:r>
              <a:rPr lang="en-US" sz="2400" smtClean="0"/>
              <a:t>US National Science Foundation – NSFNet</a:t>
            </a:r>
          </a:p>
          <a:p>
            <a:r>
              <a:rPr lang="en-US" sz="2800" smtClean="0"/>
              <a:t>NSFNet</a:t>
            </a:r>
          </a:p>
          <a:p>
            <a:pPr lvl="1"/>
            <a:r>
              <a:rPr lang="en-US" sz="2400" smtClean="0"/>
              <a:t>Use of TCP/IP</a:t>
            </a:r>
          </a:p>
          <a:p>
            <a:pPr lvl="1"/>
            <a:r>
              <a:rPr lang="en-US" sz="2400" smtClean="0"/>
              <a:t>Federal Agencies share cost of infrastructures</a:t>
            </a:r>
          </a:p>
          <a:p>
            <a:pPr lvl="1"/>
            <a:r>
              <a:rPr lang="en-US" sz="2400" smtClean="0"/>
              <a:t>NSFNet shared infrastructure</a:t>
            </a:r>
          </a:p>
          <a:p>
            <a:pPr lvl="1"/>
            <a:r>
              <a:rPr lang="en-US" sz="2400" smtClean="0"/>
              <a:t>Support behind the ‘Internet Activities Board’</a:t>
            </a:r>
          </a:p>
          <a:p>
            <a:pPr lvl="1"/>
            <a:r>
              <a:rPr lang="en-US" sz="2400" smtClean="0"/>
              <a:t>NSFNet provided the ‘backbone’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EC5C6A-F63C-4ABA-90C8-3182EA3E9EF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Evolution of the Internet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r>
              <a:rPr lang="en-US" sz="2800" smtClean="0"/>
              <a:t>1990 – ARPANET was wound up</a:t>
            </a:r>
          </a:p>
          <a:p>
            <a:r>
              <a:rPr lang="en-US" sz="2800" smtClean="0"/>
              <a:t>1990 – first search-engine (Archie)</a:t>
            </a:r>
          </a:p>
          <a:p>
            <a:r>
              <a:rPr lang="en-US" sz="2800" smtClean="0"/>
              <a:t>1990 – first browser/editor program</a:t>
            </a:r>
          </a:p>
          <a:p>
            <a:r>
              <a:rPr lang="en-US" sz="2800" smtClean="0"/>
              <a:t>1991 – NSF removed restrictions on private access.</a:t>
            </a:r>
          </a:p>
          <a:p>
            <a:r>
              <a:rPr lang="en-US" sz="2800" smtClean="0"/>
              <a:t>Around 1990: Commercial users</a:t>
            </a:r>
          </a:p>
          <a:p>
            <a:endParaRPr lang="en-US" sz="28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95F43A-0E59-4068-B3E0-4650779CB17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Evolution of the Internet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r>
              <a:rPr lang="en-US" smtClean="0"/>
              <a:t>Some facts</a:t>
            </a:r>
          </a:p>
          <a:p>
            <a:pPr lvl="1"/>
            <a:r>
              <a:rPr lang="en-US" smtClean="0"/>
              <a:t>1994 – Hotmail starts web based email</a:t>
            </a:r>
          </a:p>
          <a:p>
            <a:pPr lvl="1"/>
            <a:r>
              <a:rPr lang="en-US" smtClean="0"/>
              <a:t>1994 – World Wide Web Consortium (W3C) was founded</a:t>
            </a:r>
          </a:p>
          <a:p>
            <a:pPr lvl="1"/>
            <a:r>
              <a:rPr lang="en-US" smtClean="0"/>
              <a:t>1995 – JAVA source code was released</a:t>
            </a:r>
          </a:p>
          <a:p>
            <a:pPr lvl="1"/>
            <a:r>
              <a:rPr lang="en-US" smtClean="0"/>
              <a:t>1998 – Google is founded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0EDFA-BB48-4FDE-8216-6CEED69808D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Evolution of the Internet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r>
              <a:rPr lang="en-US" smtClean="0"/>
              <a:t>1967 Ted Nelson attempted Xanadu similar to hypertext (text that contains links to other text) today.</a:t>
            </a:r>
          </a:p>
          <a:p>
            <a:r>
              <a:rPr lang="en-US" smtClean="0"/>
              <a:t>1990 Tim Berners-Lee proposal for WWW (world wide web).</a:t>
            </a:r>
          </a:p>
          <a:p>
            <a:r>
              <a:rPr lang="en-US" smtClean="0"/>
              <a:t>He invented html.</a:t>
            </a:r>
          </a:p>
          <a:p>
            <a:r>
              <a:rPr lang="en-US" smtClean="0"/>
              <a:t>First web page on November 13, 1990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1C1F84-0E42-4064-BF68-BBAFAF53706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b="1" kern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Internet Growth</a:t>
            </a:r>
          </a:p>
        </p:txBody>
      </p:sp>
      <p:pic>
        <p:nvPicPr>
          <p:cNvPr id="25604" name="Picture 9" descr="http://transmoder.com/wp-content/uploads/2012/01/internetGrow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3" y="1371600"/>
            <a:ext cx="85629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43A3C7-1956-4D3B-928B-660D5D8F45C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b="1" kern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Internet Growth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860675"/>
          <a:ext cx="6096000" cy="113665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518546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/>
                      </a:r>
                      <a:br>
                        <a:rPr lang="en-US" sz="1500"/>
                      </a:br>
                      <a:endParaRPr lang="en-US" sz="1500"/>
                    </a:p>
                  </a:txBody>
                  <a:tcPr marL="74078" marR="74078" marT="37039" marB="37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6312"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4078" marR="74078" marT="37039" marB="37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6312"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4078" marR="74078" marT="37039" marB="37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1066800"/>
          <a:ext cx="8382000" cy="4473575"/>
        </p:xfrm>
        <a:graphic>
          <a:graphicData uri="http://schemas.openxmlformats.org/drawingml/2006/table">
            <a:tbl>
              <a:tblPr/>
              <a:tblGrid>
                <a:gridCol w="2083198"/>
                <a:gridCol w="1164622"/>
                <a:gridCol w="1164622"/>
                <a:gridCol w="1213832"/>
                <a:gridCol w="1213832"/>
                <a:gridCol w="820156"/>
                <a:gridCol w="721738"/>
              </a:tblGrid>
              <a:tr h="270617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World Internet Usage And Population Statistics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617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30-Jun-12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633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World Regions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Population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Internet Users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Internet Users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Penetration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Growth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Users 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</a:tr>
              <a:tr h="2616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( 2012 Est.)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Dec. 31, 2000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Latest Data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(% Population)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2000-2012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of Table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99"/>
                    </a:solidFill>
                  </a:tcPr>
                </a:tc>
              </a:tr>
              <a:tr h="3814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Africa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1,073,380,925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4,514,400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167,335,676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15.60%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3606.70%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7.00%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4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Asia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3,922,066,987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114,304,000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1,076,681,059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27.50%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841.90%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44.80%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14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Europe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820,918,446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105,096,093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518,512,109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63.20%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393.40%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21.50%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4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Middle East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223,608,203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3,284,800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90,000,455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40.20%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2639.90%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3.70%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14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North America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348,280,154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108,096,800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273,785,413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78.60%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153.30%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11.40%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4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Latin America / Caribbean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593,688,638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18,068,919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254,915,745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42.90%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1310.80%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10.60%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14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Oceania / Australia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35,903,569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7,620,480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24,287,919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67.60%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218.70%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1.00%</a:t>
                      </a:r>
                      <a:endParaRPr 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4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World total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7,017,846,922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360,985,492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2,405,518,376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34.30%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566.40%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100.00%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3F7C9E-B7FF-499B-89A7-6A73DBA07BB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Internet Growth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1977: 111 hosts on Internet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1981: 213 hosts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1983: 562 hosts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1984: 1,000 hosts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1986: 5,000 hosts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1987: 10,000 hosts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1989: 100,000 hosts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1992: 1,000,000 hosts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2001: 150 – 175 million hosts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2002: over 200 million hosts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By 2010, about 80% of the planet will be on the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0CBAC2-9620-47CF-88EA-C363C0371E5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Internet Growth – Host Count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January 1993  the count was 1,313,000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January 2011 the count was 818,374,269.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63000% growth in 18 years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Definitely a tremendous growth!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00AA5A-C09D-42AC-A79E-3EC0DE294C7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Internet Growth – Domain Count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1998  the count was </a:t>
            </a:r>
            <a:r>
              <a:rPr lang="en-US" sz="2800" smtClean="0"/>
              <a:t>2,154,634.</a:t>
            </a:r>
            <a:endParaRPr lang="en-US" sz="3000" smtClean="0"/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2009 the count was </a:t>
            </a:r>
            <a:r>
              <a:rPr lang="en-US" sz="2800" smtClean="0"/>
              <a:t>111,889,734</a:t>
            </a:r>
            <a:r>
              <a:rPr lang="en-US" sz="30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Some countries have </a:t>
            </a:r>
            <a:r>
              <a:rPr lang="en-US" sz="2800" smtClean="0"/>
              <a:t>20% growth over year</a:t>
            </a:r>
            <a:endParaRPr lang="en-US" sz="30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Daily Around 22,000 new .com  domain are registered not counting other domains (.edu, .net etc).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These figures are not very accurate and not possible to get them but they give the picture.</a:t>
            </a:r>
            <a:endParaRPr lang="en-US" sz="30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2E1A62-DE60-4F68-B04D-920C43018AA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Internet Growth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To reach 50 million people: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Radio took 38 years.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TV took 13 years.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Internet took just 4 years.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03220D-56C3-4791-B4A5-8E8BF28B538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Internet – Various Views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000" smtClean="0"/>
              <a:t>A bit technical view: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A network of networks, joining many government, university and private computers together and providing an infrastructure for the use of e-mail, bulletin boards, file archives, hypertext documents, databases and other computational resources.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654CB9-F6C4-4B05-8772-17F4954B31B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Internet – Various Views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000" smtClean="0"/>
              <a:t>Another view: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The vast collection of computer networks which form and act as a single huge network for transport of data and messages across distances which can be sent to anywhere from the same office to anywhere in the world.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873CA7-49E1-4B3E-81AE-50F802AEBBD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Internet – Various Views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The largest network of networks in the world.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Uses TCP/IP protocols and packet switching.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smtClean="0"/>
              <a:t>Because it spans many countries Internet is called the global network.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6FCE98-56E9-401F-A189-A4670D5FCEC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smtClean="0"/>
              <a:t>Internet – Various Views</a:t>
            </a:r>
            <a:endParaRPr lang="en-US" smtClean="0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00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3000" smtClean="0"/>
              <a:t>A bit different perspective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smtClean="0"/>
              <a:t>Internet provides an infrastructure for communications like postal system, telegraph, and telephone did earlier.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Telephones enabled voice communication. Internet enables data (text, voice etc) communication.</a:t>
            </a:r>
            <a:endParaRPr lang="en-GB" sz="3000" smtClean="0"/>
          </a:p>
          <a:p>
            <a:pPr eaLnBrk="1" hangingPunct="1">
              <a:lnSpc>
                <a:spcPct val="90000"/>
              </a:lnSpc>
            </a:pPr>
            <a:endParaRPr lang="en-GB" sz="30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5B59E3-1E86-45C2-820A-AC6DE61A355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Evolution of the Internet - Reason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000" smtClean="0">
                <a:sym typeface="Wingdings" pitchFamily="2" charset="2"/>
              </a:rPr>
              <a:t>Why was it needed?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>
                <a:sym typeface="Wingdings" pitchFamily="2" charset="2"/>
              </a:rPr>
              <a:t>With lots of computers in an organization data sharing became necessary.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>
                <a:sym typeface="Wingdings" pitchFamily="2" charset="2"/>
              </a:rPr>
              <a:t>Data sharing thru disks is difficult and limited.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>
                <a:sym typeface="Wingdings" pitchFamily="2" charset="2"/>
              </a:rPr>
              <a:t>Direct communication/sharing became necessary.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>
                <a:sym typeface="Wingdings" pitchFamily="2" charset="2"/>
              </a:rPr>
              <a:t>LAN was the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3C9DF0-2EE8-4CF4-BC25-898E55D1CEE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pPr eaLnBrk="1" hangingPunct="1"/>
            <a:r>
              <a:rPr lang="en-US" b="1" smtClean="0"/>
              <a:t>Evolution of the Internet - Reason</a:t>
            </a:r>
            <a:endParaRPr 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There are many different  LAN  technologies: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Ethernet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Token Ring etc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Each has different ways to connect computers, data packets format, data transmission rates, etc and thus incompatible.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Desirability of a single network </a:t>
            </a:r>
            <a:r>
              <a:rPr lang="en-US" sz="3000" smtClean="0">
                <a:sym typeface="Wingdings" pitchFamily="2" charset="2"/>
              </a:rPr>
              <a:t>to enable resource sharing</a:t>
            </a:r>
            <a:r>
              <a:rPr lang="en-US" sz="3000" smtClean="0"/>
              <a:t>.</a:t>
            </a:r>
            <a:endParaRPr lang="en-GB" sz="30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AD543-B360-4B28-B505-88606310039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Evolution of the Internet - Reason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smtClean="0">
                <a:sym typeface="Wingdings" pitchFamily="2" charset="2"/>
              </a:rPr>
              <a:t>WAN came into existence.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>
                <a:sym typeface="Wingdings" pitchFamily="2" charset="2"/>
              </a:rPr>
              <a:t>Still compatibility problem persists.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/>
              <a:t>Desirability of a single network </a:t>
            </a:r>
            <a:r>
              <a:rPr lang="en-US" sz="3000" smtClean="0">
                <a:sym typeface="Wingdings" pitchFamily="2" charset="2"/>
              </a:rPr>
              <a:t>to enable resource sharing</a:t>
            </a:r>
            <a:r>
              <a:rPr lang="en-US" sz="3000" smtClean="0"/>
              <a:t>.</a:t>
            </a:r>
            <a:endParaRPr lang="en-GB" sz="30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D:\Office97\Templates\Presentation Designs\Contemporary Portrait.pot</Template>
  <TotalTime>16162</TotalTime>
  <Words>1323</Words>
  <Application>Microsoft Office PowerPoint</Application>
  <PresentationFormat>On-screen Show (4:3)</PresentationFormat>
  <Paragraphs>302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Times New Roman</vt:lpstr>
      <vt:lpstr>Arial</vt:lpstr>
      <vt:lpstr>Wingdings</vt:lpstr>
      <vt:lpstr>Futura-Medium</vt:lpstr>
      <vt:lpstr>Calibri</vt:lpstr>
      <vt:lpstr>Default Design</vt:lpstr>
      <vt:lpstr>Internet Technologies </vt:lpstr>
      <vt:lpstr>Internet – Various Views</vt:lpstr>
      <vt:lpstr>Internet – Various Views</vt:lpstr>
      <vt:lpstr>Internet – Various Views</vt:lpstr>
      <vt:lpstr>Internet – Various Views</vt:lpstr>
      <vt:lpstr>Internet – Various Views</vt:lpstr>
      <vt:lpstr>Evolution of the Internet - Reason</vt:lpstr>
      <vt:lpstr>Evolution of the Internet - Reason</vt:lpstr>
      <vt:lpstr>Evolution of the Internet - Reason</vt:lpstr>
      <vt:lpstr>Evolution of the Internet - PC</vt:lpstr>
      <vt:lpstr>Evolution of the Internet - PC</vt:lpstr>
      <vt:lpstr>Evolution of the Internet</vt:lpstr>
      <vt:lpstr>Evolution of the Internet</vt:lpstr>
      <vt:lpstr>Evolution of the Internet</vt:lpstr>
      <vt:lpstr>Evolution of the Internet</vt:lpstr>
      <vt:lpstr>Evolution of the Internet</vt:lpstr>
      <vt:lpstr>Evolution of the Internet</vt:lpstr>
      <vt:lpstr>Evolution of the Internet</vt:lpstr>
      <vt:lpstr>Developments</vt:lpstr>
      <vt:lpstr>Developments</vt:lpstr>
      <vt:lpstr>Evolution of the Internet</vt:lpstr>
      <vt:lpstr>Evolution of the Internet</vt:lpstr>
      <vt:lpstr>Evolution of the Internet</vt:lpstr>
      <vt:lpstr>Slide 24</vt:lpstr>
      <vt:lpstr>Slide 25</vt:lpstr>
      <vt:lpstr>Internet Growth</vt:lpstr>
      <vt:lpstr>Internet Growth – Host Count</vt:lpstr>
      <vt:lpstr>Internet Growth – Domain Count</vt:lpstr>
      <vt:lpstr>Internet Growth</vt:lpstr>
    </vt:vector>
  </TitlesOfParts>
  <Company>ksu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Human-Machine Interaction and User-Interface Design</dc:title>
  <dc:creator>Inayat</dc:creator>
  <cp:lastModifiedBy>staff</cp:lastModifiedBy>
  <cp:revision>452</cp:revision>
  <dcterms:created xsi:type="dcterms:W3CDTF">2002-09-08T09:46:40Z</dcterms:created>
  <dcterms:modified xsi:type="dcterms:W3CDTF">2013-02-04T10:56:25Z</dcterms:modified>
</cp:coreProperties>
</file>