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06" r:id="rId2"/>
    <p:sldId id="313" r:id="rId3"/>
    <p:sldId id="329" r:id="rId4"/>
    <p:sldId id="328" r:id="rId5"/>
    <p:sldId id="327" r:id="rId6"/>
    <p:sldId id="326" r:id="rId7"/>
    <p:sldId id="315" r:id="rId8"/>
    <p:sldId id="316" r:id="rId9"/>
    <p:sldId id="307" r:id="rId10"/>
    <p:sldId id="325" r:id="rId11"/>
    <p:sldId id="321" r:id="rId12"/>
    <p:sldId id="320" r:id="rId13"/>
    <p:sldId id="322" r:id="rId14"/>
    <p:sldId id="324" r:id="rId15"/>
    <p:sldId id="323" r:id="rId16"/>
    <p:sldId id="309" r:id="rId17"/>
    <p:sldId id="312" r:id="rId18"/>
    <p:sldId id="331" r:id="rId19"/>
    <p:sldId id="330" r:id="rId20"/>
    <p:sldId id="350" r:id="rId21"/>
    <p:sldId id="349" r:id="rId22"/>
    <p:sldId id="352" r:id="rId23"/>
    <p:sldId id="351" r:id="rId24"/>
    <p:sldId id="332" r:id="rId25"/>
    <p:sldId id="333" r:id="rId26"/>
    <p:sldId id="334" r:id="rId27"/>
    <p:sldId id="335" r:id="rId28"/>
    <p:sldId id="337" r:id="rId29"/>
    <p:sldId id="338" r:id="rId30"/>
    <p:sldId id="348" r:id="rId31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44" autoAdjust="0"/>
  </p:normalViewPr>
  <p:slideViewPr>
    <p:cSldViewPr snapToObjects="1">
      <p:cViewPr varScale="1">
        <p:scale>
          <a:sx n="61" d="100"/>
          <a:sy n="61" d="100"/>
        </p:scale>
        <p:origin x="76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2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192" y="-60"/>
      </p:cViewPr>
      <p:guideLst>
        <p:guide orient="horz" pos="3224"/>
        <p:guide pos="223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defTabSz="990977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algn="r" defTabSz="990977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defTabSz="990977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algn="r" defTabSz="990977">
              <a:defRPr sz="1300"/>
            </a:lvl1pPr>
          </a:lstStyle>
          <a:p>
            <a:pPr>
              <a:defRPr/>
            </a:pPr>
            <a:fld id="{8376108F-66E9-4240-8063-C2D63C0D407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089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defTabSz="990977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algn="r" defTabSz="990977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defTabSz="990977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algn="r" defTabSz="990977">
              <a:defRPr sz="1300"/>
            </a:lvl1pPr>
          </a:lstStyle>
          <a:p>
            <a:pPr>
              <a:defRPr/>
            </a:pPr>
            <a:fld id="{1E5B05AE-E9A4-455E-8ECB-5882C58EEC9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5049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0600"/>
            <a:fld id="{84E792F9-60A2-484D-803E-03B8762A4DE9}" type="slidenum">
              <a:rPr lang="en-GB" smtClean="0"/>
              <a:pPr defTabSz="990600"/>
              <a:t>1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0494344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0600"/>
            <a:fld id="{5C6FCB24-555D-40BD-83D5-6E7289FD4682}" type="slidenum">
              <a:rPr lang="en-GB" smtClean="0"/>
              <a:pPr defTabSz="990600"/>
              <a:t>10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1529643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0600"/>
            <a:fld id="{BDD3EE91-A62C-44AC-83D9-AB9A339B002D}" type="slidenum">
              <a:rPr lang="en-GB" smtClean="0"/>
              <a:pPr defTabSz="990600"/>
              <a:t>11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79396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0600"/>
            <a:fld id="{16218D85-1830-42A3-BF82-7164C9C9D255}" type="slidenum">
              <a:rPr lang="en-GB" smtClean="0"/>
              <a:pPr defTabSz="990600"/>
              <a:t>12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558474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0600"/>
            <a:fld id="{2258679D-0A0F-4EF5-8FCE-76675205EBFC}" type="slidenum">
              <a:rPr lang="en-GB" smtClean="0"/>
              <a:pPr defTabSz="990600"/>
              <a:t>13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6811657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0600"/>
            <a:fld id="{106D4A9B-FB9C-4BBE-B828-7FB1152D46CA}" type="slidenum">
              <a:rPr lang="en-GB" smtClean="0"/>
              <a:pPr defTabSz="990600"/>
              <a:t>14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40821734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0600"/>
            <a:fld id="{10048962-E8DA-440D-8336-DAAAD7AFF7A2}" type="slidenum">
              <a:rPr lang="en-GB" smtClean="0"/>
              <a:pPr defTabSz="990600"/>
              <a:t>15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3734657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0600"/>
            <a:fld id="{A83FE40A-30C7-47E6-8062-26AB1388B64F}" type="slidenum">
              <a:rPr lang="en-GB" smtClean="0"/>
              <a:pPr defTabSz="990600"/>
              <a:t>18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5341678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0600"/>
            <a:fld id="{C1F841B3-12C0-4ED2-814A-7A548C8D53F5}" type="slidenum">
              <a:rPr lang="en-GB" smtClean="0"/>
              <a:pPr defTabSz="990600"/>
              <a:t>20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138595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0600"/>
            <a:fld id="{C1F841B3-12C0-4ED2-814A-7A548C8D53F5}" type="slidenum">
              <a:rPr lang="en-GB" smtClean="0"/>
              <a:pPr defTabSz="990600"/>
              <a:t>21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3400549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0600"/>
            <a:fld id="{C1F841B3-12C0-4ED2-814A-7A548C8D53F5}" type="slidenum">
              <a:rPr lang="en-GB" smtClean="0"/>
              <a:pPr defTabSz="990600"/>
              <a:t>22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396216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0600"/>
            <a:fld id="{91F6EEC4-6F8F-4130-97CC-550649B049CC}" type="slidenum">
              <a:rPr lang="en-GB" smtClean="0"/>
              <a:pPr defTabSz="990600"/>
              <a:t>2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9113830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0600"/>
            <a:fld id="{C1F841B3-12C0-4ED2-814A-7A548C8D53F5}" type="slidenum">
              <a:rPr lang="en-GB" smtClean="0"/>
              <a:pPr defTabSz="990600"/>
              <a:t>23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5197365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0600"/>
            <a:fld id="{D33318D3-0C73-4C26-9F76-1D5F28486B1C}" type="slidenum">
              <a:rPr lang="en-GB" smtClean="0"/>
              <a:pPr defTabSz="990600"/>
              <a:t>24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9366305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0600"/>
            <a:fld id="{848D418C-8D0B-4F80-BEFE-72CF50A3C5B3}" type="slidenum">
              <a:rPr lang="en-GB" smtClean="0"/>
              <a:pPr defTabSz="990600"/>
              <a:t>25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4545806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0600"/>
            <a:fld id="{91C49217-11C4-47E2-B5CB-ADFA6EF6CDD8}" type="slidenum">
              <a:rPr lang="en-GB" smtClean="0"/>
              <a:pPr defTabSz="990600"/>
              <a:t>26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3861039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0600"/>
            <a:fld id="{140CBA25-0FB8-45FD-84F4-58D37E9DB274}" type="slidenum">
              <a:rPr lang="en-GB" smtClean="0"/>
              <a:pPr defTabSz="990600"/>
              <a:t>27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6585034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0600"/>
            <a:fld id="{CB51DCAB-E34A-4099-805F-DF731F74EEDA}" type="slidenum">
              <a:rPr lang="en-GB" smtClean="0"/>
              <a:pPr defTabSz="990600"/>
              <a:t>28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5598297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0600"/>
            <a:fld id="{EEB54D48-E034-47EB-AF2D-DCA08760C6FA}" type="slidenum">
              <a:rPr lang="en-GB" smtClean="0"/>
              <a:pPr defTabSz="990600"/>
              <a:t>30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747016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0600"/>
            <a:fld id="{41C666DC-7E10-4C92-9C05-54DC77527AEA}" type="slidenum">
              <a:rPr lang="en-GB" smtClean="0"/>
              <a:pPr defTabSz="990600"/>
              <a:t>3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262798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0600"/>
            <a:fld id="{1CCA6E2A-54AF-4430-A347-C32208711E3B}" type="slidenum">
              <a:rPr lang="en-GB" smtClean="0"/>
              <a:pPr defTabSz="990600"/>
              <a:t>4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940424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0600"/>
            <a:fld id="{AA80AA9E-36EF-4351-8709-57AE60EF68E3}" type="slidenum">
              <a:rPr lang="en-GB" smtClean="0"/>
              <a:pPr defTabSz="990600"/>
              <a:t>5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562541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0600"/>
            <a:fld id="{050323F4-FFC7-47F7-81BB-800D981D69A4}" type="slidenum">
              <a:rPr lang="en-GB" smtClean="0"/>
              <a:pPr defTabSz="990600"/>
              <a:t>6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149153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0600"/>
            <a:fld id="{F2C75412-A33B-4B4A-A951-F93634756C41}" type="slidenum">
              <a:rPr lang="en-GB" smtClean="0"/>
              <a:pPr defTabSz="990600"/>
              <a:t>7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250741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0600"/>
            <a:fld id="{87CB3A59-162F-4C89-800D-67FF4BF6636B}" type="slidenum">
              <a:rPr lang="en-GB" smtClean="0"/>
              <a:pPr defTabSz="990600"/>
              <a:t>8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685538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0600"/>
            <a:fld id="{0E342557-124D-46D9-A110-88C90B517568}" type="slidenum">
              <a:rPr lang="en-GB" smtClean="0"/>
              <a:pPr defTabSz="990600"/>
              <a:t>9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701114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F56A6-3C98-4895-AD67-86BA682BBE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0DAB77-5D5B-4BE4-8B5D-07967939A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D8EE44-15C7-4BB0-98E7-F87A1B3A52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7C1954-E25B-43B6-B7BE-DD6C046A66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8D47D-1A4D-4A30-9074-87263BA177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4E7A00-6483-4A0D-8703-C3536AD07C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2817FA-BC92-4200-A0C8-DFB6A0B935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180349-2018-40EE-BD72-191C6A88F8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F71F8-7ED7-4480-A915-5378232D91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A6FDD-E9DB-4929-A10D-F008B4AA2B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2B3CB6-07ED-4933-90EB-9B8F42B311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51BDE31-1170-4085-989E-4A7196E85A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0C5423-4284-49A0-91CF-18E2971E5530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051" name="Rectangle 3074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b="1" smtClean="0"/>
              <a:t>Internet Technologies</a:t>
            </a:r>
            <a:r>
              <a:rPr lang="en-US" smtClean="0"/>
              <a:t> </a:t>
            </a:r>
          </a:p>
        </p:txBody>
      </p:sp>
      <p:sp>
        <p:nvSpPr>
          <p:cNvPr id="2052" name="Rectangle 307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CSC457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b="1" smtClean="0"/>
              <a:t>TCP/IP</a:t>
            </a:r>
            <a:endParaRPr lang="en-US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4724400"/>
          </a:xfrm>
        </p:spPr>
        <p:txBody>
          <a:bodyPr/>
          <a:lstStyle/>
          <a:p>
            <a:pPr eaLnBrk="1" hangingPunct="1">
              <a:lnSpc>
                <a:spcPts val="3100"/>
              </a:lnSpc>
            </a:pPr>
            <a:r>
              <a:rPr lang="en-US" sz="3000" smtClean="0"/>
              <a:t>TCP/IP stands for Transmission Control Protocol/Internet Protocol.</a:t>
            </a:r>
          </a:p>
          <a:p>
            <a:pPr eaLnBrk="1" hangingPunct="1">
              <a:lnSpc>
                <a:spcPts val="3100"/>
              </a:lnSpc>
            </a:pPr>
            <a:r>
              <a:rPr lang="en-US" sz="3000" smtClean="0"/>
              <a:t>TCP/IP is the communication protocol for the Internet.</a:t>
            </a:r>
          </a:p>
          <a:p>
            <a:pPr eaLnBrk="1" hangingPunct="1">
              <a:lnSpc>
                <a:spcPts val="3100"/>
              </a:lnSpc>
            </a:pPr>
            <a:r>
              <a:rPr lang="en-US" sz="3000" smtClean="0"/>
              <a:t>The Internet communication protocol defines the rules for computer communication over the Internet.</a:t>
            </a:r>
          </a:p>
          <a:p>
            <a:pPr eaLnBrk="1" hangingPunct="1">
              <a:lnSpc>
                <a:spcPts val="3100"/>
              </a:lnSpc>
            </a:pPr>
            <a:r>
              <a:rPr lang="en-US" sz="3000" smtClean="0"/>
              <a:t>Browser uses TCP/IP to access Internet servers, and servers use TCP/IP to send HTML back to your browser.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F71753-AF54-4A97-9AA5-17D176A53A22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F3D8CA-68DC-4574-9EBA-41355E38DE70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pPr eaLnBrk="1" hangingPunct="1"/>
            <a:r>
              <a:rPr lang="en-US" b="1" smtClean="0"/>
              <a:t>TCP/IP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181600"/>
          </a:xfrm>
        </p:spPr>
        <p:txBody>
          <a:bodyPr/>
          <a:lstStyle/>
          <a:p>
            <a:pPr eaLnBrk="1" hangingPunct="1"/>
            <a:r>
              <a:rPr lang="en-US" sz="3000" smtClean="0"/>
              <a:t>Inside the TCP/IP standard there are a number of protocols for handling data communication:</a:t>
            </a:r>
          </a:p>
          <a:p>
            <a:pPr eaLnBrk="1" hangingPunct="1"/>
            <a:r>
              <a:rPr lang="en-US" sz="3000" smtClean="0"/>
              <a:t>TCP (Transmission Control Protocol) communication between applications.</a:t>
            </a:r>
          </a:p>
          <a:p>
            <a:pPr eaLnBrk="1" hangingPunct="1"/>
            <a:r>
              <a:rPr lang="en-US" sz="3000" smtClean="0"/>
              <a:t>UDP (User Datagram Protocol) simple communication between applications.</a:t>
            </a:r>
          </a:p>
          <a:p>
            <a:pPr eaLnBrk="1" hangingPunct="1"/>
            <a:r>
              <a:rPr lang="en-US" sz="3000" smtClean="0"/>
              <a:t>IP (Internet Protocol) communication between computers.</a:t>
            </a:r>
          </a:p>
          <a:p>
            <a:pPr eaLnBrk="1" hangingPunct="1"/>
            <a:r>
              <a:rPr lang="en-US" sz="3000" smtClean="0"/>
              <a:t>DHCP (Dynamic Host Configuration Protocol) for dynamic addressing.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C64598-B112-48D3-A1F3-C3C513E10E10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331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pPr eaLnBrk="1" hangingPunct="1"/>
            <a:r>
              <a:rPr lang="en-US" b="1" smtClean="0"/>
              <a:t>TCP/IP</a:t>
            </a:r>
            <a:endParaRPr lang="en-US" smtClean="0"/>
          </a:p>
        </p:txBody>
      </p:sp>
      <p:sp>
        <p:nvSpPr>
          <p:cNvPr id="1331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257800"/>
          </a:xfrm>
        </p:spPr>
        <p:txBody>
          <a:bodyPr/>
          <a:lstStyle/>
          <a:p>
            <a:pPr eaLnBrk="1" hangingPunct="1">
              <a:lnSpc>
                <a:spcPts val="3300"/>
              </a:lnSpc>
            </a:pPr>
            <a:r>
              <a:rPr lang="en-US" sz="3000" smtClean="0"/>
              <a:t>TCP/IP is TCP and IP working together.</a:t>
            </a:r>
          </a:p>
          <a:p>
            <a:pPr eaLnBrk="1" hangingPunct="1">
              <a:lnSpc>
                <a:spcPts val="3300"/>
              </a:lnSpc>
            </a:pPr>
            <a:r>
              <a:rPr lang="en-US" sz="3000" smtClean="0"/>
              <a:t>TCP takes care of the communication between your application software (i.e. your browser) and your network software.</a:t>
            </a:r>
          </a:p>
          <a:p>
            <a:pPr eaLnBrk="1" hangingPunct="1">
              <a:lnSpc>
                <a:spcPts val="3300"/>
              </a:lnSpc>
            </a:pPr>
            <a:r>
              <a:rPr lang="en-US" sz="3000" smtClean="0"/>
              <a:t>IP takes care of the communication with other computers.</a:t>
            </a:r>
          </a:p>
          <a:p>
            <a:pPr eaLnBrk="1" hangingPunct="1">
              <a:lnSpc>
                <a:spcPts val="3300"/>
              </a:lnSpc>
            </a:pPr>
            <a:r>
              <a:rPr lang="en-US" sz="3000" smtClean="0"/>
              <a:t>TCP is responsible for breaking data down into IP packets before they are sent, and for assembling the packets when they arrive.</a:t>
            </a:r>
          </a:p>
          <a:p>
            <a:pPr eaLnBrk="1" hangingPunct="1">
              <a:lnSpc>
                <a:spcPts val="3300"/>
              </a:lnSpc>
            </a:pPr>
            <a:r>
              <a:rPr lang="en-US" sz="3000" smtClean="0"/>
              <a:t>IP is responsible for sending the packets to the receiver.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CB00DA-2218-4D28-858A-E03028643380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b="1" smtClean="0"/>
              <a:t>TCP/IP</a:t>
            </a:r>
            <a:endParaRPr lang="en-US" smtClean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81600"/>
          </a:xfrm>
        </p:spPr>
        <p:txBody>
          <a:bodyPr/>
          <a:lstStyle/>
          <a:p>
            <a:pPr eaLnBrk="1" hangingPunct="1"/>
            <a:r>
              <a:rPr lang="en-US" sz="3000" smtClean="0"/>
              <a:t>TCP/IP is a large collection of different communication protocols based upon the two original protocols TCP and IP.</a:t>
            </a:r>
          </a:p>
          <a:p>
            <a:pPr lvl="1" eaLnBrk="1" hangingPunct="1"/>
            <a:r>
              <a:rPr lang="en-US" sz="2600" b="1" smtClean="0"/>
              <a:t>HTTP - Hyper Text Transfer Protocol </a:t>
            </a:r>
            <a:r>
              <a:rPr lang="en-US" sz="2500" smtClean="0"/>
              <a:t>for communication between a web server and a web browser.</a:t>
            </a:r>
          </a:p>
          <a:p>
            <a:pPr lvl="1" eaLnBrk="1" hangingPunct="1"/>
            <a:r>
              <a:rPr lang="en-US" sz="2600" b="1" smtClean="0"/>
              <a:t>HTTPS - Secure HTTP </a:t>
            </a:r>
            <a:r>
              <a:rPr lang="en-US" sz="2500" smtClean="0"/>
              <a:t>for secure communication between a web server and a web browser.</a:t>
            </a:r>
          </a:p>
          <a:p>
            <a:pPr lvl="1" eaLnBrk="1" hangingPunct="1"/>
            <a:r>
              <a:rPr lang="en-US" sz="2600" b="1" smtClean="0"/>
              <a:t>SMTP - Simple Mail Transfer Protocol </a:t>
            </a:r>
            <a:r>
              <a:rPr lang="en-US" sz="2500" smtClean="0"/>
              <a:t>is used for transmission of e-mails.</a:t>
            </a:r>
            <a:endParaRPr lang="en-US" sz="2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72689A-4338-4F0A-ABE3-A3AF67338BAE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pPr eaLnBrk="1" hangingPunct="1"/>
            <a:r>
              <a:rPr lang="en-US" b="1" smtClean="0"/>
              <a:t>TCP/IP</a:t>
            </a:r>
            <a:endParaRPr lang="en-US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4419600"/>
          </a:xfrm>
        </p:spPr>
        <p:txBody>
          <a:bodyPr/>
          <a:lstStyle/>
          <a:p>
            <a:pPr eaLnBrk="1" hangingPunct="1"/>
            <a:r>
              <a:rPr lang="en-US" sz="3000" smtClean="0"/>
              <a:t>TCP/IP is a large collection of different communication protocols based upon the two original protocols TCP and IP.</a:t>
            </a:r>
          </a:p>
          <a:p>
            <a:pPr lvl="1" eaLnBrk="1" hangingPunct="1"/>
            <a:r>
              <a:rPr lang="en-US" sz="2500" b="1" smtClean="0"/>
              <a:t>MIME - Multi-purpose Internet Mail Extensions </a:t>
            </a:r>
            <a:r>
              <a:rPr lang="en-US" sz="2500" smtClean="0"/>
              <a:t>lets SMTP transmit multimedia files including voice, audio, and binary data across TCP/IP networks.</a:t>
            </a:r>
          </a:p>
          <a:p>
            <a:pPr lvl="1" eaLnBrk="1" hangingPunct="1"/>
            <a:r>
              <a:rPr lang="en-US" sz="2500" b="1" smtClean="0"/>
              <a:t>POP - Post Office Protocol </a:t>
            </a:r>
            <a:r>
              <a:rPr lang="en-US" sz="2500" smtClean="0"/>
              <a:t>is used for downloading e-mails from an e-mail server to a personal computer.</a:t>
            </a:r>
          </a:p>
          <a:p>
            <a:pPr lvl="1" eaLnBrk="1" hangingPunct="1"/>
            <a:r>
              <a:rPr lang="en-US" sz="2500" b="1" smtClean="0"/>
              <a:t>FTP - File Transfer Protocol </a:t>
            </a:r>
            <a:r>
              <a:rPr lang="en-US" sz="2500" smtClean="0"/>
              <a:t>it takes care of transmission of files between computers.</a:t>
            </a:r>
            <a:endParaRPr lang="en-US" sz="2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F1D841-572B-45AE-A89C-866CAB54F7A9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Applications</a:t>
            </a:r>
            <a:endParaRPr lang="en-US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000" smtClean="0"/>
              <a:t>Some applications of the Internet:</a:t>
            </a:r>
          </a:p>
          <a:p>
            <a:pPr lvl="1" eaLnBrk="1" hangingPunct="1"/>
            <a:r>
              <a:rPr lang="en-US" sz="3000" smtClean="0"/>
              <a:t>World Wide Web (WWW)</a:t>
            </a:r>
          </a:p>
          <a:p>
            <a:pPr lvl="1" eaLnBrk="1" hangingPunct="1"/>
            <a:r>
              <a:rPr lang="en-US" sz="3000" smtClean="0"/>
              <a:t>Electronic Mail (Email)</a:t>
            </a:r>
          </a:p>
          <a:p>
            <a:pPr lvl="1" eaLnBrk="1" hangingPunct="1"/>
            <a:r>
              <a:rPr lang="en-US" sz="3000" smtClean="0"/>
              <a:t>Bulletin Boards (Newsgroups)</a:t>
            </a:r>
          </a:p>
          <a:p>
            <a:pPr lvl="1" eaLnBrk="1" hangingPunct="1"/>
            <a:r>
              <a:rPr lang="en-US" sz="3000" smtClean="0"/>
              <a:t>Audio &amp; Video Services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FD05DE-C1DA-4775-87BA-0448D731440B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1905000" y="4572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400" b="1"/>
              <a:t>Internet Topology</a:t>
            </a:r>
          </a:p>
        </p:txBody>
      </p:sp>
      <p:grpSp>
        <p:nvGrpSpPr>
          <p:cNvPr id="17412" name="Group 17"/>
          <p:cNvGrpSpPr>
            <a:grpSpLocks/>
          </p:cNvGrpSpPr>
          <p:nvPr/>
        </p:nvGrpSpPr>
        <p:grpSpPr bwMode="auto">
          <a:xfrm>
            <a:off x="2590800" y="1447800"/>
            <a:ext cx="3810000" cy="4064000"/>
            <a:chOff x="1632" y="912"/>
            <a:chExt cx="2400" cy="2560"/>
          </a:xfrm>
        </p:grpSpPr>
        <p:sp>
          <p:nvSpPr>
            <p:cNvPr id="17413" name="Text Box 4"/>
            <p:cNvSpPr txBox="1">
              <a:spLocks noChangeArrowheads="1"/>
            </p:cNvSpPr>
            <p:nvPr/>
          </p:nvSpPr>
          <p:spPr bwMode="auto">
            <a:xfrm>
              <a:off x="1704" y="912"/>
              <a:ext cx="2208" cy="3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500"/>
                <a:t>Backbone Network</a:t>
              </a:r>
              <a:endParaRPr lang="en-US" sz="3000"/>
            </a:p>
          </p:txBody>
        </p:sp>
        <p:sp>
          <p:nvSpPr>
            <p:cNvPr id="17414" name="Text Box 5"/>
            <p:cNvSpPr txBox="1">
              <a:spLocks noChangeArrowheads="1"/>
            </p:cNvSpPr>
            <p:nvPr/>
          </p:nvSpPr>
          <p:spPr bwMode="auto">
            <a:xfrm>
              <a:off x="1632" y="1536"/>
              <a:ext cx="2352" cy="5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500"/>
                <a:t>Network Access Provider (NAP)</a:t>
              </a:r>
            </a:p>
          </p:txBody>
        </p:sp>
        <p:sp>
          <p:nvSpPr>
            <p:cNvPr id="17415" name="Text Box 6"/>
            <p:cNvSpPr txBox="1">
              <a:spLocks noChangeArrowheads="1"/>
            </p:cNvSpPr>
            <p:nvPr/>
          </p:nvSpPr>
          <p:spPr bwMode="auto">
            <a:xfrm>
              <a:off x="1704" y="2384"/>
              <a:ext cx="2208" cy="5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500"/>
                <a:t>Internet Service Provider (ISP)</a:t>
              </a:r>
              <a:endParaRPr lang="en-US" sz="3000"/>
            </a:p>
          </p:txBody>
        </p:sp>
        <p:sp>
          <p:nvSpPr>
            <p:cNvPr id="17416" name="Line 7"/>
            <p:cNvSpPr>
              <a:spLocks noChangeShapeType="1"/>
            </p:cNvSpPr>
            <p:nvPr/>
          </p:nvSpPr>
          <p:spPr bwMode="auto">
            <a:xfrm>
              <a:off x="2808" y="12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Text Box 9"/>
            <p:cNvSpPr txBox="1">
              <a:spLocks noChangeArrowheads="1"/>
            </p:cNvSpPr>
            <p:nvPr/>
          </p:nvSpPr>
          <p:spPr bwMode="auto">
            <a:xfrm>
              <a:off x="1680" y="3168"/>
              <a:ext cx="624" cy="3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500"/>
                <a:t>Users</a:t>
              </a:r>
              <a:endParaRPr lang="en-US" sz="3000"/>
            </a:p>
          </p:txBody>
        </p:sp>
        <p:sp>
          <p:nvSpPr>
            <p:cNvPr id="17418" name="Text Box 10"/>
            <p:cNvSpPr txBox="1">
              <a:spLocks noChangeArrowheads="1"/>
            </p:cNvSpPr>
            <p:nvPr/>
          </p:nvSpPr>
          <p:spPr bwMode="auto">
            <a:xfrm>
              <a:off x="2496" y="3168"/>
              <a:ext cx="624" cy="3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500"/>
                <a:t>Users</a:t>
              </a:r>
              <a:endParaRPr lang="en-US" sz="3000"/>
            </a:p>
          </p:txBody>
        </p:sp>
        <p:sp>
          <p:nvSpPr>
            <p:cNvPr id="17419" name="Text Box 11"/>
            <p:cNvSpPr txBox="1">
              <a:spLocks noChangeArrowheads="1"/>
            </p:cNvSpPr>
            <p:nvPr/>
          </p:nvSpPr>
          <p:spPr bwMode="auto">
            <a:xfrm>
              <a:off x="3408" y="3168"/>
              <a:ext cx="624" cy="3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500"/>
                <a:t>Users</a:t>
              </a:r>
              <a:endParaRPr lang="en-US" sz="3000"/>
            </a:p>
          </p:txBody>
        </p:sp>
        <p:sp>
          <p:nvSpPr>
            <p:cNvPr id="17420" name="Line 12"/>
            <p:cNvSpPr>
              <a:spLocks noChangeShapeType="1"/>
            </p:cNvSpPr>
            <p:nvPr/>
          </p:nvSpPr>
          <p:spPr bwMode="auto">
            <a:xfrm>
              <a:off x="2808" y="201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1" name="Line 13"/>
            <p:cNvSpPr>
              <a:spLocks noChangeShapeType="1"/>
            </p:cNvSpPr>
            <p:nvPr/>
          </p:nvSpPr>
          <p:spPr bwMode="auto">
            <a:xfrm rot="2240852">
              <a:off x="1968" y="2880"/>
              <a:ext cx="1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2" name="Line 14"/>
            <p:cNvSpPr>
              <a:spLocks noChangeShapeType="1"/>
            </p:cNvSpPr>
            <p:nvPr/>
          </p:nvSpPr>
          <p:spPr bwMode="auto">
            <a:xfrm rot="19359148" flipH="1">
              <a:off x="3696" y="2880"/>
              <a:ext cx="1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3" name="Line 16"/>
            <p:cNvSpPr>
              <a:spLocks noChangeShapeType="1"/>
            </p:cNvSpPr>
            <p:nvPr/>
          </p:nvSpPr>
          <p:spPr bwMode="auto">
            <a:xfrm>
              <a:off x="2808" y="292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5A4C83-C757-45F4-AFAF-57C93CFCF55B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533400" y="304800"/>
            <a:ext cx="8001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400" b="1"/>
              <a:t>Internet Topology (Detailed)</a:t>
            </a:r>
          </a:p>
        </p:txBody>
      </p:sp>
      <p:sp>
        <p:nvSpPr>
          <p:cNvPr id="18436" name="Text Box 5"/>
          <p:cNvSpPr txBox="1">
            <a:spLocks noChangeArrowheads="1"/>
          </p:cNvSpPr>
          <p:nvPr/>
        </p:nvSpPr>
        <p:spPr bwMode="auto">
          <a:xfrm>
            <a:off x="2705100" y="1422400"/>
            <a:ext cx="35052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Backbone Network</a:t>
            </a:r>
          </a:p>
        </p:txBody>
      </p:sp>
      <p:sp>
        <p:nvSpPr>
          <p:cNvPr id="18437" name="Text Box 9"/>
          <p:cNvSpPr txBox="1">
            <a:spLocks noChangeArrowheads="1"/>
          </p:cNvSpPr>
          <p:nvPr/>
        </p:nvSpPr>
        <p:spPr bwMode="auto">
          <a:xfrm>
            <a:off x="3009900" y="5372100"/>
            <a:ext cx="762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Users</a:t>
            </a:r>
          </a:p>
        </p:txBody>
      </p:sp>
      <p:grpSp>
        <p:nvGrpSpPr>
          <p:cNvPr id="18438" name="Group 57"/>
          <p:cNvGrpSpPr>
            <a:grpSpLocks/>
          </p:cNvGrpSpPr>
          <p:nvPr/>
        </p:nvGrpSpPr>
        <p:grpSpPr bwMode="auto">
          <a:xfrm>
            <a:off x="2895600" y="1866900"/>
            <a:ext cx="3276600" cy="381000"/>
            <a:chOff x="1728" y="1176"/>
            <a:chExt cx="2064" cy="240"/>
          </a:xfrm>
        </p:grpSpPr>
        <p:grpSp>
          <p:nvGrpSpPr>
            <p:cNvPr id="18516" name="Group 31"/>
            <p:cNvGrpSpPr>
              <a:grpSpLocks/>
            </p:cNvGrpSpPr>
            <p:nvPr/>
          </p:nvGrpSpPr>
          <p:grpSpPr bwMode="auto">
            <a:xfrm>
              <a:off x="1728" y="1176"/>
              <a:ext cx="288" cy="240"/>
              <a:chOff x="1440" y="1536"/>
              <a:chExt cx="288" cy="240"/>
            </a:xfrm>
          </p:grpSpPr>
          <p:sp>
            <p:nvSpPr>
              <p:cNvPr id="18526" name="Oval 29"/>
              <p:cNvSpPr>
                <a:spLocks noChangeArrowheads="1"/>
              </p:cNvSpPr>
              <p:nvPr/>
            </p:nvSpPr>
            <p:spPr bwMode="auto">
              <a:xfrm>
                <a:off x="1440" y="1536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27" name="Text Box 30"/>
              <p:cNvSpPr txBox="1">
                <a:spLocks noChangeArrowheads="1"/>
              </p:cNvSpPr>
              <p:nvPr/>
            </p:nvSpPr>
            <p:spPr bwMode="auto">
              <a:xfrm>
                <a:off x="1488" y="1560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/>
                  <a:t>R</a:t>
                </a:r>
                <a:endParaRPr lang="en-US"/>
              </a:p>
            </p:txBody>
          </p:sp>
        </p:grpSp>
        <p:grpSp>
          <p:nvGrpSpPr>
            <p:cNvPr id="18517" name="Group 32"/>
            <p:cNvGrpSpPr>
              <a:grpSpLocks/>
            </p:cNvGrpSpPr>
            <p:nvPr/>
          </p:nvGrpSpPr>
          <p:grpSpPr bwMode="auto">
            <a:xfrm>
              <a:off x="3504" y="1176"/>
              <a:ext cx="288" cy="240"/>
              <a:chOff x="1440" y="1536"/>
              <a:chExt cx="288" cy="240"/>
            </a:xfrm>
          </p:grpSpPr>
          <p:sp>
            <p:nvSpPr>
              <p:cNvPr id="18524" name="Oval 33"/>
              <p:cNvSpPr>
                <a:spLocks noChangeArrowheads="1"/>
              </p:cNvSpPr>
              <p:nvPr/>
            </p:nvSpPr>
            <p:spPr bwMode="auto">
              <a:xfrm>
                <a:off x="1440" y="1536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25" name="Text Box 34"/>
              <p:cNvSpPr txBox="1">
                <a:spLocks noChangeArrowheads="1"/>
              </p:cNvSpPr>
              <p:nvPr/>
            </p:nvSpPr>
            <p:spPr bwMode="auto">
              <a:xfrm>
                <a:off x="1488" y="1560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/>
                  <a:t>R</a:t>
                </a:r>
                <a:endParaRPr lang="en-US"/>
              </a:p>
            </p:txBody>
          </p:sp>
        </p:grpSp>
        <p:grpSp>
          <p:nvGrpSpPr>
            <p:cNvPr id="18518" name="Group 51"/>
            <p:cNvGrpSpPr>
              <a:grpSpLocks/>
            </p:cNvGrpSpPr>
            <p:nvPr/>
          </p:nvGrpSpPr>
          <p:grpSpPr bwMode="auto">
            <a:xfrm>
              <a:off x="2320" y="1176"/>
              <a:ext cx="288" cy="240"/>
              <a:chOff x="1440" y="1536"/>
              <a:chExt cx="288" cy="240"/>
            </a:xfrm>
          </p:grpSpPr>
          <p:sp>
            <p:nvSpPr>
              <p:cNvPr id="18522" name="Oval 52"/>
              <p:cNvSpPr>
                <a:spLocks noChangeArrowheads="1"/>
              </p:cNvSpPr>
              <p:nvPr/>
            </p:nvSpPr>
            <p:spPr bwMode="auto">
              <a:xfrm>
                <a:off x="1440" y="1536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23" name="Text Box 53"/>
              <p:cNvSpPr txBox="1">
                <a:spLocks noChangeArrowheads="1"/>
              </p:cNvSpPr>
              <p:nvPr/>
            </p:nvSpPr>
            <p:spPr bwMode="auto">
              <a:xfrm>
                <a:off x="1488" y="1560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/>
                  <a:t>R</a:t>
                </a:r>
                <a:endParaRPr lang="en-US"/>
              </a:p>
            </p:txBody>
          </p:sp>
        </p:grpSp>
        <p:grpSp>
          <p:nvGrpSpPr>
            <p:cNvPr id="18519" name="Group 54"/>
            <p:cNvGrpSpPr>
              <a:grpSpLocks/>
            </p:cNvGrpSpPr>
            <p:nvPr/>
          </p:nvGrpSpPr>
          <p:grpSpPr bwMode="auto">
            <a:xfrm>
              <a:off x="2912" y="1176"/>
              <a:ext cx="288" cy="240"/>
              <a:chOff x="1440" y="1536"/>
              <a:chExt cx="288" cy="240"/>
            </a:xfrm>
          </p:grpSpPr>
          <p:sp>
            <p:nvSpPr>
              <p:cNvPr id="18520" name="Oval 55"/>
              <p:cNvSpPr>
                <a:spLocks noChangeArrowheads="1"/>
              </p:cNvSpPr>
              <p:nvPr/>
            </p:nvSpPr>
            <p:spPr bwMode="auto">
              <a:xfrm>
                <a:off x="1440" y="1536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21" name="Text Box 56"/>
              <p:cNvSpPr txBox="1">
                <a:spLocks noChangeArrowheads="1"/>
              </p:cNvSpPr>
              <p:nvPr/>
            </p:nvSpPr>
            <p:spPr bwMode="auto">
              <a:xfrm>
                <a:off x="1488" y="1560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/>
                  <a:t>R</a:t>
                </a:r>
                <a:endParaRPr lang="en-US"/>
              </a:p>
            </p:txBody>
          </p:sp>
        </p:grpSp>
      </p:grpSp>
      <p:sp>
        <p:nvSpPr>
          <p:cNvPr id="18439" name="Line 13"/>
          <p:cNvSpPr>
            <a:spLocks noChangeShapeType="1"/>
          </p:cNvSpPr>
          <p:nvPr/>
        </p:nvSpPr>
        <p:spPr bwMode="auto">
          <a:xfrm rot="3296474">
            <a:off x="2593975" y="2078038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440" name="Group 47"/>
          <p:cNvGrpSpPr>
            <a:grpSpLocks/>
          </p:cNvGrpSpPr>
          <p:nvPr/>
        </p:nvGrpSpPr>
        <p:grpSpPr bwMode="auto">
          <a:xfrm>
            <a:off x="6400800" y="2667000"/>
            <a:ext cx="914400" cy="787400"/>
            <a:chOff x="4032" y="1680"/>
            <a:chExt cx="576" cy="496"/>
          </a:xfrm>
        </p:grpSpPr>
        <p:sp>
          <p:nvSpPr>
            <p:cNvPr id="18512" name="Text Box 18"/>
            <p:cNvSpPr txBox="1">
              <a:spLocks noChangeArrowheads="1"/>
            </p:cNvSpPr>
            <p:nvPr/>
          </p:nvSpPr>
          <p:spPr bwMode="auto">
            <a:xfrm>
              <a:off x="4032" y="1920"/>
              <a:ext cx="576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NAP</a:t>
              </a:r>
              <a:r>
                <a:rPr lang="en-US" i="1"/>
                <a:t>n</a:t>
              </a:r>
              <a:endParaRPr lang="en-US" sz="2500"/>
            </a:p>
          </p:txBody>
        </p:sp>
        <p:grpSp>
          <p:nvGrpSpPr>
            <p:cNvPr id="18513" name="Group 35"/>
            <p:cNvGrpSpPr>
              <a:grpSpLocks/>
            </p:cNvGrpSpPr>
            <p:nvPr/>
          </p:nvGrpSpPr>
          <p:grpSpPr bwMode="auto">
            <a:xfrm>
              <a:off x="4176" y="1680"/>
              <a:ext cx="288" cy="240"/>
              <a:chOff x="1440" y="1536"/>
              <a:chExt cx="288" cy="240"/>
            </a:xfrm>
          </p:grpSpPr>
          <p:sp>
            <p:nvSpPr>
              <p:cNvPr id="18514" name="Oval 36"/>
              <p:cNvSpPr>
                <a:spLocks noChangeArrowheads="1"/>
              </p:cNvSpPr>
              <p:nvPr/>
            </p:nvSpPr>
            <p:spPr bwMode="auto">
              <a:xfrm>
                <a:off x="1440" y="1536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15" name="Text Box 37"/>
              <p:cNvSpPr txBox="1">
                <a:spLocks noChangeArrowheads="1"/>
              </p:cNvSpPr>
              <p:nvPr/>
            </p:nvSpPr>
            <p:spPr bwMode="auto">
              <a:xfrm>
                <a:off x="1488" y="1560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/>
                  <a:t>R</a:t>
                </a:r>
                <a:endParaRPr lang="en-US"/>
              </a:p>
            </p:txBody>
          </p:sp>
        </p:grpSp>
      </p:grpSp>
      <p:sp>
        <p:nvSpPr>
          <p:cNvPr id="18441" name="Text Box 6"/>
          <p:cNvSpPr txBox="1">
            <a:spLocks noChangeArrowheads="1"/>
          </p:cNvSpPr>
          <p:nvPr/>
        </p:nvSpPr>
        <p:spPr bwMode="auto">
          <a:xfrm>
            <a:off x="1752600" y="3048000"/>
            <a:ext cx="914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NAP</a:t>
            </a:r>
            <a:r>
              <a:rPr lang="en-US" i="1"/>
              <a:t>1</a:t>
            </a:r>
            <a:endParaRPr lang="en-US" sz="2500"/>
          </a:p>
        </p:txBody>
      </p:sp>
      <p:grpSp>
        <p:nvGrpSpPr>
          <p:cNvPr id="18442" name="Group 38"/>
          <p:cNvGrpSpPr>
            <a:grpSpLocks/>
          </p:cNvGrpSpPr>
          <p:nvPr/>
        </p:nvGrpSpPr>
        <p:grpSpPr bwMode="auto">
          <a:xfrm>
            <a:off x="1981200" y="2667000"/>
            <a:ext cx="457200" cy="381000"/>
            <a:chOff x="1440" y="1536"/>
            <a:chExt cx="288" cy="240"/>
          </a:xfrm>
        </p:grpSpPr>
        <p:sp>
          <p:nvSpPr>
            <p:cNvPr id="18510" name="Oval 39"/>
            <p:cNvSpPr>
              <a:spLocks noChangeArrowheads="1"/>
            </p:cNvSpPr>
            <p:nvPr/>
          </p:nvSpPr>
          <p:spPr bwMode="auto">
            <a:xfrm>
              <a:off x="1440" y="153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1" name="Text Box 40"/>
            <p:cNvSpPr txBox="1">
              <a:spLocks noChangeArrowheads="1"/>
            </p:cNvSpPr>
            <p:nvPr/>
          </p:nvSpPr>
          <p:spPr bwMode="auto">
            <a:xfrm>
              <a:off x="1488" y="1560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R</a:t>
              </a:r>
              <a:endParaRPr lang="en-US"/>
            </a:p>
          </p:txBody>
        </p:sp>
      </p:grpSp>
      <p:grpSp>
        <p:nvGrpSpPr>
          <p:cNvPr id="18443" name="Group 49"/>
          <p:cNvGrpSpPr>
            <a:grpSpLocks/>
          </p:cNvGrpSpPr>
          <p:nvPr/>
        </p:nvGrpSpPr>
        <p:grpSpPr bwMode="auto">
          <a:xfrm>
            <a:off x="3505200" y="2667000"/>
            <a:ext cx="914400" cy="787400"/>
            <a:chOff x="1824" y="1680"/>
            <a:chExt cx="576" cy="496"/>
          </a:xfrm>
        </p:grpSpPr>
        <p:sp>
          <p:nvSpPr>
            <p:cNvPr id="18506" name="Text Box 16"/>
            <p:cNvSpPr txBox="1">
              <a:spLocks noChangeArrowheads="1"/>
            </p:cNvSpPr>
            <p:nvPr/>
          </p:nvSpPr>
          <p:spPr bwMode="auto">
            <a:xfrm>
              <a:off x="1824" y="1920"/>
              <a:ext cx="576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NAP</a:t>
              </a:r>
              <a:r>
                <a:rPr lang="en-US" i="1"/>
                <a:t>2</a:t>
              </a:r>
              <a:endParaRPr lang="en-US" sz="2500"/>
            </a:p>
          </p:txBody>
        </p:sp>
        <p:grpSp>
          <p:nvGrpSpPr>
            <p:cNvPr id="18507" name="Group 41"/>
            <p:cNvGrpSpPr>
              <a:grpSpLocks/>
            </p:cNvGrpSpPr>
            <p:nvPr/>
          </p:nvGrpSpPr>
          <p:grpSpPr bwMode="auto">
            <a:xfrm>
              <a:off x="1968" y="1680"/>
              <a:ext cx="288" cy="240"/>
              <a:chOff x="1440" y="1536"/>
              <a:chExt cx="288" cy="240"/>
            </a:xfrm>
          </p:grpSpPr>
          <p:sp>
            <p:nvSpPr>
              <p:cNvPr id="18508" name="Oval 42"/>
              <p:cNvSpPr>
                <a:spLocks noChangeArrowheads="1"/>
              </p:cNvSpPr>
              <p:nvPr/>
            </p:nvSpPr>
            <p:spPr bwMode="auto">
              <a:xfrm>
                <a:off x="1440" y="1536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09" name="Text Box 43"/>
              <p:cNvSpPr txBox="1">
                <a:spLocks noChangeArrowheads="1"/>
              </p:cNvSpPr>
              <p:nvPr/>
            </p:nvSpPr>
            <p:spPr bwMode="auto">
              <a:xfrm>
                <a:off x="1488" y="1560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/>
                  <a:t>R</a:t>
                </a:r>
                <a:endParaRPr lang="en-US"/>
              </a:p>
            </p:txBody>
          </p:sp>
        </p:grpSp>
      </p:grpSp>
      <p:grpSp>
        <p:nvGrpSpPr>
          <p:cNvPr id="18444" name="Group 48"/>
          <p:cNvGrpSpPr>
            <a:grpSpLocks/>
          </p:cNvGrpSpPr>
          <p:nvPr/>
        </p:nvGrpSpPr>
        <p:grpSpPr bwMode="auto">
          <a:xfrm>
            <a:off x="4851400" y="2667000"/>
            <a:ext cx="914400" cy="787400"/>
            <a:chOff x="2736" y="1680"/>
            <a:chExt cx="576" cy="496"/>
          </a:xfrm>
        </p:grpSpPr>
        <p:sp>
          <p:nvSpPr>
            <p:cNvPr id="18502" name="Text Box 17"/>
            <p:cNvSpPr txBox="1">
              <a:spLocks noChangeArrowheads="1"/>
            </p:cNvSpPr>
            <p:nvPr/>
          </p:nvSpPr>
          <p:spPr bwMode="auto">
            <a:xfrm>
              <a:off x="2736" y="1920"/>
              <a:ext cx="576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NAP</a:t>
              </a:r>
              <a:r>
                <a:rPr lang="en-US" i="1"/>
                <a:t>3</a:t>
              </a:r>
              <a:endParaRPr lang="en-US" sz="2500"/>
            </a:p>
          </p:txBody>
        </p:sp>
        <p:grpSp>
          <p:nvGrpSpPr>
            <p:cNvPr id="18503" name="Group 44"/>
            <p:cNvGrpSpPr>
              <a:grpSpLocks/>
            </p:cNvGrpSpPr>
            <p:nvPr/>
          </p:nvGrpSpPr>
          <p:grpSpPr bwMode="auto">
            <a:xfrm>
              <a:off x="2880" y="1680"/>
              <a:ext cx="288" cy="240"/>
              <a:chOff x="1440" y="1536"/>
              <a:chExt cx="288" cy="240"/>
            </a:xfrm>
          </p:grpSpPr>
          <p:sp>
            <p:nvSpPr>
              <p:cNvPr id="18504" name="Oval 45"/>
              <p:cNvSpPr>
                <a:spLocks noChangeArrowheads="1"/>
              </p:cNvSpPr>
              <p:nvPr/>
            </p:nvSpPr>
            <p:spPr bwMode="auto">
              <a:xfrm>
                <a:off x="1440" y="1536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05" name="Text Box 46"/>
              <p:cNvSpPr txBox="1">
                <a:spLocks noChangeArrowheads="1"/>
              </p:cNvSpPr>
              <p:nvPr/>
            </p:nvSpPr>
            <p:spPr bwMode="auto">
              <a:xfrm>
                <a:off x="1488" y="1560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/>
                  <a:t>R</a:t>
                </a:r>
                <a:endParaRPr lang="en-US"/>
              </a:p>
            </p:txBody>
          </p:sp>
        </p:grpSp>
      </p:grpSp>
      <p:sp>
        <p:nvSpPr>
          <p:cNvPr id="18445" name="Line 58"/>
          <p:cNvSpPr>
            <a:spLocks noChangeShapeType="1"/>
          </p:cNvSpPr>
          <p:nvPr/>
        </p:nvSpPr>
        <p:spPr bwMode="auto">
          <a:xfrm flipH="1">
            <a:off x="3962400" y="22860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6" name="Line 59"/>
          <p:cNvSpPr>
            <a:spLocks noChangeShapeType="1"/>
          </p:cNvSpPr>
          <p:nvPr/>
        </p:nvSpPr>
        <p:spPr bwMode="auto">
          <a:xfrm>
            <a:off x="5029200" y="22860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7" name="Line 60"/>
          <p:cNvSpPr>
            <a:spLocks noChangeShapeType="1"/>
          </p:cNvSpPr>
          <p:nvPr/>
        </p:nvSpPr>
        <p:spPr bwMode="auto">
          <a:xfrm>
            <a:off x="6019800" y="22860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448" name="Group 100"/>
          <p:cNvGrpSpPr>
            <a:grpSpLocks/>
          </p:cNvGrpSpPr>
          <p:nvPr/>
        </p:nvGrpSpPr>
        <p:grpSpPr bwMode="auto">
          <a:xfrm>
            <a:off x="1828800" y="4114800"/>
            <a:ext cx="4610100" cy="787400"/>
            <a:chOff x="1392" y="2496"/>
            <a:chExt cx="2904" cy="496"/>
          </a:xfrm>
        </p:grpSpPr>
        <p:grpSp>
          <p:nvGrpSpPr>
            <p:cNvPr id="18482" name="Group 77"/>
            <p:cNvGrpSpPr>
              <a:grpSpLocks/>
            </p:cNvGrpSpPr>
            <p:nvPr/>
          </p:nvGrpSpPr>
          <p:grpSpPr bwMode="auto">
            <a:xfrm>
              <a:off x="1392" y="2496"/>
              <a:ext cx="408" cy="496"/>
              <a:chOff x="1392" y="2448"/>
              <a:chExt cx="408" cy="496"/>
            </a:xfrm>
          </p:grpSpPr>
          <p:sp>
            <p:nvSpPr>
              <p:cNvPr id="18498" name="Text Box 7"/>
              <p:cNvSpPr txBox="1">
                <a:spLocks noChangeArrowheads="1"/>
              </p:cNvSpPr>
              <p:nvPr/>
            </p:nvSpPr>
            <p:spPr bwMode="auto">
              <a:xfrm>
                <a:off x="1392" y="2688"/>
                <a:ext cx="408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/>
                  <a:t>ISP</a:t>
                </a:r>
                <a:endParaRPr lang="en-US" sz="3000"/>
              </a:p>
            </p:txBody>
          </p:sp>
          <p:grpSp>
            <p:nvGrpSpPr>
              <p:cNvPr id="18499" name="Group 64"/>
              <p:cNvGrpSpPr>
                <a:grpSpLocks/>
              </p:cNvGrpSpPr>
              <p:nvPr/>
            </p:nvGrpSpPr>
            <p:grpSpPr bwMode="auto">
              <a:xfrm>
                <a:off x="1452" y="2448"/>
                <a:ext cx="288" cy="240"/>
                <a:chOff x="1440" y="1536"/>
                <a:chExt cx="288" cy="240"/>
              </a:xfrm>
            </p:grpSpPr>
            <p:sp>
              <p:nvSpPr>
                <p:cNvPr id="18500" name="Oval 65"/>
                <p:cNvSpPr>
                  <a:spLocks noChangeArrowheads="1"/>
                </p:cNvSpPr>
                <p:nvPr/>
              </p:nvSpPr>
              <p:spPr bwMode="auto">
                <a:xfrm>
                  <a:off x="1440" y="1536"/>
                  <a:ext cx="240" cy="24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501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1488" y="1560"/>
                  <a:ext cx="240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400"/>
                    <a:t>R</a:t>
                  </a:r>
                  <a:endParaRPr lang="en-US"/>
                </a:p>
              </p:txBody>
            </p:sp>
          </p:grpSp>
        </p:grpSp>
        <p:grpSp>
          <p:nvGrpSpPr>
            <p:cNvPr id="18483" name="Group 96"/>
            <p:cNvGrpSpPr>
              <a:grpSpLocks/>
            </p:cNvGrpSpPr>
            <p:nvPr/>
          </p:nvGrpSpPr>
          <p:grpSpPr bwMode="auto">
            <a:xfrm>
              <a:off x="2224" y="2496"/>
              <a:ext cx="408" cy="496"/>
              <a:chOff x="2304" y="2496"/>
              <a:chExt cx="408" cy="496"/>
            </a:xfrm>
          </p:grpSpPr>
          <p:sp>
            <p:nvSpPr>
              <p:cNvPr id="18494" name="Text Box 79"/>
              <p:cNvSpPr txBox="1">
                <a:spLocks noChangeArrowheads="1"/>
              </p:cNvSpPr>
              <p:nvPr/>
            </p:nvSpPr>
            <p:spPr bwMode="auto">
              <a:xfrm>
                <a:off x="2304" y="2736"/>
                <a:ext cx="408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/>
                  <a:t>ISP</a:t>
                </a:r>
                <a:endParaRPr lang="en-US" sz="3000"/>
              </a:p>
            </p:txBody>
          </p:sp>
          <p:grpSp>
            <p:nvGrpSpPr>
              <p:cNvPr id="18495" name="Group 80"/>
              <p:cNvGrpSpPr>
                <a:grpSpLocks/>
              </p:cNvGrpSpPr>
              <p:nvPr/>
            </p:nvGrpSpPr>
            <p:grpSpPr bwMode="auto">
              <a:xfrm>
                <a:off x="2364" y="2496"/>
                <a:ext cx="288" cy="240"/>
                <a:chOff x="1440" y="1536"/>
                <a:chExt cx="288" cy="240"/>
              </a:xfrm>
            </p:grpSpPr>
            <p:sp>
              <p:nvSpPr>
                <p:cNvPr id="18496" name="Oval 81"/>
                <p:cNvSpPr>
                  <a:spLocks noChangeArrowheads="1"/>
                </p:cNvSpPr>
                <p:nvPr/>
              </p:nvSpPr>
              <p:spPr bwMode="auto">
                <a:xfrm>
                  <a:off x="1440" y="1536"/>
                  <a:ext cx="240" cy="24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97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1488" y="1560"/>
                  <a:ext cx="240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400"/>
                    <a:t>R</a:t>
                  </a:r>
                  <a:endParaRPr lang="en-US"/>
                </a:p>
              </p:txBody>
            </p:sp>
          </p:grpSp>
        </p:grpSp>
        <p:grpSp>
          <p:nvGrpSpPr>
            <p:cNvPr id="18484" name="Group 83"/>
            <p:cNvGrpSpPr>
              <a:grpSpLocks/>
            </p:cNvGrpSpPr>
            <p:nvPr/>
          </p:nvGrpSpPr>
          <p:grpSpPr bwMode="auto">
            <a:xfrm>
              <a:off x="3056" y="2496"/>
              <a:ext cx="408" cy="496"/>
              <a:chOff x="1392" y="2448"/>
              <a:chExt cx="408" cy="496"/>
            </a:xfrm>
          </p:grpSpPr>
          <p:sp>
            <p:nvSpPr>
              <p:cNvPr id="18490" name="Text Box 84"/>
              <p:cNvSpPr txBox="1">
                <a:spLocks noChangeArrowheads="1"/>
              </p:cNvSpPr>
              <p:nvPr/>
            </p:nvSpPr>
            <p:spPr bwMode="auto">
              <a:xfrm>
                <a:off x="1392" y="2688"/>
                <a:ext cx="408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/>
                  <a:t>ISP</a:t>
                </a:r>
                <a:endParaRPr lang="en-US" sz="3000"/>
              </a:p>
            </p:txBody>
          </p:sp>
          <p:grpSp>
            <p:nvGrpSpPr>
              <p:cNvPr id="18491" name="Group 85"/>
              <p:cNvGrpSpPr>
                <a:grpSpLocks/>
              </p:cNvGrpSpPr>
              <p:nvPr/>
            </p:nvGrpSpPr>
            <p:grpSpPr bwMode="auto">
              <a:xfrm>
                <a:off x="1452" y="2448"/>
                <a:ext cx="288" cy="240"/>
                <a:chOff x="1440" y="1536"/>
                <a:chExt cx="288" cy="240"/>
              </a:xfrm>
            </p:grpSpPr>
            <p:sp>
              <p:nvSpPr>
                <p:cNvPr id="18492" name="Oval 86"/>
                <p:cNvSpPr>
                  <a:spLocks noChangeArrowheads="1"/>
                </p:cNvSpPr>
                <p:nvPr/>
              </p:nvSpPr>
              <p:spPr bwMode="auto">
                <a:xfrm>
                  <a:off x="1440" y="1536"/>
                  <a:ext cx="240" cy="24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93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1488" y="1560"/>
                  <a:ext cx="240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400"/>
                    <a:t>R</a:t>
                  </a:r>
                  <a:endParaRPr lang="en-US"/>
                </a:p>
              </p:txBody>
            </p:sp>
          </p:grpSp>
        </p:grpSp>
        <p:grpSp>
          <p:nvGrpSpPr>
            <p:cNvPr id="18485" name="Group 88"/>
            <p:cNvGrpSpPr>
              <a:grpSpLocks/>
            </p:cNvGrpSpPr>
            <p:nvPr/>
          </p:nvGrpSpPr>
          <p:grpSpPr bwMode="auto">
            <a:xfrm>
              <a:off x="3888" y="2496"/>
              <a:ext cx="408" cy="496"/>
              <a:chOff x="1392" y="2448"/>
              <a:chExt cx="408" cy="496"/>
            </a:xfrm>
          </p:grpSpPr>
          <p:sp>
            <p:nvSpPr>
              <p:cNvPr id="18486" name="Text Box 89"/>
              <p:cNvSpPr txBox="1">
                <a:spLocks noChangeArrowheads="1"/>
              </p:cNvSpPr>
              <p:nvPr/>
            </p:nvSpPr>
            <p:spPr bwMode="auto">
              <a:xfrm>
                <a:off x="1392" y="2688"/>
                <a:ext cx="408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/>
                  <a:t>ISP</a:t>
                </a:r>
                <a:endParaRPr lang="en-US" sz="3000"/>
              </a:p>
            </p:txBody>
          </p:sp>
          <p:grpSp>
            <p:nvGrpSpPr>
              <p:cNvPr id="18487" name="Group 90"/>
              <p:cNvGrpSpPr>
                <a:grpSpLocks/>
              </p:cNvGrpSpPr>
              <p:nvPr/>
            </p:nvGrpSpPr>
            <p:grpSpPr bwMode="auto">
              <a:xfrm>
                <a:off x="1452" y="2448"/>
                <a:ext cx="288" cy="240"/>
                <a:chOff x="1440" y="1536"/>
                <a:chExt cx="288" cy="240"/>
              </a:xfrm>
            </p:grpSpPr>
            <p:sp>
              <p:nvSpPr>
                <p:cNvPr id="18488" name="Oval 91"/>
                <p:cNvSpPr>
                  <a:spLocks noChangeArrowheads="1"/>
                </p:cNvSpPr>
                <p:nvPr/>
              </p:nvSpPr>
              <p:spPr bwMode="auto">
                <a:xfrm>
                  <a:off x="1440" y="1536"/>
                  <a:ext cx="240" cy="24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89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1488" y="1560"/>
                  <a:ext cx="240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400"/>
                    <a:t>R</a:t>
                  </a:r>
                  <a:endParaRPr lang="en-US"/>
                </a:p>
              </p:txBody>
            </p:sp>
          </p:grpSp>
        </p:grpSp>
      </p:grpSp>
      <p:grpSp>
        <p:nvGrpSpPr>
          <p:cNvPr id="18449" name="Group 97"/>
          <p:cNvGrpSpPr>
            <a:grpSpLocks/>
          </p:cNvGrpSpPr>
          <p:nvPr/>
        </p:nvGrpSpPr>
        <p:grpSpPr bwMode="auto">
          <a:xfrm>
            <a:off x="1905000" y="3429000"/>
            <a:ext cx="457200" cy="381000"/>
            <a:chOff x="1440" y="1536"/>
            <a:chExt cx="288" cy="240"/>
          </a:xfrm>
        </p:grpSpPr>
        <p:sp>
          <p:nvSpPr>
            <p:cNvPr id="18480" name="Oval 98"/>
            <p:cNvSpPr>
              <a:spLocks noChangeArrowheads="1"/>
            </p:cNvSpPr>
            <p:nvPr/>
          </p:nvSpPr>
          <p:spPr bwMode="auto">
            <a:xfrm>
              <a:off x="1440" y="153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1" name="Text Box 99"/>
            <p:cNvSpPr txBox="1">
              <a:spLocks noChangeArrowheads="1"/>
            </p:cNvSpPr>
            <p:nvPr/>
          </p:nvSpPr>
          <p:spPr bwMode="auto">
            <a:xfrm>
              <a:off x="1488" y="1560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R</a:t>
              </a:r>
              <a:endParaRPr lang="en-US"/>
            </a:p>
          </p:txBody>
        </p:sp>
      </p:grpSp>
      <p:grpSp>
        <p:nvGrpSpPr>
          <p:cNvPr id="18450" name="Group 101"/>
          <p:cNvGrpSpPr>
            <a:grpSpLocks/>
          </p:cNvGrpSpPr>
          <p:nvPr/>
        </p:nvGrpSpPr>
        <p:grpSpPr bwMode="auto">
          <a:xfrm>
            <a:off x="3733800" y="3429000"/>
            <a:ext cx="457200" cy="381000"/>
            <a:chOff x="1440" y="1536"/>
            <a:chExt cx="288" cy="240"/>
          </a:xfrm>
        </p:grpSpPr>
        <p:sp>
          <p:nvSpPr>
            <p:cNvPr id="18478" name="Oval 102"/>
            <p:cNvSpPr>
              <a:spLocks noChangeArrowheads="1"/>
            </p:cNvSpPr>
            <p:nvPr/>
          </p:nvSpPr>
          <p:spPr bwMode="auto">
            <a:xfrm>
              <a:off x="1440" y="153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9" name="Text Box 103"/>
            <p:cNvSpPr txBox="1">
              <a:spLocks noChangeArrowheads="1"/>
            </p:cNvSpPr>
            <p:nvPr/>
          </p:nvSpPr>
          <p:spPr bwMode="auto">
            <a:xfrm>
              <a:off x="1488" y="1560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R</a:t>
              </a:r>
              <a:endParaRPr lang="en-US"/>
            </a:p>
          </p:txBody>
        </p:sp>
      </p:grpSp>
      <p:grpSp>
        <p:nvGrpSpPr>
          <p:cNvPr id="18451" name="Group 104"/>
          <p:cNvGrpSpPr>
            <a:grpSpLocks/>
          </p:cNvGrpSpPr>
          <p:nvPr/>
        </p:nvGrpSpPr>
        <p:grpSpPr bwMode="auto">
          <a:xfrm>
            <a:off x="5029200" y="3429000"/>
            <a:ext cx="457200" cy="381000"/>
            <a:chOff x="1440" y="1536"/>
            <a:chExt cx="288" cy="240"/>
          </a:xfrm>
        </p:grpSpPr>
        <p:sp>
          <p:nvSpPr>
            <p:cNvPr id="18476" name="Oval 105"/>
            <p:cNvSpPr>
              <a:spLocks noChangeArrowheads="1"/>
            </p:cNvSpPr>
            <p:nvPr/>
          </p:nvSpPr>
          <p:spPr bwMode="auto">
            <a:xfrm>
              <a:off x="1440" y="153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7" name="Text Box 106"/>
            <p:cNvSpPr txBox="1">
              <a:spLocks noChangeArrowheads="1"/>
            </p:cNvSpPr>
            <p:nvPr/>
          </p:nvSpPr>
          <p:spPr bwMode="auto">
            <a:xfrm>
              <a:off x="1488" y="1560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R</a:t>
              </a:r>
              <a:endParaRPr lang="en-US"/>
            </a:p>
          </p:txBody>
        </p:sp>
      </p:grpSp>
      <p:grpSp>
        <p:nvGrpSpPr>
          <p:cNvPr id="18452" name="Group 107"/>
          <p:cNvGrpSpPr>
            <a:grpSpLocks/>
          </p:cNvGrpSpPr>
          <p:nvPr/>
        </p:nvGrpSpPr>
        <p:grpSpPr bwMode="auto">
          <a:xfrm>
            <a:off x="6705600" y="3429000"/>
            <a:ext cx="457200" cy="381000"/>
            <a:chOff x="1440" y="1536"/>
            <a:chExt cx="288" cy="240"/>
          </a:xfrm>
        </p:grpSpPr>
        <p:sp>
          <p:nvSpPr>
            <p:cNvPr id="18474" name="Oval 108"/>
            <p:cNvSpPr>
              <a:spLocks noChangeArrowheads="1"/>
            </p:cNvSpPr>
            <p:nvPr/>
          </p:nvSpPr>
          <p:spPr bwMode="auto">
            <a:xfrm>
              <a:off x="1440" y="153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5" name="Text Box 109"/>
            <p:cNvSpPr txBox="1">
              <a:spLocks noChangeArrowheads="1"/>
            </p:cNvSpPr>
            <p:nvPr/>
          </p:nvSpPr>
          <p:spPr bwMode="auto">
            <a:xfrm>
              <a:off x="1488" y="1560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R</a:t>
              </a:r>
              <a:endParaRPr lang="en-US"/>
            </a:p>
          </p:txBody>
        </p:sp>
      </p:grpSp>
      <p:sp>
        <p:nvSpPr>
          <p:cNvPr id="18453" name="Line 110"/>
          <p:cNvSpPr>
            <a:spLocks noChangeShapeType="1"/>
          </p:cNvSpPr>
          <p:nvPr/>
        </p:nvSpPr>
        <p:spPr bwMode="auto">
          <a:xfrm>
            <a:off x="2133600" y="3810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4" name="Line 111"/>
          <p:cNvSpPr>
            <a:spLocks noChangeShapeType="1"/>
          </p:cNvSpPr>
          <p:nvPr/>
        </p:nvSpPr>
        <p:spPr bwMode="auto">
          <a:xfrm flipV="1">
            <a:off x="3505200" y="3810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5" name="Line 112"/>
          <p:cNvSpPr>
            <a:spLocks noChangeShapeType="1"/>
          </p:cNvSpPr>
          <p:nvPr/>
        </p:nvSpPr>
        <p:spPr bwMode="auto">
          <a:xfrm flipV="1">
            <a:off x="4876800" y="38100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6" name="Line 113"/>
          <p:cNvSpPr>
            <a:spLocks noChangeShapeType="1"/>
          </p:cNvSpPr>
          <p:nvPr/>
        </p:nvSpPr>
        <p:spPr bwMode="auto">
          <a:xfrm flipV="1">
            <a:off x="6172200" y="38100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7" name="Line 114"/>
          <p:cNvSpPr>
            <a:spLocks noChangeShapeType="1"/>
          </p:cNvSpPr>
          <p:nvPr/>
        </p:nvSpPr>
        <p:spPr bwMode="auto">
          <a:xfrm>
            <a:off x="2286000" y="35814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8" name="Line 115"/>
          <p:cNvSpPr>
            <a:spLocks noChangeShapeType="1"/>
          </p:cNvSpPr>
          <p:nvPr/>
        </p:nvSpPr>
        <p:spPr bwMode="auto">
          <a:xfrm>
            <a:off x="4114800" y="36576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9" name="Line 116"/>
          <p:cNvSpPr>
            <a:spLocks noChangeShapeType="1"/>
          </p:cNvSpPr>
          <p:nvPr/>
        </p:nvSpPr>
        <p:spPr bwMode="auto">
          <a:xfrm>
            <a:off x="5410200" y="36576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0" name="Text Box 117"/>
          <p:cNvSpPr txBox="1">
            <a:spLocks noChangeArrowheads="1"/>
          </p:cNvSpPr>
          <p:nvPr/>
        </p:nvSpPr>
        <p:spPr bwMode="auto">
          <a:xfrm>
            <a:off x="1905000" y="5372100"/>
            <a:ext cx="762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Users</a:t>
            </a:r>
          </a:p>
        </p:txBody>
      </p:sp>
      <p:sp>
        <p:nvSpPr>
          <p:cNvPr id="18461" name="Text Box 118"/>
          <p:cNvSpPr txBox="1">
            <a:spLocks noChangeArrowheads="1"/>
          </p:cNvSpPr>
          <p:nvPr/>
        </p:nvSpPr>
        <p:spPr bwMode="auto">
          <a:xfrm>
            <a:off x="4114800" y="5372100"/>
            <a:ext cx="762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Users</a:t>
            </a:r>
          </a:p>
        </p:txBody>
      </p:sp>
      <p:sp>
        <p:nvSpPr>
          <p:cNvPr id="18462" name="Text Box 119"/>
          <p:cNvSpPr txBox="1">
            <a:spLocks noChangeArrowheads="1"/>
          </p:cNvSpPr>
          <p:nvPr/>
        </p:nvSpPr>
        <p:spPr bwMode="auto">
          <a:xfrm>
            <a:off x="5219700" y="5372100"/>
            <a:ext cx="762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Users</a:t>
            </a:r>
          </a:p>
        </p:txBody>
      </p:sp>
      <p:sp>
        <p:nvSpPr>
          <p:cNvPr id="18463" name="Text Box 120"/>
          <p:cNvSpPr txBox="1">
            <a:spLocks noChangeArrowheads="1"/>
          </p:cNvSpPr>
          <p:nvPr/>
        </p:nvSpPr>
        <p:spPr bwMode="auto">
          <a:xfrm>
            <a:off x="6324600" y="5372100"/>
            <a:ext cx="762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Users</a:t>
            </a:r>
          </a:p>
        </p:txBody>
      </p:sp>
      <p:sp>
        <p:nvSpPr>
          <p:cNvPr id="18464" name="Line 123"/>
          <p:cNvSpPr>
            <a:spLocks noChangeShapeType="1"/>
          </p:cNvSpPr>
          <p:nvPr/>
        </p:nvSpPr>
        <p:spPr bwMode="auto">
          <a:xfrm>
            <a:off x="2133600" y="4902200"/>
            <a:ext cx="152400" cy="46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5" name="Line 124"/>
          <p:cNvSpPr>
            <a:spLocks noChangeShapeType="1"/>
          </p:cNvSpPr>
          <p:nvPr/>
        </p:nvSpPr>
        <p:spPr bwMode="auto">
          <a:xfrm>
            <a:off x="3505200" y="4902200"/>
            <a:ext cx="0" cy="46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6" name="Line 125"/>
          <p:cNvSpPr>
            <a:spLocks noChangeShapeType="1"/>
          </p:cNvSpPr>
          <p:nvPr/>
        </p:nvSpPr>
        <p:spPr bwMode="auto">
          <a:xfrm flipH="1">
            <a:off x="4470400" y="4902200"/>
            <a:ext cx="171450" cy="46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7" name="Line 126"/>
          <p:cNvSpPr>
            <a:spLocks noChangeShapeType="1"/>
          </p:cNvSpPr>
          <p:nvPr/>
        </p:nvSpPr>
        <p:spPr bwMode="auto">
          <a:xfrm flipH="1">
            <a:off x="5715000" y="4902200"/>
            <a:ext cx="228600" cy="46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8" name="Line 127"/>
          <p:cNvSpPr>
            <a:spLocks noChangeShapeType="1"/>
          </p:cNvSpPr>
          <p:nvPr/>
        </p:nvSpPr>
        <p:spPr bwMode="auto">
          <a:xfrm>
            <a:off x="5118100" y="4648200"/>
            <a:ext cx="1511300" cy="723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469" name="Group 134"/>
          <p:cNvGrpSpPr>
            <a:grpSpLocks/>
          </p:cNvGrpSpPr>
          <p:nvPr/>
        </p:nvGrpSpPr>
        <p:grpSpPr bwMode="auto">
          <a:xfrm>
            <a:off x="838200" y="6096000"/>
            <a:ext cx="1600200" cy="396875"/>
            <a:chOff x="528" y="3840"/>
            <a:chExt cx="1008" cy="250"/>
          </a:xfrm>
        </p:grpSpPr>
        <p:grpSp>
          <p:nvGrpSpPr>
            <p:cNvPr id="18470" name="Group 130"/>
            <p:cNvGrpSpPr>
              <a:grpSpLocks/>
            </p:cNvGrpSpPr>
            <p:nvPr/>
          </p:nvGrpSpPr>
          <p:grpSpPr bwMode="auto">
            <a:xfrm>
              <a:off x="528" y="3845"/>
              <a:ext cx="288" cy="240"/>
              <a:chOff x="1440" y="1536"/>
              <a:chExt cx="288" cy="240"/>
            </a:xfrm>
          </p:grpSpPr>
          <p:sp>
            <p:nvSpPr>
              <p:cNvPr id="18472" name="Oval 131"/>
              <p:cNvSpPr>
                <a:spLocks noChangeArrowheads="1"/>
              </p:cNvSpPr>
              <p:nvPr/>
            </p:nvSpPr>
            <p:spPr bwMode="auto">
              <a:xfrm>
                <a:off x="1440" y="1536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3" name="Text Box 132"/>
              <p:cNvSpPr txBox="1">
                <a:spLocks noChangeArrowheads="1"/>
              </p:cNvSpPr>
              <p:nvPr/>
            </p:nvSpPr>
            <p:spPr bwMode="auto">
              <a:xfrm>
                <a:off x="1488" y="1560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/>
                  <a:t>R</a:t>
                </a:r>
                <a:endParaRPr lang="en-US"/>
              </a:p>
            </p:txBody>
          </p:sp>
        </p:grpSp>
        <p:sp>
          <p:nvSpPr>
            <p:cNvPr id="18471" name="Text Box 133"/>
            <p:cNvSpPr txBox="1">
              <a:spLocks noChangeArrowheads="1"/>
            </p:cNvSpPr>
            <p:nvPr/>
          </p:nvSpPr>
          <p:spPr bwMode="auto">
            <a:xfrm>
              <a:off x="816" y="3840"/>
              <a:ext cx="7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=  router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7920DA-6022-4815-980D-0BFE6F357926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pPr eaLnBrk="1" hangingPunct="1"/>
            <a:r>
              <a:rPr lang="en-US" b="1" smtClean="0"/>
              <a:t>Internet Toplology</a:t>
            </a:r>
            <a:endParaRPr lang="en-US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4419600"/>
          </a:xfrm>
        </p:spPr>
        <p:txBody>
          <a:bodyPr/>
          <a:lstStyle/>
          <a:p>
            <a:pPr eaLnBrk="1" hangingPunct="1"/>
            <a:r>
              <a:rPr lang="en-US" sz="3000" smtClean="0"/>
              <a:t>At the top level there is backbone</a:t>
            </a:r>
          </a:p>
          <a:p>
            <a:pPr eaLnBrk="1" hangingPunct="1"/>
            <a:r>
              <a:rPr lang="en-US" sz="3000" smtClean="0"/>
              <a:t>At the intermediate level there are:</a:t>
            </a:r>
          </a:p>
          <a:p>
            <a:pPr lvl="1" eaLnBrk="1" hangingPunct="1"/>
            <a:r>
              <a:rPr lang="en-US" sz="2600" smtClean="0"/>
              <a:t>Network Access Providers (NAP).</a:t>
            </a:r>
          </a:p>
          <a:p>
            <a:pPr lvl="1" eaLnBrk="1" hangingPunct="1"/>
            <a:r>
              <a:rPr lang="en-US" sz="2600" smtClean="0"/>
              <a:t>Internet Service Providers (ISP).</a:t>
            </a:r>
          </a:p>
          <a:p>
            <a:pPr eaLnBrk="1" hangingPunct="1"/>
            <a:r>
              <a:rPr lang="en-US" sz="3000" smtClean="0"/>
              <a:t>A user connects to an ISP to connect to the internet.</a:t>
            </a:r>
          </a:p>
          <a:p>
            <a:pPr eaLnBrk="1" hangingPunct="1"/>
            <a:r>
              <a:rPr lang="en-US" sz="3000" smtClean="0"/>
              <a:t>An ISP routes the call to a NAP.</a:t>
            </a:r>
          </a:p>
          <a:p>
            <a:pPr eaLnBrk="1" hangingPunct="1"/>
            <a:r>
              <a:rPr lang="en-US" sz="3000" smtClean="0"/>
              <a:t>It may cross the backbone network to reach the final destination.</a:t>
            </a:r>
          </a:p>
          <a:p>
            <a:pPr eaLnBrk="1" hangingPunct="1"/>
            <a:endParaRPr lang="en-US" sz="3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A26F1B-5A64-460D-9B9D-B52A599285F2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685800" y="4572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b="1">
                <a:solidFill>
                  <a:schemeClr val="tx2"/>
                </a:solidFill>
              </a:rPr>
              <a:t>A Typical ISP</a:t>
            </a:r>
          </a:p>
        </p:txBody>
      </p:sp>
      <p:grpSp>
        <p:nvGrpSpPr>
          <p:cNvPr id="20484" name="Group 3"/>
          <p:cNvGrpSpPr>
            <a:grpSpLocks/>
          </p:cNvGrpSpPr>
          <p:nvPr/>
        </p:nvGrpSpPr>
        <p:grpSpPr bwMode="auto">
          <a:xfrm>
            <a:off x="1009650" y="1736725"/>
            <a:ext cx="7296150" cy="4130675"/>
            <a:chOff x="583" y="858"/>
            <a:chExt cx="4596" cy="2602"/>
          </a:xfrm>
        </p:grpSpPr>
        <p:grpSp>
          <p:nvGrpSpPr>
            <p:cNvPr id="20485" name="Group 4"/>
            <p:cNvGrpSpPr>
              <a:grpSpLocks/>
            </p:cNvGrpSpPr>
            <p:nvPr/>
          </p:nvGrpSpPr>
          <p:grpSpPr bwMode="auto">
            <a:xfrm>
              <a:off x="583" y="858"/>
              <a:ext cx="4596" cy="2602"/>
              <a:chOff x="492" y="1248"/>
              <a:chExt cx="4596" cy="2602"/>
            </a:xfrm>
          </p:grpSpPr>
          <p:grpSp>
            <p:nvGrpSpPr>
              <p:cNvPr id="20490" name="Group 5"/>
              <p:cNvGrpSpPr>
                <a:grpSpLocks/>
              </p:cNvGrpSpPr>
              <p:nvPr/>
            </p:nvGrpSpPr>
            <p:grpSpPr bwMode="auto">
              <a:xfrm>
                <a:off x="492" y="1601"/>
                <a:ext cx="888" cy="1673"/>
                <a:chOff x="492" y="1745"/>
                <a:chExt cx="888" cy="1673"/>
              </a:xfrm>
            </p:grpSpPr>
            <p:sp>
              <p:nvSpPr>
                <p:cNvPr id="20512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492" y="3185"/>
                  <a:ext cx="888" cy="23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800"/>
                    <a:t>Subscriber1</a:t>
                  </a:r>
                </a:p>
              </p:txBody>
            </p:sp>
            <p:sp>
              <p:nvSpPr>
                <p:cNvPr id="20513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492" y="2705"/>
                  <a:ext cx="888" cy="23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800"/>
                    <a:t>Subscriber2</a:t>
                  </a:r>
                </a:p>
              </p:txBody>
            </p:sp>
            <p:sp>
              <p:nvSpPr>
                <p:cNvPr id="20514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92" y="2225"/>
                  <a:ext cx="888" cy="23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800"/>
                    <a:t>Subscriber3</a:t>
                  </a:r>
                </a:p>
              </p:txBody>
            </p:sp>
            <p:sp>
              <p:nvSpPr>
                <p:cNvPr id="20515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492" y="1745"/>
                  <a:ext cx="888" cy="23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800"/>
                    <a:t>Subscriber</a:t>
                  </a:r>
                  <a:r>
                    <a:rPr lang="en-US" sz="1800" i="1"/>
                    <a:t>n</a:t>
                  </a:r>
                  <a:endParaRPr lang="en-US" sz="1800"/>
                </a:p>
              </p:txBody>
            </p:sp>
          </p:grpSp>
          <p:grpSp>
            <p:nvGrpSpPr>
              <p:cNvPr id="20491" name="Group 10"/>
              <p:cNvGrpSpPr>
                <a:grpSpLocks/>
              </p:cNvGrpSpPr>
              <p:nvPr/>
            </p:nvGrpSpPr>
            <p:grpSpPr bwMode="auto">
              <a:xfrm>
                <a:off x="1686" y="1488"/>
                <a:ext cx="888" cy="1696"/>
                <a:chOff x="492" y="1632"/>
                <a:chExt cx="888" cy="1696"/>
              </a:xfrm>
            </p:grpSpPr>
            <p:sp>
              <p:nvSpPr>
                <p:cNvPr id="2050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492" y="3072"/>
                  <a:ext cx="888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/>
                    <a:t>modem</a:t>
                  </a:r>
                  <a:r>
                    <a:rPr lang="en-US" i="1"/>
                    <a:t>1</a:t>
                  </a:r>
                </a:p>
              </p:txBody>
            </p:sp>
            <p:sp>
              <p:nvSpPr>
                <p:cNvPr id="20509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492" y="2592"/>
                  <a:ext cx="888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/>
                    <a:t>modem</a:t>
                  </a:r>
                  <a:r>
                    <a:rPr lang="en-US" i="1"/>
                    <a:t>2</a:t>
                  </a:r>
                </a:p>
              </p:txBody>
            </p:sp>
            <p:sp>
              <p:nvSpPr>
                <p:cNvPr id="20510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492" y="2112"/>
                  <a:ext cx="888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/>
                    <a:t>modem</a:t>
                  </a:r>
                  <a:r>
                    <a:rPr lang="en-US" i="1"/>
                    <a:t>3</a:t>
                  </a:r>
                </a:p>
              </p:txBody>
            </p:sp>
            <p:sp>
              <p:nvSpPr>
                <p:cNvPr id="2051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492" y="1632"/>
                  <a:ext cx="888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/>
                    <a:t>modem</a:t>
                  </a:r>
                  <a:r>
                    <a:rPr lang="en-US" i="1"/>
                    <a:t>n</a:t>
                  </a:r>
                  <a:endParaRPr lang="en-US"/>
                </a:p>
              </p:txBody>
            </p:sp>
          </p:grpSp>
          <p:grpSp>
            <p:nvGrpSpPr>
              <p:cNvPr id="20492" name="Group 15"/>
              <p:cNvGrpSpPr>
                <a:grpSpLocks/>
              </p:cNvGrpSpPr>
              <p:nvPr/>
            </p:nvGrpSpPr>
            <p:grpSpPr bwMode="auto">
              <a:xfrm>
                <a:off x="2880" y="1488"/>
                <a:ext cx="2208" cy="1728"/>
                <a:chOff x="2880" y="1488"/>
                <a:chExt cx="2208" cy="1728"/>
              </a:xfrm>
            </p:grpSpPr>
            <p:grpSp>
              <p:nvGrpSpPr>
                <p:cNvPr id="20499" name="Group 16"/>
                <p:cNvGrpSpPr>
                  <a:grpSpLocks/>
                </p:cNvGrpSpPr>
                <p:nvPr/>
              </p:nvGrpSpPr>
              <p:grpSpPr bwMode="auto">
                <a:xfrm>
                  <a:off x="4176" y="1680"/>
                  <a:ext cx="912" cy="1200"/>
                  <a:chOff x="4080" y="1680"/>
                  <a:chExt cx="912" cy="1200"/>
                </a:xfrm>
              </p:grpSpPr>
              <p:sp>
                <p:nvSpPr>
                  <p:cNvPr id="20506" name="AutoShape 17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1680"/>
                    <a:ext cx="912" cy="1200"/>
                  </a:xfrm>
                  <a:prstGeom prst="irregularSeal1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507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24" y="2155"/>
                    <a:ext cx="624" cy="23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1800"/>
                      <a:t>Internet</a:t>
                    </a:r>
                  </a:p>
                </p:txBody>
              </p:sp>
            </p:grpSp>
            <p:grpSp>
              <p:nvGrpSpPr>
                <p:cNvPr id="20500" name="Group 19"/>
                <p:cNvGrpSpPr>
                  <a:grpSpLocks/>
                </p:cNvGrpSpPr>
                <p:nvPr/>
              </p:nvGrpSpPr>
              <p:grpSpPr bwMode="auto">
                <a:xfrm>
                  <a:off x="2880" y="1488"/>
                  <a:ext cx="1536" cy="1728"/>
                  <a:chOff x="2880" y="1488"/>
                  <a:chExt cx="1536" cy="1728"/>
                </a:xfrm>
              </p:grpSpPr>
              <p:grpSp>
                <p:nvGrpSpPr>
                  <p:cNvPr id="20501" name="Group 20"/>
                  <p:cNvGrpSpPr>
                    <a:grpSpLocks/>
                  </p:cNvGrpSpPr>
                  <p:nvPr/>
                </p:nvGrpSpPr>
                <p:grpSpPr bwMode="auto">
                  <a:xfrm>
                    <a:off x="2880" y="1488"/>
                    <a:ext cx="960" cy="1728"/>
                    <a:chOff x="2880" y="1488"/>
                    <a:chExt cx="960" cy="1728"/>
                  </a:xfrm>
                </p:grpSpPr>
                <p:sp>
                  <p:nvSpPr>
                    <p:cNvPr id="20504" name="AutoShape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80" y="1488"/>
                      <a:ext cx="960" cy="1728"/>
                    </a:xfrm>
                    <a:prstGeom prst="cube">
                      <a:avLst>
                        <a:gd name="adj" fmla="val 25000"/>
                      </a:avLst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505" name="Text Box 2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28" y="2304"/>
                      <a:ext cx="720" cy="25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/>
                        <a:t>Server</a:t>
                      </a:r>
                    </a:p>
                  </p:txBody>
                </p:sp>
              </p:grpSp>
              <p:sp>
                <p:nvSpPr>
                  <p:cNvPr id="20502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3840" y="1920"/>
                    <a:ext cx="52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503" name="Line 2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40" y="2496"/>
                    <a:ext cx="576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0493" name="Line 25"/>
              <p:cNvSpPr>
                <a:spLocks noChangeShapeType="1"/>
              </p:cNvSpPr>
              <p:nvPr/>
            </p:nvSpPr>
            <p:spPr bwMode="auto">
              <a:xfrm>
                <a:off x="2592" y="1632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94" name="Line 26"/>
              <p:cNvSpPr>
                <a:spLocks noChangeShapeType="1"/>
              </p:cNvSpPr>
              <p:nvPr/>
            </p:nvSpPr>
            <p:spPr bwMode="auto">
              <a:xfrm>
                <a:off x="2592" y="211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95" name="Line 27"/>
              <p:cNvSpPr>
                <a:spLocks noChangeShapeType="1"/>
              </p:cNvSpPr>
              <p:nvPr/>
            </p:nvSpPr>
            <p:spPr bwMode="auto">
              <a:xfrm>
                <a:off x="2592" y="254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96" name="Line 28"/>
              <p:cNvSpPr>
                <a:spLocks noChangeShapeType="1"/>
              </p:cNvSpPr>
              <p:nvPr/>
            </p:nvSpPr>
            <p:spPr bwMode="auto">
              <a:xfrm flipV="1">
                <a:off x="2592" y="2928"/>
                <a:ext cx="28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97" name="Rectangle 29"/>
              <p:cNvSpPr>
                <a:spLocks noChangeArrowheads="1"/>
              </p:cNvSpPr>
              <p:nvPr/>
            </p:nvSpPr>
            <p:spPr bwMode="auto">
              <a:xfrm>
                <a:off x="1536" y="1248"/>
                <a:ext cx="2448" cy="23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98" name="Text Box 30"/>
              <p:cNvSpPr txBox="1">
                <a:spLocks noChangeArrowheads="1"/>
              </p:cNvSpPr>
              <p:nvPr/>
            </p:nvSpPr>
            <p:spPr bwMode="auto">
              <a:xfrm>
                <a:off x="2160" y="3600"/>
                <a:ext cx="124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/>
                  <a:t>ISP Setup</a:t>
                </a:r>
              </a:p>
            </p:txBody>
          </p:sp>
        </p:grpSp>
        <p:sp>
          <p:nvSpPr>
            <p:cNvPr id="20486" name="Line 31"/>
            <p:cNvSpPr>
              <a:spLocks noChangeShapeType="1"/>
            </p:cNvSpPr>
            <p:nvPr/>
          </p:nvSpPr>
          <p:spPr bwMode="auto">
            <a:xfrm>
              <a:off x="1488" y="1313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7" name="Line 32"/>
            <p:cNvSpPr>
              <a:spLocks noChangeShapeType="1"/>
            </p:cNvSpPr>
            <p:nvPr/>
          </p:nvSpPr>
          <p:spPr bwMode="auto">
            <a:xfrm>
              <a:off x="1488" y="1841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8" name="Line 33"/>
            <p:cNvSpPr>
              <a:spLocks noChangeShapeType="1"/>
            </p:cNvSpPr>
            <p:nvPr/>
          </p:nvSpPr>
          <p:spPr bwMode="auto">
            <a:xfrm>
              <a:off x="1488" y="2273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9" name="Line 34"/>
            <p:cNvSpPr>
              <a:spLocks noChangeShapeType="1"/>
            </p:cNvSpPr>
            <p:nvPr/>
          </p:nvSpPr>
          <p:spPr bwMode="auto">
            <a:xfrm>
              <a:off x="1488" y="2753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EA6AEF-CB3A-478E-A669-25D0BAD70DD0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b="1" smtClean="0"/>
              <a:t>Network and Internetwork</a:t>
            </a:r>
            <a:endParaRPr lang="en-US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smtClean="0"/>
              <a:t>When two or more devices have to be connected for data sharing or resources or exchanging messages, we call it networking.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smtClean="0"/>
              <a:t>There is a difference between networking and internetworking.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In networking (LAN) all the devices are compatible with each other.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It may or may not be the case in internetworking.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smtClean="0"/>
              <a:t>Differences in hardware and software make systems incompatible.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23D138-AE6F-48ED-9A2E-EE7673E20FF4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1371600"/>
          </a:xfrm>
        </p:spPr>
        <p:txBody>
          <a:bodyPr/>
          <a:lstStyle/>
          <a:p>
            <a:pPr eaLnBrk="1" hangingPunct="1"/>
            <a:r>
              <a:rPr lang="en-US" b="1" smtClean="0"/>
              <a:t>Ways of Connecting your Computer to the Internet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1371600"/>
            <a:ext cx="8610600" cy="5181600"/>
          </a:xfrm>
        </p:spPr>
        <p:txBody>
          <a:bodyPr/>
          <a:lstStyle/>
          <a:p>
            <a:pPr marL="609600" indent="-609600" algn="l" eaLnBrk="1" hangingPunct="1">
              <a:lnSpc>
                <a:spcPct val="95000"/>
              </a:lnSpc>
              <a:buFontTx/>
              <a:buChar char="•"/>
            </a:pPr>
            <a:r>
              <a:rPr lang="en-US" sz="2800" dirty="0" smtClean="0"/>
              <a:t>The Internet</a:t>
            </a:r>
          </a:p>
          <a:p>
            <a:pPr marL="609600" indent="-609600" algn="l" eaLnBrk="1" hangingPunct="1">
              <a:lnSpc>
                <a:spcPct val="95000"/>
              </a:lnSpc>
              <a:buFontTx/>
              <a:buChar char="•"/>
            </a:pPr>
            <a:r>
              <a:rPr lang="en-US" sz="2800" dirty="0" smtClean="0"/>
              <a:t>So what is "the Internet"? The Internet is a gigantic collection of millions of computers, all linked together on a computer network. The network allows all of the computers to communicate with one another. A home computer may be linked to the Internet using a phone-line modem, DSL or cable modem that talks to an Internet service provider (ISP). A computer in a business or university will usually have a network interface card (NIC) that directly connects it to a local area network (LAN) inside the business. The business can then connect its LAN to an ISP using a high-speed phone line like a T1 line.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23D138-AE6F-48ED-9A2E-EE7673E20FF4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1371600"/>
          </a:xfrm>
        </p:spPr>
        <p:txBody>
          <a:bodyPr/>
          <a:lstStyle/>
          <a:p>
            <a:pPr eaLnBrk="1" hangingPunct="1"/>
            <a:r>
              <a:rPr lang="en-US" b="1" smtClean="0"/>
              <a:t>Ways of Connecting your Computer to the Internet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1371600"/>
            <a:ext cx="8382000" cy="5181600"/>
          </a:xfrm>
        </p:spPr>
        <p:txBody>
          <a:bodyPr/>
          <a:lstStyle/>
          <a:p>
            <a:pPr marL="609600" indent="-609600" algn="l" eaLnBrk="1" hangingPunct="1">
              <a:lnSpc>
                <a:spcPct val="95000"/>
              </a:lnSpc>
              <a:buFontTx/>
              <a:buChar char="•"/>
            </a:pPr>
            <a:r>
              <a:rPr lang="en-US" sz="3000" dirty="0" smtClean="0"/>
              <a:t>ISPs then connect to larger ISPs, and the largest ISPs maintain fiber-optic "backbones" for an entire nation or region. Backbones around the world are connected through fiber-optic lines, undersea cables or satellite links</a:t>
            </a:r>
          </a:p>
          <a:p>
            <a:pPr marL="609600" indent="-609600" algn="l" eaLnBrk="1" hangingPunct="1">
              <a:lnSpc>
                <a:spcPct val="95000"/>
              </a:lnSpc>
              <a:buFontTx/>
              <a:buChar char="•"/>
            </a:pPr>
            <a:r>
              <a:rPr lang="en-US" sz="2600" smtClean="0"/>
              <a:t>In this way, every computer on the Internet is connected to every other computer on the Internet.</a:t>
            </a:r>
            <a:endParaRPr lang="en-US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Ways of Connecting your Computer to the Internet</a:t>
            </a:r>
          </a:p>
        </p:txBody>
      </p:sp>
      <p:pic>
        <p:nvPicPr>
          <p:cNvPr id="6" name="Content Placeholder 5" descr="isp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667000" y="2314575"/>
            <a:ext cx="3810000" cy="3448050"/>
          </a:xfrm>
        </p:spPr>
      </p:pic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23D138-AE6F-48ED-9A2E-EE7673E20FF4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23D138-AE6F-48ED-9A2E-EE7673E20FF4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1371600"/>
          </a:xfrm>
        </p:spPr>
        <p:txBody>
          <a:bodyPr/>
          <a:lstStyle/>
          <a:p>
            <a:pPr eaLnBrk="1" hangingPunct="1"/>
            <a:r>
              <a:rPr lang="en-US" b="1" smtClean="0"/>
              <a:t>Ways of Connecting your Computer to the Internet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1371600"/>
            <a:ext cx="8382000" cy="5181600"/>
          </a:xfrm>
        </p:spPr>
        <p:txBody>
          <a:bodyPr/>
          <a:lstStyle/>
          <a:p>
            <a:pPr marL="609600" indent="-609600" algn="l" eaLnBrk="1" hangingPunct="1">
              <a:lnSpc>
                <a:spcPct val="95000"/>
              </a:lnSpc>
              <a:buFontTx/>
              <a:buChar char="•"/>
            </a:pPr>
            <a:r>
              <a:rPr lang="en-US" sz="3000" dirty="0" smtClean="0"/>
              <a:t>LAN – (Local Area Network)</a:t>
            </a:r>
          </a:p>
          <a:p>
            <a:pPr marL="990600" lvl="1" indent="-533400" algn="l" eaLnBrk="1" hangingPunct="1">
              <a:lnSpc>
                <a:spcPct val="95000"/>
              </a:lnSpc>
              <a:buFontTx/>
              <a:buChar char="–"/>
            </a:pPr>
            <a:r>
              <a:rPr lang="en-US" sz="2600" dirty="0" smtClean="0"/>
              <a:t>Available at work or university</a:t>
            </a:r>
          </a:p>
          <a:p>
            <a:pPr marL="990600" lvl="1" indent="-533400" algn="l" eaLnBrk="1" hangingPunct="1">
              <a:lnSpc>
                <a:spcPct val="95000"/>
              </a:lnSpc>
              <a:buFontTx/>
              <a:buChar char="–"/>
            </a:pPr>
            <a:r>
              <a:rPr lang="en-US" sz="2600" dirty="0" smtClean="0"/>
              <a:t>Usually highest speeds.</a:t>
            </a:r>
          </a:p>
          <a:p>
            <a:pPr marL="990600" lvl="1" indent="-533400" algn="l" eaLnBrk="1" hangingPunct="1">
              <a:lnSpc>
                <a:spcPct val="95000"/>
              </a:lnSpc>
              <a:buFontTx/>
              <a:buChar char="–"/>
            </a:pPr>
            <a:r>
              <a:rPr lang="en-US" sz="2600" dirty="0" smtClean="0"/>
              <a:t>Connected to Internet through a router or a bridge.</a:t>
            </a:r>
          </a:p>
          <a:p>
            <a:pPr marL="609600" indent="-609600" algn="l" eaLnBrk="1" hangingPunct="1">
              <a:lnSpc>
                <a:spcPct val="95000"/>
              </a:lnSpc>
              <a:buFontTx/>
              <a:buChar char="•"/>
            </a:pPr>
            <a:r>
              <a:rPr lang="en-US" sz="3000" dirty="0" smtClean="0"/>
              <a:t>ADSL – (Asymmetric Digital Subscriber Line)</a:t>
            </a:r>
          </a:p>
          <a:p>
            <a:pPr marL="990600" lvl="1" indent="-533400" algn="l" eaLnBrk="1" hangingPunct="1">
              <a:lnSpc>
                <a:spcPct val="95000"/>
              </a:lnSpc>
              <a:buFontTx/>
              <a:buChar char="–"/>
            </a:pPr>
            <a:r>
              <a:rPr lang="en-US" sz="2600" dirty="0" smtClean="0"/>
              <a:t>Allows for very high-sped connections over existing telephone wires.</a:t>
            </a:r>
          </a:p>
          <a:p>
            <a:pPr marL="990600" lvl="1" indent="-533400" algn="l" eaLnBrk="1" hangingPunct="1">
              <a:lnSpc>
                <a:spcPct val="95000"/>
              </a:lnSpc>
              <a:buFontTx/>
              <a:buChar char="–"/>
            </a:pPr>
            <a:r>
              <a:rPr lang="en-US" sz="2600" dirty="0" smtClean="0"/>
              <a:t>ISP must provide ASDL service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FB8C01-1A5D-4DB8-A643-A3303AD5D87E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685800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685800" y="1524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endParaRPr lang="en-US" sz="2800" i="1"/>
          </a:p>
        </p:txBody>
      </p:sp>
      <p:sp>
        <p:nvSpPr>
          <p:cNvPr id="2253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pPr eaLnBrk="1" hangingPunct="1"/>
            <a:r>
              <a:rPr lang="en-US" b="1" smtClean="0"/>
              <a:t>Addressing on the Internet</a:t>
            </a:r>
          </a:p>
        </p:txBody>
      </p:sp>
      <p:sp>
        <p:nvSpPr>
          <p:cNvPr id="2253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219200"/>
            <a:ext cx="7772400" cy="4648200"/>
          </a:xfrm>
        </p:spPr>
        <p:txBody>
          <a:bodyPr/>
          <a:lstStyle/>
          <a:p>
            <a:pPr marL="342900" indent="-342900" algn="l" eaLnBrk="1" hangingPunct="1">
              <a:buFontTx/>
              <a:buChar char="•"/>
            </a:pPr>
            <a:r>
              <a:rPr lang="en-US" sz="3000" smtClean="0"/>
              <a:t>A physical address (or MAC address) is permanently embedded in a network interface card and identifies a device on a LAN.</a:t>
            </a:r>
          </a:p>
          <a:p>
            <a:pPr marL="342900" indent="-342900" algn="l" eaLnBrk="1" hangingPunct="1">
              <a:buFontTx/>
              <a:buChar char="•"/>
            </a:pPr>
            <a:r>
              <a:rPr lang="en-US" sz="3000" smtClean="0"/>
              <a:t>An IP address identifies a computer, printer or other shareable device on the Internet</a:t>
            </a:r>
          </a:p>
          <a:p>
            <a:pPr marL="342900" indent="-342900" algn="l" eaLnBrk="1" hangingPunct="1">
              <a:buFontTx/>
              <a:buChar char="•"/>
            </a:pPr>
            <a:r>
              <a:rPr lang="en-US" sz="3000" smtClean="0"/>
              <a:t>A domain name is an easy-to-remember word for an IP address. It is an alias. </a:t>
            </a:r>
          </a:p>
          <a:p>
            <a:pPr marL="342900" indent="-342900" algn="l" eaLnBrk="1" hangingPunct="1">
              <a:buFontTx/>
              <a:buChar char="•"/>
            </a:pPr>
            <a:r>
              <a:rPr lang="en-US" sz="3000" smtClean="0"/>
              <a:t>A port address is a number that identifies a program running on a computer.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1B1D6A-86E2-41B4-AF9B-46EA83550E79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b="1" smtClean="0"/>
              <a:t>Addressing on the Internet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371600"/>
            <a:ext cx="7772400" cy="2895600"/>
          </a:xfrm>
        </p:spPr>
        <p:txBody>
          <a:bodyPr/>
          <a:lstStyle/>
          <a:p>
            <a:pPr marL="342900" indent="-342900" algn="l" eaLnBrk="1" hangingPunct="1">
              <a:buFontTx/>
              <a:buChar char="•"/>
            </a:pPr>
            <a:r>
              <a:rPr lang="en-US" sz="3000" smtClean="0"/>
              <a:t>Physical addresses or MAC (Media Access Control) addresses – are unique identifications put on every network card on every computer on a network.  They allow computers on the same network to communicate.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B5FE86-742F-4F10-A97D-D096FBA672D5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b="1" smtClean="0"/>
              <a:t>Addressing on the Internet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marL="342900" indent="-342900" algn="l" eaLnBrk="1" hangingPunct="1">
              <a:buFontTx/>
              <a:buChar char="•"/>
              <a:defRPr/>
            </a:pPr>
            <a:r>
              <a:rPr lang="en-US" sz="3000" dirty="0" smtClean="0"/>
              <a:t>An IP address identifies a computer, printer or other device on the Internet.</a:t>
            </a:r>
          </a:p>
          <a:p>
            <a:pPr marL="342900" lvl="1" indent="-342900" algn="l" eaLnBrk="1" hangingPunct="1">
              <a:buFontTx/>
              <a:buChar char="•"/>
              <a:defRPr/>
            </a:pPr>
            <a:r>
              <a:rPr lang="en-US" sz="3000" dirty="0" smtClean="0">
                <a:ea typeface="+mn-ea"/>
              </a:rPr>
              <a:t>Dynamically assigned IP addresses  - are what is used when you log on to the Internet via an ISP.  You are temporarily assigned an address when you use their service to get on the Internet.</a:t>
            </a:r>
          </a:p>
          <a:p>
            <a:pPr marL="342900" indent="-342900" algn="l" eaLnBrk="1" hangingPunct="1">
              <a:buFontTx/>
              <a:buChar char="•"/>
              <a:defRPr/>
            </a:pPr>
            <a:r>
              <a:rPr lang="en-US" sz="3000" dirty="0" smtClean="0"/>
              <a:t>A domain name is an easy-to-remember word for an IP address.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984519-B88F-4D09-83D0-6751395F95DF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b="1" smtClean="0"/>
              <a:t>Addressing on the Internet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143000"/>
            <a:ext cx="7772400" cy="4419600"/>
          </a:xfrm>
        </p:spPr>
        <p:txBody>
          <a:bodyPr/>
          <a:lstStyle/>
          <a:p>
            <a:pPr marL="342900" indent="-342900" algn="l" eaLnBrk="1" hangingPunct="1">
              <a:buFontTx/>
              <a:buChar char="•"/>
            </a:pPr>
            <a:r>
              <a:rPr lang="en-US" sz="3000" smtClean="0"/>
              <a:t>A single computer can be running several applications (email, FTP, HTTP and others).</a:t>
            </a:r>
          </a:p>
          <a:p>
            <a:pPr marL="342900" indent="-342900" algn="l" eaLnBrk="1" hangingPunct="1">
              <a:buFontTx/>
              <a:buChar char="•"/>
            </a:pPr>
            <a:r>
              <a:rPr lang="en-US" sz="3000" smtClean="0"/>
              <a:t>A port is a 16-bit number allocated to a particular software (application) or services running on a computer. </a:t>
            </a:r>
          </a:p>
          <a:p>
            <a:pPr marL="342900" indent="-342900" algn="l" eaLnBrk="1" hangingPunct="1">
              <a:buFontTx/>
              <a:buChar char="•"/>
            </a:pPr>
            <a:r>
              <a:rPr lang="en-US" sz="3000" smtClean="0"/>
              <a:t>TCP is application to application (port to port).</a:t>
            </a:r>
          </a:p>
          <a:p>
            <a:pPr marL="342900" indent="-342900" algn="l" eaLnBrk="1" hangingPunct="1">
              <a:buFontTx/>
              <a:buChar char="•"/>
            </a:pPr>
            <a:r>
              <a:rPr lang="en-US" sz="3000" smtClean="0"/>
              <a:t>TCP uses  port numbers to identify different application running on a single computer.</a:t>
            </a:r>
          </a:p>
          <a:p>
            <a:pPr marL="342900" indent="-342900" algn="l" eaLnBrk="1" hangingPunct="1">
              <a:buFontTx/>
              <a:buChar char="•"/>
            </a:pPr>
            <a:r>
              <a:rPr lang="en-US" sz="3000" smtClean="0"/>
              <a:t>A socket = IP address with port number.  e.g. 169.49.209.19:20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079AD1-52BA-40C0-908B-100EEFCEC6C4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1219200" y="4572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685800" y="18288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endParaRPr lang="en-US" sz="2800"/>
          </a:p>
        </p:txBody>
      </p:sp>
      <p:sp>
        <p:nvSpPr>
          <p:cNvPr id="26629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b="1" smtClean="0"/>
              <a:t>Ports</a:t>
            </a:r>
            <a:r>
              <a:rPr lang="en-US" smtClean="0"/>
              <a:t> </a:t>
            </a:r>
            <a:r>
              <a:rPr lang="en-US" b="1" smtClean="0"/>
              <a:t>and</a:t>
            </a:r>
            <a:r>
              <a:rPr lang="en-US" smtClean="0"/>
              <a:t> </a:t>
            </a:r>
            <a:r>
              <a:rPr lang="en-US" b="1" smtClean="0"/>
              <a:t>Socket  </a:t>
            </a:r>
            <a:br>
              <a:rPr lang="en-US" b="1" smtClean="0"/>
            </a:br>
            <a:r>
              <a:rPr lang="en-US" b="1" smtClean="0"/>
              <a:t>A Typical Scenario</a:t>
            </a:r>
          </a:p>
        </p:txBody>
      </p:sp>
      <p:sp>
        <p:nvSpPr>
          <p:cNvPr id="2663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600200"/>
            <a:ext cx="7772400" cy="4648200"/>
          </a:xfrm>
        </p:spPr>
        <p:txBody>
          <a:bodyPr/>
          <a:lstStyle/>
          <a:p>
            <a:pPr marL="342900" indent="-342900" algn="l" eaLnBrk="1" hangingPunct="1">
              <a:buFontTx/>
              <a:buChar char="•"/>
            </a:pPr>
            <a:r>
              <a:rPr lang="en-US" sz="3000" smtClean="0"/>
              <a:t>When a client application sends a TCP request to a server application, it provides server application port number.</a:t>
            </a:r>
          </a:p>
          <a:p>
            <a:pPr marL="342900" indent="-342900" algn="l" eaLnBrk="1" hangingPunct="1">
              <a:buFontTx/>
              <a:buChar char="•"/>
            </a:pPr>
            <a:r>
              <a:rPr lang="en-US" sz="3000" smtClean="0"/>
              <a:t>The TCP software on client allocates an unused port number to that client application.</a:t>
            </a:r>
          </a:p>
          <a:p>
            <a:pPr marL="342900" indent="-342900" algn="l" eaLnBrk="1" hangingPunct="1">
              <a:buFontTx/>
              <a:buChar char="•"/>
            </a:pPr>
            <a:r>
              <a:rPr lang="en-US" sz="3000" smtClean="0"/>
              <a:t>The server receives the request and TCP software passes it to the intended server application.</a:t>
            </a:r>
          </a:p>
          <a:p>
            <a:pPr marL="342900" indent="-342900" algn="l" eaLnBrk="1" hangingPunct="1">
              <a:buFontTx/>
              <a:buChar char="•"/>
            </a:pPr>
            <a:r>
              <a:rPr lang="en-US" sz="3000" smtClean="0"/>
              <a:t>The server replies with its own port number and the client port number.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2194A9-72F9-4F94-94EC-262EA8ECF285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1219200" y="4572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b="1" smtClean="0"/>
              <a:t>Ports</a:t>
            </a:r>
            <a:r>
              <a:rPr lang="en-US" smtClean="0"/>
              <a:t> </a:t>
            </a:r>
            <a:r>
              <a:rPr lang="en-US" b="1" smtClean="0"/>
              <a:t>and</a:t>
            </a:r>
            <a:r>
              <a:rPr lang="en-US" smtClean="0"/>
              <a:t> </a:t>
            </a:r>
            <a:r>
              <a:rPr lang="en-US" b="1" smtClean="0"/>
              <a:t>Socket  </a:t>
            </a:r>
            <a:br>
              <a:rPr lang="en-US" b="1" smtClean="0"/>
            </a:br>
            <a:r>
              <a:rPr lang="en-US" b="1" smtClean="0"/>
              <a:t>A Typical Scenario</a:t>
            </a:r>
          </a:p>
        </p:txBody>
      </p:sp>
      <p:grpSp>
        <p:nvGrpSpPr>
          <p:cNvPr id="27653" name="Group 4"/>
          <p:cNvGrpSpPr>
            <a:grpSpLocks/>
          </p:cNvGrpSpPr>
          <p:nvPr/>
        </p:nvGrpSpPr>
        <p:grpSpPr bwMode="auto">
          <a:xfrm>
            <a:off x="723900" y="2295525"/>
            <a:ext cx="7696200" cy="2962275"/>
            <a:chOff x="288" y="1210"/>
            <a:chExt cx="4848" cy="1866"/>
          </a:xfrm>
        </p:grpSpPr>
        <p:grpSp>
          <p:nvGrpSpPr>
            <p:cNvPr id="27654" name="Group 5"/>
            <p:cNvGrpSpPr>
              <a:grpSpLocks/>
            </p:cNvGrpSpPr>
            <p:nvPr/>
          </p:nvGrpSpPr>
          <p:grpSpPr bwMode="auto">
            <a:xfrm>
              <a:off x="288" y="1404"/>
              <a:ext cx="720" cy="1478"/>
              <a:chOff x="288" y="1440"/>
              <a:chExt cx="720" cy="768"/>
            </a:xfrm>
          </p:grpSpPr>
          <p:sp>
            <p:nvSpPr>
              <p:cNvPr id="27665" name="Text Box 6"/>
              <p:cNvSpPr txBox="1">
                <a:spLocks noChangeArrowheads="1"/>
              </p:cNvSpPr>
              <p:nvPr/>
            </p:nvSpPr>
            <p:spPr bwMode="auto">
              <a:xfrm>
                <a:off x="288" y="1755"/>
                <a:ext cx="720" cy="1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/>
                  <a:t>Client</a:t>
                </a:r>
              </a:p>
            </p:txBody>
          </p:sp>
          <p:sp>
            <p:nvSpPr>
              <p:cNvPr id="27666" name="Rectangle 7"/>
              <p:cNvSpPr>
                <a:spLocks noChangeArrowheads="1"/>
              </p:cNvSpPr>
              <p:nvPr/>
            </p:nvSpPr>
            <p:spPr bwMode="auto">
              <a:xfrm>
                <a:off x="288" y="1440"/>
                <a:ext cx="720" cy="7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655" name="Group 8"/>
            <p:cNvGrpSpPr>
              <a:grpSpLocks/>
            </p:cNvGrpSpPr>
            <p:nvPr/>
          </p:nvGrpSpPr>
          <p:grpSpPr bwMode="auto">
            <a:xfrm>
              <a:off x="1152" y="1210"/>
              <a:ext cx="2808" cy="1866"/>
              <a:chOff x="1152" y="1210"/>
              <a:chExt cx="2808" cy="1866"/>
            </a:xfrm>
          </p:grpSpPr>
          <p:grpSp>
            <p:nvGrpSpPr>
              <p:cNvPr id="27659" name="Group 9"/>
              <p:cNvGrpSpPr>
                <a:grpSpLocks/>
              </p:cNvGrpSpPr>
              <p:nvPr/>
            </p:nvGrpSpPr>
            <p:grpSpPr bwMode="auto">
              <a:xfrm flipH="1">
                <a:off x="1152" y="2020"/>
                <a:ext cx="2784" cy="1056"/>
                <a:chOff x="0" y="2016"/>
                <a:chExt cx="2784" cy="1056"/>
              </a:xfrm>
            </p:grpSpPr>
            <p:sp>
              <p:nvSpPr>
                <p:cNvPr id="27663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0" y="2364"/>
                  <a:ext cx="2304" cy="4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70000"/>
                    </a:lnSpc>
                    <a:spcBef>
                      <a:spcPct val="50000"/>
                    </a:spcBef>
                  </a:pPr>
                  <a:r>
                    <a:rPr lang="en-US"/>
                    <a:t>From Source port number = 80</a:t>
                  </a:r>
                </a:p>
                <a:p>
                  <a:pPr>
                    <a:lnSpc>
                      <a:spcPct val="70000"/>
                    </a:lnSpc>
                    <a:spcBef>
                      <a:spcPct val="50000"/>
                    </a:spcBef>
                  </a:pPr>
                  <a:r>
                    <a:rPr lang="en-US"/>
                    <a:t>Destination port number = 23</a:t>
                  </a:r>
                </a:p>
              </p:txBody>
            </p:sp>
            <p:sp>
              <p:nvSpPr>
                <p:cNvPr id="27664" name="AutoShape 11"/>
                <p:cNvSpPr>
                  <a:spLocks noChangeArrowheads="1"/>
                </p:cNvSpPr>
                <p:nvPr/>
              </p:nvSpPr>
              <p:spPr bwMode="auto">
                <a:xfrm>
                  <a:off x="0" y="2016"/>
                  <a:ext cx="2784" cy="1056"/>
                </a:xfrm>
                <a:prstGeom prst="rightArrow">
                  <a:avLst>
                    <a:gd name="adj1" fmla="val 45454"/>
                    <a:gd name="adj2" fmla="val 64774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7660" name="Group 12"/>
              <p:cNvGrpSpPr>
                <a:grpSpLocks/>
              </p:cNvGrpSpPr>
              <p:nvPr/>
            </p:nvGrpSpPr>
            <p:grpSpPr bwMode="auto">
              <a:xfrm>
                <a:off x="1176" y="1210"/>
                <a:ext cx="2784" cy="1056"/>
                <a:chOff x="24" y="2016"/>
                <a:chExt cx="2784" cy="1056"/>
              </a:xfrm>
            </p:grpSpPr>
            <p:sp>
              <p:nvSpPr>
                <p:cNvPr id="27661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4" y="2364"/>
                  <a:ext cx="2304" cy="4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70000"/>
                    </a:lnSpc>
                    <a:spcBef>
                      <a:spcPct val="50000"/>
                    </a:spcBef>
                  </a:pPr>
                  <a:r>
                    <a:rPr lang="en-US" dirty="0" smtClean="0"/>
                    <a:t>Source </a:t>
                  </a:r>
                  <a:r>
                    <a:rPr lang="en-US" dirty="0"/>
                    <a:t>port number = 23</a:t>
                  </a:r>
                </a:p>
                <a:p>
                  <a:pPr>
                    <a:lnSpc>
                      <a:spcPct val="70000"/>
                    </a:lnSpc>
                    <a:spcBef>
                      <a:spcPct val="50000"/>
                    </a:spcBef>
                  </a:pPr>
                  <a:r>
                    <a:rPr lang="en-US" dirty="0"/>
                    <a:t>Destination port number = 80</a:t>
                  </a:r>
                </a:p>
              </p:txBody>
            </p:sp>
            <p:sp>
              <p:nvSpPr>
                <p:cNvPr id="27662" name="AutoShape 14"/>
                <p:cNvSpPr>
                  <a:spLocks noChangeArrowheads="1"/>
                </p:cNvSpPr>
                <p:nvPr/>
              </p:nvSpPr>
              <p:spPr bwMode="auto">
                <a:xfrm>
                  <a:off x="24" y="2016"/>
                  <a:ext cx="2784" cy="1056"/>
                </a:xfrm>
                <a:prstGeom prst="rightArrow">
                  <a:avLst>
                    <a:gd name="adj1" fmla="val 45454"/>
                    <a:gd name="adj2" fmla="val 64774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7656" name="Group 15"/>
            <p:cNvGrpSpPr>
              <a:grpSpLocks/>
            </p:cNvGrpSpPr>
            <p:nvPr/>
          </p:nvGrpSpPr>
          <p:grpSpPr bwMode="auto">
            <a:xfrm>
              <a:off x="4416" y="1404"/>
              <a:ext cx="720" cy="1478"/>
              <a:chOff x="288" y="1440"/>
              <a:chExt cx="720" cy="768"/>
            </a:xfrm>
          </p:grpSpPr>
          <p:sp>
            <p:nvSpPr>
              <p:cNvPr id="27657" name="Text Box 16"/>
              <p:cNvSpPr txBox="1">
                <a:spLocks noChangeArrowheads="1"/>
              </p:cNvSpPr>
              <p:nvPr/>
            </p:nvSpPr>
            <p:spPr bwMode="auto">
              <a:xfrm>
                <a:off x="288" y="1755"/>
                <a:ext cx="720" cy="1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/>
                  <a:t>Source</a:t>
                </a:r>
              </a:p>
            </p:txBody>
          </p:sp>
          <p:sp>
            <p:nvSpPr>
              <p:cNvPr id="27658" name="Rectangle 17"/>
              <p:cNvSpPr>
                <a:spLocks noChangeArrowheads="1"/>
              </p:cNvSpPr>
              <p:nvPr/>
            </p:nvSpPr>
            <p:spPr bwMode="auto">
              <a:xfrm>
                <a:off x="288" y="1440"/>
                <a:ext cx="720" cy="7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37BB20-5F4F-4523-9618-99EDBA85BDA2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b="1" smtClean="0"/>
              <a:t>The Underlying Technologies</a:t>
            </a:r>
            <a:endParaRPr lang="en-US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smtClean="0"/>
              <a:t>Underlying technologies that make internet work so successfully are: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Packet Switching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Routers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TCP/IP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Clients + Servers = Distributed Computing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Computer Names.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smtClean="0"/>
              <a:t>What is web?</a:t>
            </a:r>
            <a:r>
              <a:rPr lang="en-US" smtClean="0"/>
              <a:t> 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Web is the collection of documents, text, voice or video, stored on Internet.</a:t>
            </a:r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965FE5-2865-437D-8CBB-23C6358555F5}" type="slidenum">
              <a:rPr lang="en-US" smtClean="0"/>
              <a:pPr/>
              <a:t>30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8E9926-435A-4A16-8E20-382CEAE7297D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b="1" smtClean="0"/>
              <a:t>Packet Switching</a:t>
            </a:r>
            <a:endParaRPr lang="en-US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smtClean="0"/>
              <a:t>Because of various limitations communication is broken up into packets.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smtClean="0"/>
              <a:t>Each packet starts at the source and is communicated hop by hop across the routers to the destination.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smtClean="0"/>
              <a:t>Each packet is labeled.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Each packet has a serial number used for reassembly of the message.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9974F9-E002-48B2-9759-285D7857A038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b="1" smtClean="0"/>
              <a:t>Packet Switching</a:t>
            </a:r>
            <a:endParaRPr lang="en-US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smtClean="0"/>
              <a:t>Packet’s header contains source &amp; destination addresses.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Destination address is used for forwarding (routing)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smtClean="0"/>
              <a:t>Packet’s header also contains CRC (cyclic redundancy check)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Used for error control.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smtClean="0"/>
              <a:t>Packets are not all the same size.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A21D7F-81BF-4A98-BF52-D4C9D5278597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b="1" smtClean="0"/>
              <a:t>Packet Switching</a:t>
            </a:r>
            <a:endParaRPr lang="en-US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smtClean="0"/>
              <a:t>Two ways of path selection: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Virtual circuit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smtClean="0"/>
              <a:t>More like circuit switching. Path is preselected and will stay the same for entire communication.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Datagram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smtClean="0"/>
              <a:t>Path is not predetermined. Packet is sent to the next node on the route which is best at that time.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smtClean="0"/>
              <a:t>Each packet may follow different path.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smtClean="0"/>
              <a:t>Can be retransmitted if packet get corrupted (using CRC) or lost.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ACK, NACK and timeout helps in detecting problems with the packet.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A63141-B888-4373-B093-DB396806E9E0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819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b="1" smtClean="0"/>
              <a:t>Packet Switching</a:t>
            </a:r>
            <a:endParaRPr lang="en-US" smtClean="0"/>
          </a:p>
        </p:txBody>
      </p:sp>
      <p:sp>
        <p:nvSpPr>
          <p:cNvPr id="819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smtClean="0"/>
              <a:t>In case of error only one packet will need to be retransmitted.</a:t>
            </a:r>
          </a:p>
          <a:p>
            <a:pPr eaLnBrk="1" hangingPunct="1"/>
            <a:r>
              <a:rPr lang="en-US" sz="3000" smtClean="0"/>
              <a:t>Efficient use of resources by sharing.</a:t>
            </a:r>
          </a:p>
          <a:p>
            <a:pPr eaLnBrk="1" hangingPunct="1"/>
            <a:r>
              <a:rPr lang="en-US" sz="3000" smtClean="0"/>
              <a:t>Fine for text, web pages.</a:t>
            </a:r>
          </a:p>
          <a:p>
            <a:pPr eaLnBrk="1" hangingPunct="1"/>
            <a:r>
              <a:rPr lang="en-US" sz="3000" smtClean="0"/>
              <a:t>A typical text email message takes up a few packets.</a:t>
            </a:r>
          </a:p>
          <a:p>
            <a:pPr eaLnBrk="1" hangingPunct="1"/>
            <a:r>
              <a:rPr lang="en-US" sz="3000" smtClean="0"/>
              <a:t>Audio takes a stream of thousands of packets.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C9F600-14CD-445A-A637-32E9CDA242C9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pPr eaLnBrk="1" hangingPunct="1"/>
            <a:r>
              <a:rPr lang="en-US" b="1" smtClean="0"/>
              <a:t>Router</a:t>
            </a:r>
            <a:endParaRPr lang="en-US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smtClean="0"/>
              <a:t>A router interconnects two or more compatible or incompatible networks (</a:t>
            </a:r>
            <a:r>
              <a:rPr lang="en-GB" sz="3000" smtClean="0"/>
              <a:t>Ethernet, IBM Token Ring, FDDI, ATM.</a:t>
            </a:r>
            <a:r>
              <a:rPr lang="en-US" sz="3000" smtClean="0"/>
              <a:t>).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smtClean="0"/>
              <a:t>Its a small computer with network interfaces, memory and program dedicated to packet switching function.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smtClean="0"/>
              <a:t>Translates data between the networks if there is a need.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smtClean="0"/>
              <a:t>Each router moves an entire packet from one connection to another.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smtClean="0"/>
              <a:t>Packets for each connection is held in a queue.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D036D6-35E0-4D97-8CAF-4623163C4F75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b="1" smtClean="0"/>
              <a:t>Routers</a:t>
            </a:r>
            <a:endParaRPr lang="en-US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smtClean="0"/>
              <a:t>Selects the best route possible between the interconnected networks.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smtClean="0"/>
              <a:t>Data delivery from one computer to another is accomplished through store-and-forward technology.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smtClean="0"/>
              <a:t>Stores incoming packet and forwards the packet to another switch or computer.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In case outgoing connection is busy or down.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D:\Office97\Templates\Presentation Designs\Contemporary Portrait.pot</Template>
  <TotalTime>17093</TotalTime>
  <Words>1622</Words>
  <Application>Microsoft Office PowerPoint</Application>
  <PresentationFormat>عرض على الشاشة (3:4)‏</PresentationFormat>
  <Paragraphs>247</Paragraphs>
  <Slides>30</Slides>
  <Notes>26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1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30</vt:i4>
      </vt:variant>
    </vt:vector>
  </HeadingPairs>
  <TitlesOfParts>
    <vt:vector size="32" baseType="lpstr">
      <vt:lpstr>Times New Roman</vt:lpstr>
      <vt:lpstr>Default Design</vt:lpstr>
      <vt:lpstr>Internet Technologies </vt:lpstr>
      <vt:lpstr>Network and Internetwork</vt:lpstr>
      <vt:lpstr>The Underlying Technologies</vt:lpstr>
      <vt:lpstr>Packet Switching</vt:lpstr>
      <vt:lpstr>Packet Switching</vt:lpstr>
      <vt:lpstr>Packet Switching</vt:lpstr>
      <vt:lpstr>Packet Switching</vt:lpstr>
      <vt:lpstr>Router</vt:lpstr>
      <vt:lpstr>Routers</vt:lpstr>
      <vt:lpstr>TCP/IP</vt:lpstr>
      <vt:lpstr>TCP/IP</vt:lpstr>
      <vt:lpstr>TCP/IP</vt:lpstr>
      <vt:lpstr>TCP/IP</vt:lpstr>
      <vt:lpstr>TCP/IP</vt:lpstr>
      <vt:lpstr>Applications</vt:lpstr>
      <vt:lpstr>عرض تقديمي في PowerPoint</vt:lpstr>
      <vt:lpstr>عرض تقديمي في PowerPoint</vt:lpstr>
      <vt:lpstr>Internet Toplology</vt:lpstr>
      <vt:lpstr>عرض تقديمي في PowerPoint</vt:lpstr>
      <vt:lpstr>Ways of Connecting your Computer to the Internet</vt:lpstr>
      <vt:lpstr>Ways of Connecting your Computer to the Internet</vt:lpstr>
      <vt:lpstr>Ways of Connecting your Computer to the Internet</vt:lpstr>
      <vt:lpstr>Ways of Connecting your Computer to the Internet</vt:lpstr>
      <vt:lpstr>Addressing on the Internet</vt:lpstr>
      <vt:lpstr>Addressing on the Internet</vt:lpstr>
      <vt:lpstr>Addressing on the Internet</vt:lpstr>
      <vt:lpstr>Addressing on the Internet</vt:lpstr>
      <vt:lpstr>Ports and Socket   A Typical Scenario</vt:lpstr>
      <vt:lpstr>Ports and Socket   A Typical Scenario</vt:lpstr>
      <vt:lpstr>What is web? </vt:lpstr>
    </vt:vector>
  </TitlesOfParts>
  <Company>ksu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Human-Machine Interaction and User-Interface Design</dc:title>
  <dc:creator>Inayat</dc:creator>
  <cp:lastModifiedBy>Iehab</cp:lastModifiedBy>
  <cp:revision>375</cp:revision>
  <dcterms:created xsi:type="dcterms:W3CDTF">2002-09-08T09:46:40Z</dcterms:created>
  <dcterms:modified xsi:type="dcterms:W3CDTF">2016-01-23T13:14:38Z</dcterms:modified>
</cp:coreProperties>
</file>