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96" r:id="rId2"/>
    <p:sldId id="405" r:id="rId3"/>
    <p:sldId id="406" r:id="rId4"/>
    <p:sldId id="409" r:id="rId5"/>
    <p:sldId id="449" r:id="rId6"/>
    <p:sldId id="418" r:id="rId7"/>
    <p:sldId id="420" r:id="rId8"/>
    <p:sldId id="419" r:id="rId9"/>
    <p:sldId id="421" r:id="rId10"/>
    <p:sldId id="450" r:id="rId11"/>
    <p:sldId id="417" r:id="rId12"/>
    <p:sldId id="422" r:id="rId13"/>
    <p:sldId id="415" r:id="rId14"/>
    <p:sldId id="410" r:id="rId15"/>
    <p:sldId id="413" r:id="rId16"/>
    <p:sldId id="414" r:id="rId17"/>
    <p:sldId id="429" r:id="rId18"/>
    <p:sldId id="389" r:id="rId19"/>
    <p:sldId id="427" r:id="rId20"/>
    <p:sldId id="428" r:id="rId21"/>
    <p:sldId id="416" r:id="rId22"/>
    <p:sldId id="432" r:id="rId23"/>
    <p:sldId id="423" r:id="rId24"/>
    <p:sldId id="433" r:id="rId25"/>
    <p:sldId id="430" r:id="rId26"/>
    <p:sldId id="438" r:id="rId27"/>
    <p:sldId id="431" r:id="rId28"/>
    <p:sldId id="439" r:id="rId29"/>
    <p:sldId id="435" r:id="rId30"/>
    <p:sldId id="436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53" r:id="rId41"/>
    <p:sldId id="451" r:id="rId42"/>
    <p:sldId id="452" r:id="rId43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76" autoAdjust="0"/>
    <p:restoredTop sz="94621" autoAdjust="0"/>
  </p:normalViewPr>
  <p:slideViewPr>
    <p:cSldViewPr>
      <p:cViewPr>
        <p:scale>
          <a:sx n="48" d="100"/>
          <a:sy n="48" d="100"/>
        </p:scale>
        <p:origin x="-768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92" y="-60"/>
      </p:cViewPr>
      <p:guideLst>
        <p:guide orient="horz" pos="290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pPr>
              <a:defRPr/>
            </a:pPr>
            <a:fld id="{229DA58D-62AF-4574-96CE-907EBB91DE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pPr>
              <a:defRPr/>
            </a:pPr>
            <a:fld id="{FC76B790-765A-472C-A84B-EAB7BEFD65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21843F-CAAC-4F13-A79B-70C2E10428D2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59D6B-2865-4D37-9B5F-4C51EC9DC717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46DB8-7EFC-4465-9A8A-FBEE88A9ACCD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383A81-54D8-4B3C-8ADF-2FFDF5019F14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689D5-D7C0-4F10-BD51-36A2FC4D953B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23BE2-038C-48FE-A313-629984F77624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A6D46-D020-4CC4-AA33-AC915D9928C5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486F9-6817-48DC-B38F-7879B0ACAED6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B3956-458B-47F1-A0AD-F490C8676077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EDC439-CCC3-4593-8E6E-3A2046CECB09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CA0BB-BC70-4301-9D06-2AD13794DF6C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98C00-8C90-4829-9721-F21C7683DE8A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799BBD-EC4B-4AF8-9FBE-47AE07FA2BB3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014BB9-8212-409D-9840-3FC58E03DFF1}" type="slidenum">
              <a:rPr lang="en-GB" smtClean="0"/>
              <a:pPr/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38FBA-5C1E-442C-AF6C-E0144B2CBD6F}" type="slidenum">
              <a:rPr lang="en-GB" smtClean="0"/>
              <a:pPr/>
              <a:t>22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1F33A-9703-476A-AA73-7C9BA2F3635F}" type="slidenum">
              <a:rPr lang="en-GB" smtClean="0"/>
              <a:pPr/>
              <a:t>23</a:t>
            </a:fld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1CAD0-89DC-44E9-A778-73112E2A4E9C}" type="slidenum">
              <a:rPr lang="en-GB" smtClean="0"/>
              <a:pPr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0A26A-9E24-4771-A7B8-78474E1871A8}" type="slidenum">
              <a:rPr lang="en-GB" smtClean="0"/>
              <a:pPr/>
              <a:t>25</a:t>
            </a:fld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9FC9E-5EA1-44CE-92D8-94E4EB00C971}" type="slidenum">
              <a:rPr lang="en-GB" smtClean="0"/>
              <a:pPr/>
              <a:t>26</a:t>
            </a:fld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1FB360-547F-413C-AF77-DEDB04B82FDB}" type="slidenum">
              <a:rPr lang="en-GB" smtClean="0"/>
              <a:pPr/>
              <a:t>27</a:t>
            </a:fld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154F3A-41ED-418C-99A2-C5414EF12019}" type="slidenum">
              <a:rPr lang="en-GB" smtClean="0"/>
              <a:pPr/>
              <a:t>28</a:t>
            </a:fld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E298B-0CC9-4785-8EAE-297DF65BE203}" type="slidenum">
              <a:rPr lang="en-GB" smtClean="0"/>
              <a:pPr/>
              <a:t>29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D89D7E-5AFE-4FB5-856C-DCF45DA155BD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06E1-2C37-47B0-B62A-1FB6BD401D04}" type="slidenum">
              <a:rPr lang="en-GB" smtClean="0"/>
              <a:pPr/>
              <a:t>30</a:t>
            </a:fld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5C8ADE-EAA5-4D85-B9A4-F778EA6D1459}" type="slidenum">
              <a:rPr lang="en-GB" smtClean="0"/>
              <a:pPr/>
              <a:t>31</a:t>
            </a:fld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DC183-1DEA-49BB-9269-5E16F9CF9809}" type="slidenum">
              <a:rPr lang="en-GB" smtClean="0"/>
              <a:pPr/>
              <a:t>32</a:t>
            </a:fld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343ED-0375-4A48-BD94-C70205C1A2B9}" type="slidenum">
              <a:rPr lang="en-GB" smtClean="0"/>
              <a:pPr/>
              <a:t>33</a:t>
            </a:fld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604BB1-BB1B-4786-ACBF-36D945027008}" type="slidenum">
              <a:rPr lang="en-GB" smtClean="0"/>
              <a:pPr/>
              <a:t>34</a:t>
            </a:fld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C2F56-8B79-4C63-B0B0-B4075738DE48}" type="slidenum">
              <a:rPr lang="en-GB" smtClean="0"/>
              <a:pPr/>
              <a:t>35</a:t>
            </a:fld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B47FD-D231-4114-A795-5A6294C7D7EF}" type="slidenum">
              <a:rPr lang="en-GB" smtClean="0"/>
              <a:pPr/>
              <a:t>36</a:t>
            </a:fld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B1A2E4-8B7D-47AF-B94A-B21A73167E46}" type="slidenum">
              <a:rPr lang="en-GB" smtClean="0"/>
              <a:pPr/>
              <a:t>37</a:t>
            </a:fld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829B5-20F9-4845-8B43-FA3648671BFC}" type="slidenum">
              <a:rPr lang="en-GB" smtClean="0"/>
              <a:pPr/>
              <a:t>38</a:t>
            </a:fld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2B0E1-E938-43DE-BDA1-E4FBE10D8BBF}" type="slidenum">
              <a:rPr lang="en-GB" smtClean="0"/>
              <a:pPr/>
              <a:t>39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B6B9E-043D-44FE-BC20-1A2E1C8AC037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C5CD9-7DEB-4190-AC9C-5B66AA785745}" type="slidenum">
              <a:rPr lang="en-GB" smtClean="0"/>
              <a:pPr/>
              <a:t>40</a:t>
            </a:fld>
            <a:endParaRPr lang="en-GB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C3140-2AA8-4D9B-AC76-B35327E60B79}" type="slidenum">
              <a:rPr lang="en-GB" smtClean="0"/>
              <a:pPr/>
              <a:t>41</a:t>
            </a:fld>
            <a:endParaRPr lang="en-GB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BFC8D-F61C-4EF1-A3AB-31E5BD4C127F}" type="slidenum">
              <a:rPr lang="en-GB" smtClean="0"/>
              <a:pPr/>
              <a:t>42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BC162-15A9-4173-B1FD-AC80425F53E3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3757B-88A3-4A3B-88E4-3E4A22706F7A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4F86E-F003-41A1-AE6F-2D6E67ED8698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35AA5-D327-4AC7-897F-BA007E039370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D9499-8258-49C9-BDF2-269AC5AD4CE0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14F2D-0A5C-4C43-A50D-ED02F8876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BB249-507B-4081-A581-13A8D5C5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665B9-490F-4A2B-8C4F-9872CC48B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911E7-86D4-4768-8354-B2AF47E22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CF875-847F-4401-B1A5-29090342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DA7A4-B777-42E7-88F8-ED8156F2A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33C0A-9E73-4A3A-9C5E-0C1764C42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E77DC-C94E-4A57-A8CB-E5E28B460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5F3FF-C302-47EC-8A82-22FBA7965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4BA04-C901-4838-A0AB-80F7A1C2F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3D7BC-4BF7-4701-A5A7-477DE6F7C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r>
              <a:rPr lang="en-US"/>
              <a:t>CSS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592E225E-9C5B-4E1C-8E2A-FA4963886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s/css/example_30_css_cascading_order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s/css/example_28_css_many_properti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xamples/css/example_29_css_class_a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xamples/css/example_29_css_class_b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amples/css/example_29_css_class_c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xamples/css/example_44_css_units_01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examples/css/example_46_span_div_02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css/example_45_span_div_01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examples/css/example_33_a_css_bg_gray_scale.html" TargetMode="External"/><Relationship Id="rId3" Type="http://schemas.openxmlformats.org/officeDocument/2006/relationships/hyperlink" Target="examples/css/example_32_css_bg_color.html" TargetMode="External"/><Relationship Id="rId7" Type="http://schemas.openxmlformats.org/officeDocument/2006/relationships/hyperlink" Target="examples/css/example_41_css_bg_image_positio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css/example_34_css_bg_image_vertical.html" TargetMode="External"/><Relationship Id="rId5" Type="http://schemas.openxmlformats.org/officeDocument/2006/relationships/hyperlink" Target="examples/css/example_33_css_bg_image_simple.html" TargetMode="External"/><Relationship Id="rId4" Type="http://schemas.openxmlformats.org/officeDocument/2006/relationships/hyperlink" Target="examples/css/example_36_css_bg_image_simple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examples/css/example_44_css_text_word_spacing.html" TargetMode="External"/><Relationship Id="rId3" Type="http://schemas.openxmlformats.org/officeDocument/2006/relationships/hyperlink" Target="examples/css/example_43_css_text_decoration.html" TargetMode="External"/><Relationship Id="rId7" Type="http://schemas.openxmlformats.org/officeDocument/2006/relationships/hyperlink" Target="examples/css/example_44_css_text_letter_spacing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css/example_44_css_text_indent.html" TargetMode="External"/><Relationship Id="rId11" Type="http://schemas.openxmlformats.org/officeDocument/2006/relationships/hyperlink" Target="examples/css/example_44_css_text_transform.html" TargetMode="External"/><Relationship Id="rId5" Type="http://schemas.openxmlformats.org/officeDocument/2006/relationships/hyperlink" Target="examples/css/example_44_css_text_background.html" TargetMode="External"/><Relationship Id="rId10" Type="http://schemas.openxmlformats.org/officeDocument/2006/relationships/hyperlink" Target="examples/css/example_44_css_text_nowrap.html" TargetMode="External"/><Relationship Id="rId4" Type="http://schemas.openxmlformats.org/officeDocument/2006/relationships/hyperlink" Target="examples/css/example_44_css_text_align.html" TargetMode="External"/><Relationship Id="rId9" Type="http://schemas.openxmlformats.org/officeDocument/2006/relationships/hyperlink" Target="examples/css/example_44_css_text_line_spacing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examples/example_45_css_border_color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/example_45_css_border_types.html" TargetMode="External"/><Relationship Id="rId4" Type="http://schemas.openxmlformats.org/officeDocument/2006/relationships/hyperlink" Target="examples/example_45_css_border_width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examples/example_47_css_padding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examples/example_margin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xamples/example_48_css_font_family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example_48_css_font_weight.html" TargetMode="External"/><Relationship Id="rId5" Type="http://schemas.openxmlformats.org/officeDocument/2006/relationships/hyperlink" Target="examples/example_48_css_font_style.html" TargetMode="External"/><Relationship Id="rId4" Type="http://schemas.openxmlformats.org/officeDocument/2006/relationships/hyperlink" Target="examples/example_48_css_font_size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examples/examples_position_relative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example_position_absolute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examples/example_cursor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examples/example_float_image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example_float_text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examples/example_display_inline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example_display_block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examples/example_z_index_b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example_z_index_a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examples/example_link_a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/example_link_c.html" TargetMode="External"/><Relationship Id="rId4" Type="http://schemas.openxmlformats.org/officeDocument/2006/relationships/hyperlink" Target="examples/example_link_b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examples/example_31_css_id_a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examples/example_42_css_descendent_selector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xamples/css/example_25_css_i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ples/css/example_26_css_intern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amples/css/example_27_css_extern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EE3D6A-945C-4360-BB8D-66DE7C48E23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CSS: Cascading Style Sheet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HTML was originally intended to describe the content of a document by defining &lt;h1&gt;, &lt;p&gt;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A problem: Different browsers displayed things differently and presentation became a problem.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CSS stands for Cascading Style Sheets. It is a way to divide the content from the layout (font, colors etc.) on web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602FEA-6AE9-4511-93F3-FEC51DF379A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Example of Cascading Order</a:t>
            </a:r>
          </a:p>
        </p:txBody>
      </p:sp>
      <p:sp>
        <p:nvSpPr>
          <p:cNvPr id="1126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eaLnBrk="1" hangingPunct="1"/>
            <a:r>
              <a:rPr lang="en-US" sz="3000" smtClean="0"/>
              <a:t>External style sheet:	</a:t>
            </a:r>
            <a:r>
              <a:rPr lang="en-US" sz="3000" smtClean="0">
                <a:solidFill>
                  <a:schemeClr val="accent2"/>
                </a:solidFill>
              </a:rPr>
              <a:t>h3 {color: red;</a:t>
            </a:r>
            <a:br>
              <a:rPr lang="en-US" sz="3000" smtClean="0">
                <a:solidFill>
                  <a:schemeClr val="accent2"/>
                </a:solidFill>
              </a:rPr>
            </a:br>
            <a:r>
              <a:rPr lang="en-US" sz="3000" smtClean="0">
                <a:solidFill>
                  <a:schemeClr val="accent2"/>
                </a:solidFill>
              </a:rPr>
              <a:t>					text-align: left;</a:t>
            </a:r>
            <a:br>
              <a:rPr lang="en-US" sz="3000" smtClean="0">
                <a:solidFill>
                  <a:schemeClr val="accent2"/>
                </a:solidFill>
              </a:rPr>
            </a:br>
            <a:r>
              <a:rPr lang="en-US" sz="3000" smtClean="0">
                <a:solidFill>
                  <a:schemeClr val="accent2"/>
                </a:solidFill>
              </a:rPr>
              <a:t>					font-size: 8pt}</a:t>
            </a:r>
          </a:p>
          <a:p>
            <a:pPr eaLnBrk="1" hangingPunct="1"/>
            <a:r>
              <a:rPr lang="en-US" sz="3000" smtClean="0"/>
              <a:t>Internal style sheet:	</a:t>
            </a:r>
            <a:r>
              <a:rPr lang="en-US" sz="3000" smtClean="0">
                <a:solidFill>
                  <a:schemeClr val="accent2"/>
                </a:solidFill>
              </a:rPr>
              <a:t>h3 {text-align: right; </a:t>
            </a:r>
            <a:br>
              <a:rPr lang="en-US" sz="3000" smtClean="0">
                <a:solidFill>
                  <a:schemeClr val="accent2"/>
                </a:solidFill>
              </a:rPr>
            </a:br>
            <a:r>
              <a:rPr lang="en-US" sz="3000" smtClean="0">
                <a:solidFill>
                  <a:schemeClr val="accent2"/>
                </a:solidFill>
              </a:rPr>
              <a:t>					font-size: 20pt}</a:t>
            </a:r>
          </a:p>
          <a:p>
            <a:pPr eaLnBrk="1" hangingPunct="1"/>
            <a:r>
              <a:rPr lang="en-US" sz="3000" smtClean="0"/>
              <a:t>Resultant attributes:	</a:t>
            </a:r>
            <a:r>
              <a:rPr lang="en-US" sz="3000" smtClean="0">
                <a:solidFill>
                  <a:schemeClr val="accent2"/>
                </a:solidFill>
              </a:rPr>
              <a:t>color: red;</a:t>
            </a:r>
            <a:br>
              <a:rPr lang="en-US" sz="3000" smtClean="0">
                <a:solidFill>
                  <a:schemeClr val="accent2"/>
                </a:solidFill>
              </a:rPr>
            </a:br>
            <a:r>
              <a:rPr lang="en-US" sz="3000" smtClean="0">
                <a:solidFill>
                  <a:schemeClr val="accent2"/>
                </a:solidFill>
              </a:rPr>
              <a:t>				text-align: right;</a:t>
            </a:r>
            <a:br>
              <a:rPr lang="en-US" sz="3000" smtClean="0">
                <a:solidFill>
                  <a:schemeClr val="accent2"/>
                </a:solidFill>
              </a:rPr>
            </a:br>
            <a:r>
              <a:rPr lang="en-US" sz="3000" smtClean="0">
                <a:solidFill>
                  <a:schemeClr val="accent2"/>
                </a:solidFill>
              </a:rPr>
              <a:t>				font-size: 20pt</a:t>
            </a:r>
          </a:p>
          <a:p>
            <a:pPr eaLnBrk="1" hangingPunct="1">
              <a:buFontTx/>
              <a:buNone/>
            </a:pPr>
            <a:r>
              <a:rPr lang="en-US" sz="3000" smtClean="0">
                <a:solidFill>
                  <a:schemeClr val="accent2"/>
                </a:solidFill>
                <a:hlinkClick r:id="rId3" action="ppaction://hlinkfile"/>
              </a:rPr>
              <a:t>Click to see the result.</a:t>
            </a:r>
            <a:endParaRPr lang="en-US" sz="30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CC20E7-E124-4442-B0AD-94156F11225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CSS-Ways of Specifying Property</a:t>
            </a:r>
          </a:p>
        </p:txBody>
      </p:sp>
      <p:sp>
        <p:nvSpPr>
          <p:cNvPr id="1229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eaLnBrk="1" hangingPunct="1"/>
            <a:r>
              <a:rPr lang="en-US" sz="3000" smtClean="0"/>
              <a:t>More than one property is mentioned as:</a:t>
            </a:r>
          </a:p>
          <a:p>
            <a:pPr lvl="1" eaLnBrk="1" hangingPunct="1"/>
            <a:r>
              <a:rPr lang="en-US" sz="2600" smtClean="0"/>
              <a:t>Example: h1 {color: green; font-family: verdana}</a:t>
            </a:r>
          </a:p>
          <a:p>
            <a:pPr lvl="1" eaLnBrk="1" hangingPunct="1"/>
            <a:r>
              <a:rPr lang="en-US" smtClean="0">
                <a:hlinkClick r:id="rId3" action="ppaction://hlinkfile"/>
              </a:rPr>
              <a:t>Click here for an example.</a:t>
            </a:r>
            <a:endParaRPr lang="en-US" smtClean="0"/>
          </a:p>
          <a:p>
            <a:pPr eaLnBrk="1" hangingPunct="1"/>
            <a:r>
              <a:rPr lang="en-US" sz="3000" smtClean="0"/>
              <a:t>You can put each property definition on a different line: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	</a:t>
            </a:r>
            <a:r>
              <a:rPr lang="en-US" smtClean="0"/>
              <a:t> h1 </a:t>
            </a:r>
          </a:p>
          <a:p>
            <a:pPr eaLnBrk="1" hangingPunct="1">
              <a:buFontTx/>
              <a:buNone/>
            </a:pPr>
            <a:r>
              <a:rPr lang="en-US" smtClean="0"/>
              <a:t>		{color: green; </a:t>
            </a:r>
          </a:p>
          <a:p>
            <a:pPr eaLnBrk="1" hangingPunct="1">
              <a:buFontTx/>
              <a:buNone/>
            </a:pPr>
            <a:r>
              <a:rPr lang="en-US" smtClean="0"/>
              <a:t>		font-family: verdana</a:t>
            </a:r>
          </a:p>
          <a:p>
            <a:pPr eaLnBrk="1" hangingPunct="1">
              <a:buFontTx/>
              <a:buNone/>
            </a:pPr>
            <a:r>
              <a:rPr lang="en-US" smtClean="0"/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BF5B9-B515-40C0-9FA1-5A96AC0DF3E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CSS-Ways of Specifying Property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000" smtClean="0"/>
              <a:t>Grouping selectors</a:t>
            </a:r>
          </a:p>
          <a:p>
            <a:pPr eaLnBrk="1" hangingPunct="1"/>
            <a:r>
              <a:rPr lang="en-US" sz="3000" smtClean="0"/>
              <a:t>Separate each selector with a comma. </a:t>
            </a:r>
          </a:p>
          <a:p>
            <a:pPr lvl="1" eaLnBrk="1" hangingPunct="1">
              <a:buFontTx/>
              <a:buNone/>
            </a:pPr>
            <a:r>
              <a:rPr lang="en-US" sz="3000" smtClean="0"/>
              <a:t>Example: </a:t>
            </a:r>
          </a:p>
          <a:p>
            <a:pPr lvl="1" eaLnBrk="1" hangingPunct="1">
              <a:buFontTx/>
              <a:buNone/>
            </a:pPr>
            <a:r>
              <a:rPr lang="en-US" sz="3000" smtClean="0"/>
              <a:t>	h1, h2, h3, h4, h5, h6</a:t>
            </a:r>
          </a:p>
          <a:p>
            <a:pPr lvl="1" eaLnBrk="1" hangingPunct="1">
              <a:buFontTx/>
              <a:buNone/>
            </a:pPr>
            <a:r>
              <a:rPr lang="en-US" sz="3000" smtClean="0"/>
              <a:t>	{</a:t>
            </a:r>
          </a:p>
          <a:p>
            <a:pPr lvl="3" eaLnBrk="1" hangingPunct="1">
              <a:buFontTx/>
              <a:buNone/>
            </a:pPr>
            <a:r>
              <a:rPr lang="en-US" sz="3000" smtClean="0"/>
              <a:t>color: green</a:t>
            </a:r>
          </a:p>
          <a:p>
            <a:pPr lvl="1" eaLnBrk="1" hangingPunct="1">
              <a:buFontTx/>
              <a:buNone/>
            </a:pPr>
            <a:r>
              <a:rPr lang="en-US" sz="3000" smtClean="0"/>
              <a:t>	}</a:t>
            </a:r>
          </a:p>
          <a:p>
            <a:pPr eaLnBrk="1" hangingPunct="1"/>
            <a:r>
              <a:rPr lang="en-US" sz="3000" smtClean="0"/>
              <a:t>In this we have grouped all the header elements.</a:t>
            </a:r>
          </a:p>
          <a:p>
            <a:pPr eaLnBrk="1" hangingPunct="1"/>
            <a:r>
              <a:rPr lang="en-US" sz="3000" smtClean="0"/>
              <a:t>All header elements will be displayed in green text color: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0E97ED-0BBF-4624-B6E8-E16DEBEC1E0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CSS-Ways of Specifying Property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eaLnBrk="1" hangingPunct="1"/>
            <a:r>
              <a:rPr lang="en-US" sz="3000" smtClean="0"/>
              <a:t>Repeat selectors:</a:t>
            </a:r>
          </a:p>
          <a:p>
            <a:pPr lvl="1" eaLnBrk="1" hangingPunct="1">
              <a:buClr>
                <a:srgbClr val="FFFF7F"/>
              </a:buClr>
              <a:buFontTx/>
              <a:buChar char=" "/>
            </a:pPr>
            <a:r>
              <a:rPr lang="en-US" sz="3000" smtClean="0"/>
              <a:t>h1, h2, h3 {font-family: verdana; color: red}</a:t>
            </a:r>
            <a:br>
              <a:rPr lang="en-US" sz="3000" smtClean="0"/>
            </a:br>
            <a:r>
              <a:rPr lang="en-US" sz="3000" smtClean="0"/>
              <a:t>h1, h3 {font-weight: bold; color: pink}</a:t>
            </a:r>
          </a:p>
          <a:p>
            <a:pPr eaLnBrk="1" hangingPunct="1">
              <a:buClr>
                <a:schemeClr val="tx1"/>
              </a:buClr>
              <a:buFont typeface="Times" pitchFamily="18" charset="0"/>
              <a:buChar char="•"/>
            </a:pPr>
            <a:r>
              <a:rPr lang="en-US" sz="3000" smtClean="0"/>
              <a:t>When values disagree, the last one overrides any earlier 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BF05CC-E2FF-4F97-801D-80AB6B8A009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CSS-Ways of Specifying Property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The class attribute allows you to have different styles for the same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In the style sheet:</a:t>
            </a:r>
            <a:br>
              <a:rPr lang="en-US" sz="2600" smtClean="0"/>
            </a:br>
            <a:r>
              <a:rPr lang="en-US" sz="2600" smtClean="0"/>
              <a:t>p.right {text-align: right}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smtClean="0"/>
              <a:t>	p.center {text-align: center}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In the HTML:</a:t>
            </a:r>
            <a:br>
              <a:rPr lang="en-US" sz="2600" smtClean="0"/>
            </a:br>
            <a:r>
              <a:rPr lang="en-US" sz="2600" smtClean="0"/>
              <a:t>&lt;p class=right&gt; This paragraph will be right-aligned. &lt;/p&gt;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smtClean="0"/>
              <a:t>	&lt;p class=center&gt; This paragraph will be center-aligned.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smtClean="0"/>
              <a:t>	&lt;/p&gt; </a:t>
            </a: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hlinkClick r:id="rId3" action="ppaction://hlinkfile"/>
              </a:rPr>
              <a:t>Click here to see an example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94D02A-356C-4F93-9CDC-4554A343A7E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CSS-Ways of Specifying Property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eaLnBrk="1" hangingPunct="1"/>
            <a:r>
              <a:rPr lang="en-US" sz="3000" smtClean="0"/>
              <a:t>To apply more than one class per given element, the syntax is:</a:t>
            </a:r>
          </a:p>
          <a:p>
            <a:pPr lvl="1" eaLnBrk="1" hangingPunct="1"/>
            <a:r>
              <a:rPr lang="en-US" sz="2600" smtClean="0"/>
              <a:t>In the style sheet:</a:t>
            </a:r>
          </a:p>
          <a:p>
            <a:pPr lvl="1" eaLnBrk="1" hangingPunct="1">
              <a:buClr>
                <a:srgbClr val="FFFF7F"/>
              </a:buClr>
              <a:buFontTx/>
              <a:buChar char=" "/>
            </a:pPr>
            <a:r>
              <a:rPr lang="en-US" sz="2600" smtClean="0"/>
              <a:t>p.red {font-size: 24pt; color: red}</a:t>
            </a:r>
          </a:p>
          <a:p>
            <a:pPr lvl="1" eaLnBrk="1" hangingPunct="1">
              <a:buClr>
                <a:srgbClr val="FFFF7F"/>
              </a:buClr>
              <a:buFontTx/>
              <a:buChar char=" "/>
            </a:pPr>
            <a:r>
              <a:rPr lang="en-US" sz="2600" smtClean="0"/>
              <a:t>p.center {text-align: center}</a:t>
            </a:r>
          </a:p>
          <a:p>
            <a:pPr lvl="1" eaLnBrk="1" hangingPunct="1">
              <a:buClr>
                <a:srgbClr val="FFFF7F"/>
              </a:buClr>
              <a:buFontTx/>
              <a:buChar char=" "/>
            </a:pPr>
            <a:r>
              <a:rPr lang="en-US" sz="2600" smtClean="0"/>
              <a:t>In the HTML:</a:t>
            </a:r>
            <a:br>
              <a:rPr lang="en-US" sz="2600" smtClean="0"/>
            </a:br>
            <a:r>
              <a:rPr lang="en-US" sz="2600" smtClean="0"/>
              <a:t>&lt;p class="center red"&gt; This is a red centered paragraph. &lt;/p&gt;</a:t>
            </a:r>
          </a:p>
          <a:p>
            <a:pPr lvl="1" eaLnBrk="1" hangingPunct="1">
              <a:buClr>
                <a:srgbClr val="FFFF7F"/>
              </a:buClr>
              <a:buFontTx/>
              <a:buChar char=" "/>
            </a:pPr>
            <a:r>
              <a:rPr lang="en-US" smtClean="0">
                <a:hlinkClick r:id="rId3" action="ppaction://hlinkfile"/>
              </a:rPr>
              <a:t>Click here to see an example</a:t>
            </a:r>
            <a:endParaRPr 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4BBC77-3843-459E-AB00-5FE0601714C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CSS-Ways of Specifying Property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eaLnBrk="1" hangingPunct="1"/>
            <a:r>
              <a:rPr lang="en-US" sz="3000" smtClean="0"/>
              <a:t>To define a selector that applies to any element with that class, just omit the tag name (but keep the dot):</a:t>
            </a:r>
          </a:p>
          <a:p>
            <a:pPr lvl="1" eaLnBrk="1" hangingPunct="1"/>
            <a:r>
              <a:rPr lang="en-US" sz="2600" smtClean="0"/>
              <a:t>In the style sheet:</a:t>
            </a:r>
          </a:p>
          <a:p>
            <a:pPr lvl="1" eaLnBrk="1" hangingPunct="1">
              <a:buClr>
                <a:srgbClr val="FFFF7F"/>
              </a:buClr>
              <a:buFontTx/>
              <a:buChar char=" "/>
            </a:pPr>
            <a:r>
              <a:rPr lang="en-US" sz="2600" smtClean="0"/>
              <a:t>.center {text-align: center}</a:t>
            </a:r>
          </a:p>
          <a:p>
            <a:pPr lvl="1" eaLnBrk="1" hangingPunct="1"/>
            <a:r>
              <a:rPr lang="en-US" sz="2600" smtClean="0"/>
              <a:t>In the HTML:</a:t>
            </a:r>
          </a:p>
          <a:p>
            <a:pPr lvl="1" eaLnBrk="1" hangingPunct="1">
              <a:buClr>
                <a:srgbClr val="FFFF7F"/>
              </a:buClr>
              <a:buFontTx/>
              <a:buChar char=" "/>
            </a:pPr>
            <a:r>
              <a:rPr lang="en-US" sz="2600" smtClean="0"/>
              <a:t>&lt;h1 class="center"&gt;</a:t>
            </a:r>
          </a:p>
          <a:p>
            <a:pPr lvl="1" eaLnBrk="1" hangingPunct="1">
              <a:buClr>
                <a:srgbClr val="FFFF7F"/>
              </a:buClr>
              <a:buFontTx/>
              <a:buChar char=" "/>
            </a:pPr>
            <a:r>
              <a:rPr lang="en-US" sz="2600" smtClean="0"/>
              <a:t>This heading will be center-aligned &lt;/h1&gt;</a:t>
            </a:r>
          </a:p>
          <a:p>
            <a:pPr lvl="1" eaLnBrk="1" hangingPunct="1">
              <a:buClr>
                <a:srgbClr val="FFFF7F"/>
              </a:buClr>
              <a:buFontTx/>
              <a:buChar char=" "/>
            </a:pPr>
            <a:r>
              <a:rPr lang="en-US" sz="2600" smtClean="0"/>
              <a:t>&lt;p class="center"&gt; This paragraph will also be center-aligned. &lt;/p&gt;</a:t>
            </a:r>
            <a:r>
              <a:rPr lang="en-US" smtClean="0"/>
              <a:t>  </a:t>
            </a:r>
            <a:r>
              <a:rPr lang="en-US" smtClean="0">
                <a:hlinkClick r:id="rId3" action="ppaction://hlinkfile"/>
              </a:rPr>
              <a:t>Click for example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251BC2-E683-4915-A049-BE67D520A01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CSS-Properties Shorthand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3000" smtClean="0"/>
              <a:t>Many properties can be combined:</a:t>
            </a:r>
          </a:p>
          <a:p>
            <a:pPr lvl="1" eaLnBrk="1" hangingPunct="1">
              <a:buClr>
                <a:srgbClr val="FFFF7F"/>
              </a:buClr>
              <a:buFontTx/>
              <a:buChar char=" "/>
            </a:pPr>
            <a:r>
              <a:rPr lang="en-US" sz="2600" smtClean="0"/>
              <a:t>h2 { font-weight: bold; font-variant: small-caps; font-size: 12pt; line-height: 14pt; font-family: sans-serif }</a:t>
            </a:r>
          </a:p>
          <a:p>
            <a:pPr eaLnBrk="1" hangingPunct="1">
              <a:buClr>
                <a:srgbClr val="FFFF7F"/>
              </a:buClr>
              <a:buFontTx/>
              <a:buChar char=" "/>
            </a:pPr>
            <a:r>
              <a:rPr lang="en-US" sz="3000" smtClean="0"/>
              <a:t>can be written as:</a:t>
            </a:r>
          </a:p>
          <a:p>
            <a:pPr lvl="1" eaLnBrk="1" hangingPunct="1">
              <a:buClr>
                <a:srgbClr val="FFFF7F"/>
              </a:buClr>
              <a:buFontTx/>
              <a:buChar char=" "/>
            </a:pPr>
            <a:r>
              <a:rPr lang="en-US" sz="2600" smtClean="0"/>
              <a:t>h2 { font: bold small-caps 12pt/14pt sans-serif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E7EC0-7227-40B2-9920-B1E14A02E32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CSS-Comments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CSS Comments: A CSS comment begins with "/*", and ends with "*/", like this: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	/* This is a comment */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	p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	{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		text-align: “center”;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5F4527-2D50-4A26-8576-D47E77C9275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CSS-Units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There are two types of measurement units in CSS, relative measurement units and absolute measurement units.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Absolute units are those units that maintain their length across browsers.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Relative units, on the other hand, as the name applies, depend on some other value, such as screen resolution.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CBBC96-B114-4247-9ED0-B96C0B6E27C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CSS-Advantages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A Cascading Style Sheet (CSS) describes the appearance of an HTML page in a separate document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CSS has the following advantages: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It lets you separate content from presentation.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It lets you define the appearance and layout of all the pages (may be 100) in your web site in a single place.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Customize the tags.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Easily change the look.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0D9C0E-1CF6-4797-ACE4-D9AFD182E52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CSS-Units</a:t>
            </a:r>
          </a:p>
        </p:txBody>
      </p:sp>
      <p:graphicFrame>
        <p:nvGraphicFramePr>
          <p:cNvPr id="360500" name="Group 52"/>
          <p:cNvGraphicFramePr>
            <a:graphicFrameLocks noGrp="1"/>
          </p:cNvGraphicFramePr>
          <p:nvPr/>
        </p:nvGraphicFramePr>
        <p:xfrm>
          <a:off x="381000" y="984250"/>
          <a:ext cx="8382000" cy="4986338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Absolute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Relative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Centimeters (cm)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Pixels (px)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Inches (in)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(ex) is equal to the height of the lowercase 'x' in the current font.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Millimeters (mm)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(em) is equal to the width of the letter 'm' in the current font.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Points (pt) is 1/72 inch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Percentage 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hlinkClick r:id="rId3" action="ppaction://hlinkfile"/>
                        </a:rPr>
                        <a:t>Example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90C11C-8BB9-4AF3-BDAA-7CDFD46966D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CSS-DIV and SPAN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&lt;div&gt; and &lt;span&gt; are HTML "dummy" tags.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They are only used to hold CSS information.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&lt;div&gt; is a "block tag", meaning that line breaks are automatically inserted to distance the block from the surrounding content (like &lt;p&gt; or &lt;table&gt; tags). </a:t>
            </a:r>
            <a:r>
              <a:rPr lang="en-US" sz="3000" smtClean="0">
                <a:hlinkClick r:id="rId3" action="ppaction://hlinkfile"/>
              </a:rPr>
              <a:t>Example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&lt;span&gt; is an "inline-tag" in HTML, meaning that no line breaks are inserted before or after the use of it. </a:t>
            </a:r>
            <a:r>
              <a:rPr lang="en-US" sz="3000" smtClean="0">
                <a:hlinkClick r:id="rId4" action="ppaction://hlinkfile"/>
              </a:rPr>
              <a:t>Example</a:t>
            </a: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106454-5320-43CA-9C31-012B165E4C5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CSS-Color Definition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For example, in style sheet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h4 { background-color: white; } 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p  { background-color: #1078E1; } 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	ul { background-color: rgb( 149, 206, 145);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BF217-E80F-4A5E-997D-5598C920EF7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CSS-Background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With CSS, you are able to set the background color or image of many CSS elements.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Control the background color of an element.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Set an image as the background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Repeat a background image vertically or horizontally, and position an image on a page.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Through the use of background color you can present table like effect.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5C5662-225E-4373-88ED-056EA850EE7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CSS-Background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Background Color </a:t>
            </a:r>
            <a:r>
              <a:rPr lang="en-US" sz="3000" smtClean="0">
                <a:hlinkClick r:id="rId3" action="ppaction://hlinkfile"/>
              </a:rPr>
              <a:t>Example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Background Image </a:t>
            </a:r>
            <a:r>
              <a:rPr lang="en-US" sz="3000" smtClean="0">
                <a:hlinkClick r:id="rId4" action="ppaction://hlinkfile"/>
              </a:rPr>
              <a:t>Example 1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Background Image </a:t>
            </a:r>
            <a:r>
              <a:rPr lang="en-US" sz="3000" smtClean="0">
                <a:hlinkClick r:id="rId5" action="ppaction://hlinkfile"/>
              </a:rPr>
              <a:t>Example 2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Background Image Vertical and Horizontal Repeat </a:t>
            </a:r>
            <a:r>
              <a:rPr lang="en-US" sz="3000" smtClean="0">
                <a:hlinkClick r:id="rId6" action="ppaction://hlinkfile"/>
              </a:rPr>
              <a:t>Example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Background Image Position </a:t>
            </a:r>
            <a:r>
              <a:rPr lang="en-US" sz="3000" smtClean="0">
                <a:hlinkClick r:id="rId7" action="ppaction://hlinkfile"/>
              </a:rPr>
              <a:t>Example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Background Gray Scale </a:t>
            </a:r>
            <a:r>
              <a:rPr lang="en-US" sz="3000" smtClean="0">
                <a:hlinkClick r:id="rId8" action="ppaction://hlinkfile"/>
              </a:rPr>
              <a:t>Example</a:t>
            </a: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BED104-5BCF-4E1F-9D02-DD6C1B37EBF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CSS-Text Properties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CSS text properties allow you to control the appearance of text.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Change the color of a text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Increase or decrease the space between characters in a text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Align a text, decorate a text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B19852-2A99-47EF-AAFE-7AF648E4810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CSS-Text Examples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Text Decoration </a:t>
            </a:r>
            <a:r>
              <a:rPr lang="en-US" sz="2800" smtClean="0">
                <a:hlinkClick r:id="rId3" action="ppaction://hlinkfile"/>
              </a:rPr>
              <a:t>Example</a:t>
            </a:r>
            <a:endParaRPr lang="en-US" sz="28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Text Alignment </a:t>
            </a:r>
            <a:r>
              <a:rPr lang="en-US" sz="2800" smtClean="0">
                <a:hlinkClick r:id="rId4" action="ppaction://hlinkfile"/>
              </a:rPr>
              <a:t>Example</a:t>
            </a:r>
            <a:endParaRPr lang="en-US" sz="28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Text Background Color </a:t>
            </a:r>
            <a:r>
              <a:rPr lang="en-US" sz="2800" smtClean="0">
                <a:hlinkClick r:id="rId5" action="ppaction://hlinkfile"/>
              </a:rPr>
              <a:t>Example</a:t>
            </a:r>
            <a:endParaRPr lang="en-US" sz="28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Text Indentation </a:t>
            </a:r>
            <a:r>
              <a:rPr lang="en-US" sz="2800" smtClean="0">
                <a:hlinkClick r:id="rId6" action="ppaction://hlinkfile"/>
              </a:rPr>
              <a:t>Example</a:t>
            </a:r>
            <a:endParaRPr lang="en-US" sz="28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Text Letter Spacing </a:t>
            </a:r>
            <a:r>
              <a:rPr lang="en-US" sz="2800" smtClean="0">
                <a:hlinkClick r:id="rId7" action="ppaction://hlinkfile"/>
              </a:rPr>
              <a:t>Example</a:t>
            </a:r>
            <a:endParaRPr lang="en-US" sz="28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Text Word Spacing </a:t>
            </a:r>
            <a:r>
              <a:rPr lang="en-US" sz="2800" smtClean="0">
                <a:hlinkClick r:id="rId8" action="ppaction://hlinkfile"/>
              </a:rPr>
              <a:t>Example</a:t>
            </a:r>
            <a:endParaRPr lang="en-US" sz="28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Text Line Spacing </a:t>
            </a:r>
            <a:r>
              <a:rPr lang="en-US" sz="2800" smtClean="0">
                <a:hlinkClick r:id="rId9" action="ppaction://hlinkfile"/>
              </a:rPr>
              <a:t>Example</a:t>
            </a:r>
            <a:endParaRPr lang="en-US" sz="28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Text No Wrap </a:t>
            </a:r>
            <a:r>
              <a:rPr lang="en-US" sz="2800" smtClean="0">
                <a:hlinkClick r:id="rId10" action="ppaction://hlinkfile"/>
              </a:rPr>
              <a:t>Example</a:t>
            </a:r>
            <a:endParaRPr lang="en-US" sz="28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Text Transform </a:t>
            </a:r>
            <a:r>
              <a:rPr lang="en-US" sz="2800" smtClean="0">
                <a:hlinkClick r:id="rId11" action="ppaction://hlinkfile"/>
              </a:rPr>
              <a:t>Example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1E5AE-62C8-48D1-AE24-B04C782853F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CSS-Border Properties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 CSS border properties define the borders around an element.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Allow to completely customize the borders that appear around HTML elements.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Border Color </a:t>
            </a:r>
            <a:r>
              <a:rPr lang="en-US" sz="3000" smtClean="0">
                <a:hlinkClick r:id="rId3" action="ppaction://hlinkfile"/>
              </a:rPr>
              <a:t>Example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Border Width </a:t>
            </a:r>
            <a:r>
              <a:rPr lang="en-US" sz="3000" smtClean="0">
                <a:hlinkClick r:id="rId4" action="ppaction://hlinkfile"/>
              </a:rPr>
              <a:t>Example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Border Type </a:t>
            </a:r>
            <a:r>
              <a:rPr lang="en-US" sz="3000" smtClean="0">
                <a:hlinkClick r:id="rId5" action="ppaction://hlinkfile"/>
              </a:rPr>
              <a:t>Example</a:t>
            </a: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D95EFB-3456-4E70-A534-D8DB6F09AE7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CSS-Padding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A padding is the space between an element's border and the content within it.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 CSS padding properties define the space between the element border and the element content.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Padding </a:t>
            </a:r>
            <a:r>
              <a:rPr lang="en-US" sz="3000" smtClean="0">
                <a:hlinkClick r:id="rId3" action="ppaction://hlinkfile"/>
              </a:rPr>
              <a:t>Example</a:t>
            </a: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1DB1CF-FA94-4E82-84C3-22D928D96E3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CSS-Margin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 CSS margin properties define the space around elements.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Margin - defines space between border and other outer elements.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Padding - defines space between border and element content.  </a:t>
            </a:r>
            <a:r>
              <a:rPr lang="en-US" sz="3000" smtClean="0">
                <a:hlinkClick r:id="rId3" action="ppaction://hlinkfile"/>
              </a:rPr>
              <a:t>Example</a:t>
            </a:r>
            <a:endParaRPr lang="en-US" sz="3000" smtClean="0"/>
          </a:p>
        </p:txBody>
      </p:sp>
      <p:pic>
        <p:nvPicPr>
          <p:cNvPr id="30726" name="Picture 4" descr="D:\courses\457\08-09_I\examples\margin_padd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51313"/>
            <a:ext cx="4419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D34D0F-E273-426D-870A-96A5CB04AE7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eaLnBrk="1" hangingPunct="1"/>
            <a:r>
              <a:rPr lang="en-US" sz="3000" smtClean="0"/>
              <a:t>CSS (external) is just a file containing a list of selectors (to choose tags) and descriptors (to tell what to do with them): </a:t>
            </a:r>
          </a:p>
          <a:p>
            <a:pPr algn="ctr" eaLnBrk="1" hangingPunct="1">
              <a:buFontTx/>
              <a:buNone/>
            </a:pPr>
            <a:r>
              <a:rPr lang="en-US" sz="2800" smtClean="0"/>
              <a:t>selector {property: value}</a:t>
            </a:r>
          </a:p>
          <a:p>
            <a:pPr lvl="1" eaLnBrk="1" hangingPunct="1"/>
            <a:r>
              <a:rPr lang="en-US" sz="2600" smtClean="0"/>
              <a:t>Example: h1 {color: red}</a:t>
            </a:r>
          </a:p>
          <a:p>
            <a:pPr lvl="1" eaLnBrk="1" hangingPunct="1"/>
            <a:r>
              <a:rPr lang="en-US" sz="2600" smtClean="0"/>
              <a:t>says that h1 color will be red.</a:t>
            </a:r>
          </a:p>
          <a:p>
            <a:pPr eaLnBrk="1" hangingPunct="1"/>
            <a:r>
              <a:rPr lang="en-US" sz="3000" smtClean="0"/>
              <a:t>If  the value is multiple words, put quotes around the value:</a:t>
            </a:r>
          </a:p>
          <a:p>
            <a:pPr lvl="1" eaLnBrk="1" hangingPunct="1"/>
            <a:r>
              <a:rPr lang="en-US" sz="2600" smtClean="0"/>
              <a:t>Example: p {font-family: "sans serif"}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CBDB29-A3BC-4C58-A804-7FB2E8DDC4D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CSS-Font Properties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 CSS font properties allow you to change the font family, boldness, size, and the style of a text.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Fonts are identified by a font name.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If a browser does not support the specified font, it will use a default font.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6E683-BBBF-4B25-887A-0B6ED175C718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CSS-Font Properties Examples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Font family </a:t>
            </a:r>
            <a:r>
              <a:rPr lang="en-US" sz="3000" smtClean="0">
                <a:hlinkClick r:id="rId3" action="ppaction://hlinkfile"/>
              </a:rPr>
              <a:t>Example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Font size </a:t>
            </a:r>
            <a:r>
              <a:rPr lang="en-US" sz="3000" smtClean="0">
                <a:hlinkClick r:id="rId4" action="ppaction://hlinkfile"/>
              </a:rPr>
              <a:t>Example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Font style </a:t>
            </a:r>
            <a:r>
              <a:rPr lang="en-US" sz="3000" smtClean="0">
                <a:hlinkClick r:id="rId5" action="ppaction://hlinkfile"/>
              </a:rPr>
              <a:t>Example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Font weight </a:t>
            </a:r>
            <a:r>
              <a:rPr lang="en-US" sz="3000" smtClean="0">
                <a:hlinkClick r:id="rId6" action="ppaction://hlinkfile"/>
              </a:rPr>
              <a:t>Example</a:t>
            </a: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E54500-ED8A-4EB8-89BC-C333D8F9695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CSS-Position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The position property places an element in a static, 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relative, absolute or fixed position.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Relative means position of an element relative to its normal position. </a:t>
            </a:r>
            <a:r>
              <a:rPr lang="en-US" sz="2600" smtClean="0">
                <a:hlinkClick r:id="rId3" action="ppaction://hlinkfile"/>
              </a:rPr>
              <a:t>Example</a:t>
            </a:r>
            <a:endParaRPr lang="en-US" sz="2600" smtClean="0"/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Absolute means you define the exact pixel value where the specified HTML element will appear. </a:t>
            </a:r>
            <a:r>
              <a:rPr lang="en-US" sz="2600" smtClean="0">
                <a:hlinkClick r:id="rId4" action="ppaction://hlinkfile"/>
              </a:rPr>
              <a:t>Example</a:t>
            </a: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AB3E7-17E6-4939-AF1A-D159F363A69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CSS-Cursor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The cursor property specifies the type of cursor to 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be displayed when pointing on an element.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Cursor </a:t>
            </a:r>
            <a:r>
              <a:rPr lang="en-US" sz="3000" smtClean="0">
                <a:hlinkClick r:id="rId3" action="ppaction://hlinkfile"/>
              </a:rPr>
              <a:t>Example</a:t>
            </a: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EE0538-F655-4FDE-B037-29428AB7A0F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CSS-Float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The float property sets where an image or a text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will appear in another element.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Floating is often used to wrap text around an image.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Image Float </a:t>
            </a:r>
            <a:r>
              <a:rPr lang="en-US" sz="3000" smtClean="0">
                <a:hlinkClick r:id="rId3" action="ppaction://hlinkfile"/>
              </a:rPr>
              <a:t>Example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Text Float </a:t>
            </a:r>
            <a:r>
              <a:rPr lang="en-US" sz="3000" smtClean="0">
                <a:hlinkClick r:id="rId4" action="ppaction://hlinkfile"/>
              </a:rPr>
              <a:t>Example</a:t>
            </a: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C82442-DBC0-4D39-A2AA-36F569D33EBE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CSS-Display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The display property sets how/if an element is 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displayed.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Display inline </a:t>
            </a:r>
            <a:r>
              <a:rPr lang="en-US" sz="3000" smtClean="0">
                <a:hlinkClick r:id="rId3" action="ppaction://hlinkfile"/>
              </a:rPr>
              <a:t>Example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Display block </a:t>
            </a:r>
            <a:r>
              <a:rPr lang="en-US" sz="3000" smtClean="0">
                <a:hlinkClick r:id="rId4" action="ppaction://hlinkfile"/>
              </a:rPr>
              <a:t>Example</a:t>
            </a: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AAB45-E353-4C5A-9B8A-6B09D769326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CSS-Z-index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 z-index property specifies the order in which elements overlap each other when they need to be rendered in the same space.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The higher the value, the closer the element is to the user.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Z-index </a:t>
            </a:r>
            <a:r>
              <a:rPr lang="en-US" sz="3000" smtClean="0">
                <a:hlinkClick r:id="rId3" action="ppaction://hlinkfile"/>
              </a:rPr>
              <a:t>Example 1</a:t>
            </a:r>
            <a:endParaRPr lang="en-US" sz="3000" smtClean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Z-index </a:t>
            </a:r>
            <a:r>
              <a:rPr lang="en-US" sz="3000" smtClean="0">
                <a:hlinkClick r:id="rId4" action="ppaction://hlinkfile"/>
              </a:rPr>
              <a:t>Example 2</a:t>
            </a: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D96BC2-09B8-4024-AEAF-5B01995D0B4B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 - Link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CSS gives you the ability to add effects to your anchor tags (links).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A link has four different states that it can be in.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link - this is a link that has not been used, nor is a mouse pointer hovering over it 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visited - this is a link that has been used before, but has no mouse on it 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hover - this is a link currently has a mouse pointer hovering over it/on it 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600" smtClean="0"/>
              <a:t>active - this is a link that is in the process of being clicked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3FD6FA-28A7-432B-B9BC-36AD633FAAB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 - Link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To modify these four states, you have to use the following CSS code formatting: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000" smtClean="0"/>
              <a:t>a:(state's name) { attribute: value; }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To use a class the syntax is: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000" smtClean="0"/>
              <a:t>selector.class:pseudo-class {property: value}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Order of these states is important. It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link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visited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hover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active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C3585A-3936-48A8-A698-E4FB2EC816D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 Link Example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3000" smtClean="0">
                <a:hlinkClick r:id="rId3" action="ppaction://hlinkfile"/>
              </a:rPr>
              <a:t>Example 1</a:t>
            </a:r>
            <a:endParaRPr lang="en-US" sz="3000" smtClean="0"/>
          </a:p>
          <a:p>
            <a:pPr eaLnBrk="1" hangingPunct="1"/>
            <a:r>
              <a:rPr lang="en-US" sz="3000" smtClean="0">
                <a:hlinkClick r:id="rId4" action="ppaction://hlinkfile"/>
              </a:rPr>
              <a:t>Example 2</a:t>
            </a:r>
            <a:endParaRPr lang="en-US" sz="3000" smtClean="0"/>
          </a:p>
          <a:p>
            <a:pPr eaLnBrk="1" hangingPunct="1"/>
            <a:r>
              <a:rPr lang="en-US" sz="3000" smtClean="0">
                <a:hlinkClick r:id="rId5" action="ppaction://hlinkfile"/>
              </a:rPr>
              <a:t>Example 3</a:t>
            </a: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7ADF49-7296-4CCD-92FA-12245E3A4D1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CSS-Different Levels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marL="533400" indent="-533400" eaLnBrk="1" hangingPunct="1"/>
            <a:r>
              <a:rPr lang="en-US" sz="3000" smtClean="0"/>
              <a:t>There are three ways to introduce style to HTML document.</a:t>
            </a:r>
          </a:p>
          <a:p>
            <a:pPr marL="914400" lvl="1" indent="-457200" eaLnBrk="1" hangingPunct="1"/>
            <a:r>
              <a:rPr lang="en-US" sz="2600" smtClean="0"/>
              <a:t>Inline Styles</a:t>
            </a:r>
          </a:p>
          <a:p>
            <a:pPr marL="914400" lvl="1" indent="-457200" eaLnBrk="1" hangingPunct="1"/>
            <a:r>
              <a:rPr lang="en-US" sz="2600" smtClean="0"/>
              <a:t>Internal Style Sheet</a:t>
            </a:r>
          </a:p>
          <a:p>
            <a:pPr marL="914400" lvl="1" indent="-457200" eaLnBrk="1" hangingPunct="1"/>
            <a:r>
              <a:rPr lang="en-US" sz="2600" smtClean="0"/>
              <a:t>External Style 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AD71B-F6B8-4F15-9E05-2946C7DEE269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3434B5-82DC-4479-BBD9-BBCA8D600F5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CSS-Ways of Specifying Property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The id attribute is defined like the class attribute, but uses # instead of .</a:t>
            </a:r>
          </a:p>
          <a:p>
            <a:pPr lvl="1" eaLnBrk="1" hangingPunct="1"/>
            <a:r>
              <a:rPr lang="en-US" smtClean="0"/>
              <a:t>In the style sheet:</a:t>
            </a:r>
            <a:br>
              <a:rPr lang="en-US" smtClean="0"/>
            </a:br>
            <a:r>
              <a:rPr lang="en-US" smtClean="0"/>
              <a:t>p#font_it {font-style: italic}     or</a:t>
            </a:r>
            <a:br>
              <a:rPr lang="en-US" smtClean="0"/>
            </a:br>
            <a:r>
              <a:rPr lang="en-US" smtClean="0"/>
              <a:t># font_it {font-style: italic}</a:t>
            </a:r>
          </a:p>
          <a:p>
            <a:pPr lvl="1" eaLnBrk="1" hangingPunct="1"/>
            <a:r>
              <a:rPr lang="en-US" smtClean="0"/>
              <a:t>In the HTML:</a:t>
            </a:r>
            <a:br>
              <a:rPr lang="en-US" smtClean="0"/>
            </a:br>
            <a:r>
              <a:rPr lang="en-US" smtClean="0"/>
              <a:t>&lt;p id=“font_it"&gt;</a:t>
            </a:r>
          </a:p>
          <a:p>
            <a:pPr eaLnBrk="1" hangingPunct="1"/>
            <a:r>
              <a:rPr lang="en-US" smtClean="0"/>
              <a:t>class and id can both be used, and do not need to have different names:</a:t>
            </a:r>
            <a:br>
              <a:rPr lang="en-US" smtClean="0"/>
            </a:br>
            <a:r>
              <a:rPr lang="en-US" sz="2800" smtClean="0"/>
              <a:t>&lt;p class=“font_it" id=“font_it"&gt; </a:t>
            </a:r>
            <a:r>
              <a:rPr lang="en-US" sz="2800" smtClean="0">
                <a:solidFill>
                  <a:schemeClr val="accent2"/>
                </a:solidFill>
                <a:hlinkClick r:id="rId3" action="ppaction://hlinkfile"/>
              </a:rPr>
              <a:t>Click for example</a:t>
            </a:r>
            <a:endParaRPr lang="en-US" sz="28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D15C58-A507-4980-8D45-79EF80E949C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403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4582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CSS-Descendent/Contextual Selector</a:t>
            </a:r>
          </a:p>
        </p:txBody>
      </p:sp>
      <p:sp>
        <p:nvSpPr>
          <p:cNvPr id="4403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chemeClr val="tx2"/>
                </a:solidFill>
              </a:rPr>
              <a:t>descendent selector</a:t>
            </a:r>
            <a:r>
              <a:rPr lang="en-US" smtClean="0"/>
              <a:t> chooses a tag with a specific ancestor.</a:t>
            </a:r>
          </a:p>
          <a:p>
            <a:pPr lvl="1" eaLnBrk="1" hangingPunct="1"/>
            <a:r>
              <a:rPr lang="en-US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	li em { color: brown }</a:t>
            </a:r>
          </a:p>
          <a:p>
            <a:pPr lvl="1" eaLnBrk="1" hangingPunct="1"/>
            <a:r>
              <a:rPr lang="en-US" smtClean="0"/>
              <a:t>Declares a style for all &lt;em&gt; elements that are children of &lt;li&gt;.</a:t>
            </a:r>
          </a:p>
          <a:p>
            <a:pPr lvl="1" eaLnBrk="1" hangingPunct="1"/>
            <a:r>
              <a:rPr lang="en-US" smtClean="0">
                <a:hlinkClick r:id="rId3" action="ppaction://hlinkfile"/>
              </a:rPr>
              <a:t>Click to see an example</a:t>
            </a:r>
            <a:endParaRPr lang="en-US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FE4A3E-F635-4E20-964D-BB84AD76D02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CSS-Different Levels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marL="533400" indent="-533400" eaLnBrk="1" hangingPunct="1"/>
            <a:r>
              <a:rPr lang="en-US" sz="3000" smtClean="0"/>
              <a:t>Styles will be applied to HTML in the following order: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600" smtClean="0"/>
              <a:t>Browser default 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600" smtClean="0"/>
              <a:t>External style sheet 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600" smtClean="0"/>
              <a:t>Internal style sheet (inside the &lt;head&gt; tag) 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600" smtClean="0"/>
              <a:t>Inline style (inside an HTML element) </a:t>
            </a:r>
          </a:p>
          <a:p>
            <a:pPr marL="533400" indent="-533400" eaLnBrk="1" hangingPunct="1"/>
            <a:r>
              <a:rPr lang="en-US" sz="3000" smtClean="0"/>
              <a:t>When styles conflict, the “nearest” (most recently applied) style is used. For example if all four styles are used then 4 will be applied.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4BF1A7-5DE4-45F6-ABC3-8C2506501C3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 – Inline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marL="533400" indent="-533400" eaLnBrk="1" hangingPunct="1"/>
            <a:r>
              <a:rPr lang="en-US" sz="3000" smtClean="0"/>
              <a:t>You use the style attribute in the relevant tag. </a:t>
            </a:r>
          </a:p>
          <a:p>
            <a:pPr marL="533400" indent="-533400" eaLnBrk="1" hangingPunct="1"/>
            <a:r>
              <a:rPr lang="en-US" sz="3000" smtClean="0"/>
              <a:t>The style attribute can contain any CSS property.</a:t>
            </a:r>
          </a:p>
          <a:p>
            <a:pPr marL="533400" indent="-533400" eaLnBrk="1" hangingPunct="1"/>
            <a:r>
              <a:rPr lang="en-US" sz="3000" smtClean="0"/>
              <a:t>General form for setting inline CSS in any HTML element</a:t>
            </a:r>
            <a:r>
              <a:rPr lang="en-US" smtClean="0"/>
              <a:t>.</a:t>
            </a:r>
          </a:p>
          <a:p>
            <a:pPr marL="914400" lvl="1" indent="-457200" eaLnBrk="1" hangingPunct="1">
              <a:buFontTx/>
              <a:buNone/>
            </a:pPr>
            <a:r>
              <a:rPr lang="en-US" smtClean="0"/>
              <a:t>&lt;htmltag style="cssproperty1: value; cssproperty2: </a:t>
            </a:r>
          </a:p>
          <a:p>
            <a:pPr marL="914400" lvl="1" indent="-457200" eaLnBrk="1" hangingPunct="1">
              <a:buFontTx/>
              <a:buNone/>
            </a:pPr>
            <a:r>
              <a:rPr lang="en-US" smtClean="0"/>
              <a:t>value;"&gt;  &lt;/htmltag&gt;</a:t>
            </a:r>
          </a:p>
          <a:p>
            <a:pPr marL="914400" lvl="1" indent="-457200" eaLnBrk="1" hangingPunct="1"/>
            <a:r>
              <a:rPr lang="en-US" sz="2700" smtClean="0"/>
              <a:t>Example: </a:t>
            </a:r>
          </a:p>
          <a:p>
            <a:pPr marL="914400" lvl="1" indent="-457200" eaLnBrk="1" hangingPunct="1">
              <a:buFontTx/>
              <a:buNone/>
            </a:pPr>
            <a:r>
              <a:rPr lang="en-US" sz="2700" smtClean="0"/>
              <a:t>&lt;p style="background: blue; color: white;"&gt;</a:t>
            </a:r>
          </a:p>
          <a:p>
            <a:pPr marL="914400" lvl="1" indent="-457200" eaLnBrk="1" hangingPunct="1">
              <a:buFontTx/>
              <a:buNone/>
            </a:pPr>
            <a:r>
              <a:rPr lang="en-US" sz="2700" smtClean="0"/>
              <a:t>A new background and  font color with inline CSS &lt;/p&gt; </a:t>
            </a:r>
          </a:p>
          <a:p>
            <a:pPr marL="914400" lvl="1" indent="-457200" eaLnBrk="1" hangingPunct="1">
              <a:buFontTx/>
              <a:buNone/>
            </a:pPr>
            <a:r>
              <a:rPr lang="en-US" sz="2700" smtClean="0">
                <a:hlinkClick r:id="rId3" action="ppaction://hlinkfile"/>
              </a:rPr>
              <a:t>Click here to see the result</a:t>
            </a:r>
            <a:endParaRPr lang="en-US" sz="2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1B64F-97BB-44F5-8DAA-EC2F2141C9F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marL="533400" indent="-533400" eaLnBrk="1" hangingPunct="1"/>
            <a:r>
              <a:rPr lang="en-US" sz="4000" b="1" smtClean="0"/>
              <a:t>CSS - Internal Style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4953000"/>
          </a:xfrm>
        </p:spPr>
        <p:txBody>
          <a:bodyPr/>
          <a:lstStyle/>
          <a:p>
            <a:pPr marL="533400" indent="-533400" eaLnBrk="1" hangingPunct="1"/>
            <a:r>
              <a:rPr lang="en-US" sz="3000" smtClean="0"/>
              <a:t>Used when a single document has a unique style.</a:t>
            </a:r>
          </a:p>
          <a:p>
            <a:pPr marL="533400" indent="-533400" eaLnBrk="1" hangingPunct="1"/>
            <a:r>
              <a:rPr lang="en-US" sz="3000" smtClean="0"/>
              <a:t>You define internal styles in the &lt;head&gt;&lt;/head&gt; section between &lt;style&gt; &lt;/style&gt;tag as shown:</a:t>
            </a:r>
          </a:p>
          <a:p>
            <a:pPr marL="533400" indent="-533400" eaLnBrk="1" hangingPunct="1">
              <a:buFontTx/>
              <a:buNone/>
            </a:pPr>
            <a:r>
              <a:rPr lang="en-US" sz="3000" smtClean="0"/>
              <a:t>	&lt;head&gt;</a:t>
            </a:r>
          </a:p>
          <a:p>
            <a:pPr marL="533400" indent="-533400" eaLnBrk="1" hangingPunct="1">
              <a:buFontTx/>
              <a:buNone/>
            </a:pPr>
            <a:r>
              <a:rPr lang="en-US" sz="3000" smtClean="0"/>
              <a:t>	&lt;style type="text/css"&gt;</a:t>
            </a:r>
          </a:p>
          <a:p>
            <a:pPr marL="533400" indent="-533400" eaLnBrk="1" hangingPunct="1">
              <a:buFontTx/>
              <a:buNone/>
            </a:pPr>
            <a:r>
              <a:rPr lang="en-US" sz="3000" smtClean="0"/>
              <a:t>	p {color: white; }</a:t>
            </a:r>
          </a:p>
          <a:p>
            <a:pPr marL="533400" indent="-533400" eaLnBrk="1" hangingPunct="1">
              <a:buFontTx/>
              <a:buNone/>
            </a:pPr>
            <a:r>
              <a:rPr lang="en-US" sz="3000" smtClean="0"/>
              <a:t>	body {background-color: black; }</a:t>
            </a:r>
          </a:p>
          <a:p>
            <a:pPr marL="533400" indent="-533400" eaLnBrk="1" hangingPunct="1">
              <a:buFontTx/>
              <a:buNone/>
            </a:pPr>
            <a:r>
              <a:rPr lang="en-US" sz="3000" smtClean="0"/>
              <a:t>	&lt;/style&gt;</a:t>
            </a:r>
          </a:p>
          <a:p>
            <a:pPr marL="533400" indent="-533400" eaLnBrk="1" hangingPunct="1">
              <a:buFontTx/>
              <a:buNone/>
            </a:pPr>
            <a:r>
              <a:rPr lang="en-US" sz="3000" smtClean="0"/>
              <a:t>	&lt;/head&gt; 	</a:t>
            </a:r>
            <a:r>
              <a:rPr lang="en-US" sz="2800" smtClean="0">
                <a:hlinkClick r:id="rId3" action="ppaction://hlinkfile"/>
              </a:rPr>
              <a:t>Click here to see the result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46DB58-2BDF-4367-AF43-F601C46849E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 - External Style</a:t>
            </a:r>
          </a:p>
        </p:txBody>
      </p:sp>
      <p:sp>
        <p:nvSpPr>
          <p:cNvPr id="922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3000" smtClean="0"/>
              <a:t>Used when the style is applied to many pages.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3000" smtClean="0"/>
              <a:t>Let us change the look of an entire website by changing one file.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3000" smtClean="0"/>
              <a:t>Can be reused.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3000" smtClean="0"/>
              <a:t>Each page must link to the style sheet using the &lt;link&gt; tag.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3000" smtClean="0"/>
              <a:t>The &lt;link&gt; tag goes inside the head section as:</a:t>
            </a:r>
          </a:p>
          <a:p>
            <a:pPr marL="533400" indent="-533400" algn="ctr" eaLnBrk="1" hangingPunct="1">
              <a:lnSpc>
                <a:spcPct val="90000"/>
              </a:lnSpc>
              <a:buFontTx/>
              <a:buNone/>
            </a:pPr>
            <a:r>
              <a:rPr lang="en-US" sz="3000" smtClean="0"/>
              <a:t>&lt;link rel="stylesheet" type="text/css" href="test.css" /&gt;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3000" smtClean="0"/>
              <a:t>test.css will be created separately using notepad.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3000" smtClean="0"/>
              <a:t>Must save with .css extension.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F1943D-9FE7-43BC-AA84-B4CAA8DCE33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CSS - External Style</a:t>
            </a:r>
          </a:p>
        </p:txBody>
      </p:sp>
      <p:sp>
        <p:nvSpPr>
          <p:cNvPr id="1024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endParaRPr lang="en-US" sz="2800" smtClean="0"/>
          </a:p>
          <a:p>
            <a:pPr marL="533400" indent="-533400" eaLnBrk="1" hangingPunct="1">
              <a:buFontTx/>
              <a:buNone/>
            </a:pPr>
            <a:endParaRPr lang="en-US" sz="2800" smtClean="0"/>
          </a:p>
          <a:p>
            <a:pPr marL="533400" indent="-533400" eaLnBrk="1" hangingPunct="1">
              <a:buFontTx/>
              <a:buNone/>
            </a:pPr>
            <a:endParaRPr lang="en-US" sz="2800" smtClean="0"/>
          </a:p>
          <a:p>
            <a:pPr marL="533400" indent="-533400" eaLnBrk="1" hangingPunct="1">
              <a:buFontTx/>
              <a:buNone/>
            </a:pPr>
            <a:endParaRPr lang="en-US" sz="2800" smtClean="0"/>
          </a:p>
          <a:p>
            <a:pPr marL="533400" indent="-533400" eaLnBrk="1" hangingPunct="1">
              <a:buFontTx/>
              <a:buNone/>
            </a:pPr>
            <a:endParaRPr lang="en-US" sz="2800" smtClean="0"/>
          </a:p>
          <a:p>
            <a:pPr marL="533400" indent="-533400" eaLnBrk="1" hangingPunct="1"/>
            <a:r>
              <a:rPr lang="en-US" sz="3000" smtClean="0"/>
              <a:t>We will link our page to this external style sheet by using  &lt;link&gt; tag.</a:t>
            </a:r>
          </a:p>
          <a:p>
            <a:pPr marL="533400" indent="-533400" eaLnBrk="1" hangingPunct="1">
              <a:buFontTx/>
              <a:buNone/>
            </a:pPr>
            <a:r>
              <a:rPr lang="en-US" sz="2800" smtClean="0">
                <a:hlinkClick r:id="rId3" action="ppaction://hlinkfile"/>
              </a:rPr>
              <a:t>Click here to see an example</a:t>
            </a:r>
            <a:endParaRPr lang="en-US" sz="2800" smtClean="0"/>
          </a:p>
          <a:p>
            <a:pPr marL="533400" indent="-533400"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353300" name="Group 1044"/>
          <p:cNvGraphicFramePr>
            <a:graphicFrameLocks noGrp="1"/>
          </p:cNvGraphicFramePr>
          <p:nvPr/>
        </p:nvGraphicFramePr>
        <p:xfrm>
          <a:off x="762000" y="1524000"/>
          <a:ext cx="7620000" cy="1773238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1323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test.css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body{ background-color: gray;}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 { color: blue;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h3{ color: white; 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19528</TotalTime>
  <Words>1854</Words>
  <Application>Microsoft Office PowerPoint</Application>
  <PresentationFormat>On-screen Show (4:3)</PresentationFormat>
  <Paragraphs>392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Times New Roman</vt:lpstr>
      <vt:lpstr>Arial</vt:lpstr>
      <vt:lpstr>Times</vt:lpstr>
      <vt:lpstr>Default Design</vt:lpstr>
      <vt:lpstr>CSS: Cascading Style Sheet</vt:lpstr>
      <vt:lpstr>CSS-Advantages</vt:lpstr>
      <vt:lpstr>CSS</vt:lpstr>
      <vt:lpstr>CSS-Different Levels</vt:lpstr>
      <vt:lpstr>CSS-Different Levels</vt:lpstr>
      <vt:lpstr>CSS – Inline Style</vt:lpstr>
      <vt:lpstr>CSS - Internal Style</vt:lpstr>
      <vt:lpstr>CSS - External Style</vt:lpstr>
      <vt:lpstr>CSS - External Style</vt:lpstr>
      <vt:lpstr>Example of Cascading Order</vt:lpstr>
      <vt:lpstr>CSS-Ways of Specifying Property</vt:lpstr>
      <vt:lpstr>CSS-Ways of Specifying Property</vt:lpstr>
      <vt:lpstr>CSS-Ways of Specifying Property</vt:lpstr>
      <vt:lpstr>CSS-Ways of Specifying Property</vt:lpstr>
      <vt:lpstr>CSS-Ways of Specifying Property</vt:lpstr>
      <vt:lpstr>CSS-Ways of Specifying Property</vt:lpstr>
      <vt:lpstr>CSS-Properties Shorthand</vt:lpstr>
      <vt:lpstr>CSS-Comments</vt:lpstr>
      <vt:lpstr>CSS-Units</vt:lpstr>
      <vt:lpstr>CSS-Units</vt:lpstr>
      <vt:lpstr>CSS-DIV and SPAN</vt:lpstr>
      <vt:lpstr>CSS-Color Definition</vt:lpstr>
      <vt:lpstr>CSS-Background</vt:lpstr>
      <vt:lpstr>CSS-Background</vt:lpstr>
      <vt:lpstr>CSS-Text Properties</vt:lpstr>
      <vt:lpstr>CSS-Text Examples</vt:lpstr>
      <vt:lpstr>CSS-Border Properties</vt:lpstr>
      <vt:lpstr>CSS-Padding</vt:lpstr>
      <vt:lpstr>CSS-Margin</vt:lpstr>
      <vt:lpstr>CSS-Font Properties</vt:lpstr>
      <vt:lpstr>CSS-Font Properties Examples</vt:lpstr>
      <vt:lpstr>CSS-Position</vt:lpstr>
      <vt:lpstr>CSS-Cursor</vt:lpstr>
      <vt:lpstr>CSS-Float</vt:lpstr>
      <vt:lpstr>CSS-Display</vt:lpstr>
      <vt:lpstr>CSS-Z-index</vt:lpstr>
      <vt:lpstr>CSS - Link</vt:lpstr>
      <vt:lpstr>CSS - Link</vt:lpstr>
      <vt:lpstr>CSS- Link Example</vt:lpstr>
      <vt:lpstr>Slide 40</vt:lpstr>
      <vt:lpstr>CSS-Ways of Specifying Property</vt:lpstr>
      <vt:lpstr>CSS-Descendent/Contextual Selector</vt:lpstr>
    </vt:vector>
  </TitlesOfParts>
  <Company>ksu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staff</cp:lastModifiedBy>
  <cp:revision>1129</cp:revision>
  <dcterms:created xsi:type="dcterms:W3CDTF">2002-09-08T09:46:40Z</dcterms:created>
  <dcterms:modified xsi:type="dcterms:W3CDTF">2013-06-02T06:58:27Z</dcterms:modified>
</cp:coreProperties>
</file>