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06" r:id="rId2"/>
    <p:sldId id="420" r:id="rId3"/>
    <p:sldId id="423" r:id="rId4"/>
    <p:sldId id="432" r:id="rId5"/>
    <p:sldId id="425" r:id="rId6"/>
    <p:sldId id="426" r:id="rId7"/>
    <p:sldId id="427" r:id="rId8"/>
    <p:sldId id="429" r:id="rId9"/>
    <p:sldId id="434" r:id="rId10"/>
    <p:sldId id="433" r:id="rId11"/>
    <p:sldId id="436" r:id="rId12"/>
    <p:sldId id="435" r:id="rId13"/>
    <p:sldId id="462" r:id="rId14"/>
    <p:sldId id="430" r:id="rId15"/>
    <p:sldId id="437" r:id="rId16"/>
    <p:sldId id="458" r:id="rId17"/>
    <p:sldId id="456" r:id="rId18"/>
    <p:sldId id="438" r:id="rId19"/>
    <p:sldId id="459" r:id="rId20"/>
    <p:sldId id="460" r:id="rId21"/>
    <p:sldId id="461" r:id="rId22"/>
    <p:sldId id="463" r:id="rId23"/>
    <p:sldId id="464" r:id="rId24"/>
    <p:sldId id="466" r:id="rId25"/>
    <p:sldId id="467" r:id="rId26"/>
    <p:sldId id="442" r:id="rId27"/>
    <p:sldId id="443" r:id="rId28"/>
    <p:sldId id="474" r:id="rId29"/>
    <p:sldId id="475" r:id="rId30"/>
    <p:sldId id="476" r:id="rId31"/>
    <p:sldId id="477" r:id="rId32"/>
    <p:sldId id="478" r:id="rId33"/>
    <p:sldId id="445" r:id="rId34"/>
    <p:sldId id="482" r:id="rId35"/>
    <p:sldId id="481" r:id="rId36"/>
    <p:sldId id="473" r:id="rId37"/>
    <p:sldId id="483" r:id="rId38"/>
    <p:sldId id="480" r:id="rId39"/>
    <p:sldId id="484" r:id="rId40"/>
    <p:sldId id="485" r:id="rId41"/>
    <p:sldId id="486" r:id="rId42"/>
    <p:sldId id="493" r:id="rId43"/>
    <p:sldId id="494" r:id="rId44"/>
    <p:sldId id="488" r:id="rId45"/>
    <p:sldId id="489" r:id="rId46"/>
    <p:sldId id="490" r:id="rId47"/>
    <p:sldId id="491" r:id="rId48"/>
    <p:sldId id="492" r:id="rId49"/>
    <p:sldId id="447" r:id="rId50"/>
    <p:sldId id="495" r:id="rId51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76" autoAdjust="0"/>
    <p:restoredTop sz="94621" autoAdjust="0"/>
  </p:normalViewPr>
  <p:slideViewPr>
    <p:cSldViewPr>
      <p:cViewPr>
        <p:scale>
          <a:sx n="48" d="100"/>
          <a:sy n="48" d="100"/>
        </p:scale>
        <p:origin x="-768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A2D917FF-0DD1-4EEC-97E7-BA07C087E4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A25D8F4-8F49-4C18-890B-55620DB11A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C7D71-8654-4172-9619-5F7A44B9964F}" type="slidenum">
              <a:rPr lang="en-GB" smtClean="0">
                <a:latin typeface="Times New Roman" charset="0"/>
                <a:cs typeface="Times New Roman" charset="0"/>
              </a:rPr>
              <a:pPr/>
              <a:t>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88854-9A8D-4048-A418-2FA307F927A1}" type="slidenum">
              <a:rPr lang="en-GB" smtClean="0">
                <a:latin typeface="Times New Roman" charset="0"/>
                <a:cs typeface="Times New Roman" charset="0"/>
              </a:rPr>
              <a:pPr/>
              <a:t>10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74E4C-5D1E-4882-87B2-7EE11D44E083}" type="slidenum">
              <a:rPr lang="en-GB" smtClean="0">
                <a:latin typeface="Times New Roman" charset="0"/>
                <a:cs typeface="Times New Roman" charset="0"/>
              </a:rPr>
              <a:pPr/>
              <a:t>11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0B1C8-695D-493C-A2CD-4538A76AE7B1}" type="slidenum">
              <a:rPr lang="en-GB" smtClean="0">
                <a:latin typeface="Times New Roman" charset="0"/>
                <a:cs typeface="Times New Roman" charset="0"/>
              </a:rPr>
              <a:pPr/>
              <a:t>12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193AA-4E17-4FE6-AC98-22DDBAA76A69}" type="slidenum">
              <a:rPr lang="en-GB" smtClean="0">
                <a:latin typeface="Times New Roman" charset="0"/>
                <a:cs typeface="Times New Roman" charset="0"/>
              </a:rPr>
              <a:pPr/>
              <a:t>13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B0063-16A1-409E-AB7E-0DB0A3E7126D}" type="slidenum">
              <a:rPr lang="en-GB" smtClean="0">
                <a:latin typeface="Times New Roman" charset="0"/>
                <a:cs typeface="Times New Roman" charset="0"/>
              </a:rPr>
              <a:pPr/>
              <a:t>14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DD8CC-60DB-42F1-9520-CE1977057988}" type="slidenum">
              <a:rPr lang="en-GB" smtClean="0">
                <a:latin typeface="Times New Roman" charset="0"/>
                <a:cs typeface="Times New Roman" charset="0"/>
              </a:rPr>
              <a:pPr/>
              <a:t>15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56DB0-FF26-4B76-ADD8-68E912F4C868}" type="slidenum">
              <a:rPr lang="en-GB" smtClean="0">
                <a:latin typeface="Times New Roman" charset="0"/>
                <a:cs typeface="Times New Roman" charset="0"/>
              </a:rPr>
              <a:pPr/>
              <a:t>16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1D43C-04AF-48EA-8742-886C4CAE1B8A}" type="slidenum">
              <a:rPr lang="en-GB" smtClean="0">
                <a:latin typeface="Times New Roman" charset="0"/>
                <a:cs typeface="Times New Roman" charset="0"/>
              </a:rPr>
              <a:pPr/>
              <a:t>17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F420-0D82-439E-AE88-7589F6E85229}" type="slidenum">
              <a:rPr lang="en-GB" smtClean="0">
                <a:latin typeface="Times New Roman" charset="0"/>
                <a:cs typeface="Times New Roman" charset="0"/>
              </a:rPr>
              <a:pPr/>
              <a:t>18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6F148-8E2F-4469-8578-570FC4869749}" type="slidenum">
              <a:rPr lang="en-GB" smtClean="0">
                <a:latin typeface="Times New Roman" charset="0"/>
                <a:cs typeface="Times New Roman" charset="0"/>
              </a:rPr>
              <a:pPr/>
              <a:t>19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73720-22A5-438B-8831-B94AF99E8D06}" type="slidenum">
              <a:rPr lang="en-GB" smtClean="0">
                <a:latin typeface="Times New Roman" charset="0"/>
                <a:cs typeface="Times New Roman" charset="0"/>
              </a:rPr>
              <a:pPr/>
              <a:t>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20477-6539-4B33-9F19-1DBF30DE71A1}" type="slidenum">
              <a:rPr lang="en-GB" smtClean="0">
                <a:latin typeface="Times New Roman" charset="0"/>
                <a:cs typeface="Times New Roman" charset="0"/>
              </a:rPr>
              <a:pPr/>
              <a:t>20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41B51-D416-4188-9957-D58F40365835}" type="slidenum">
              <a:rPr lang="en-GB" smtClean="0">
                <a:latin typeface="Times New Roman" charset="0"/>
                <a:cs typeface="Times New Roman" charset="0"/>
              </a:rPr>
              <a:pPr/>
              <a:t>21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D3DE-FE64-4BB1-A2AE-1A618189D6C5}" type="slidenum">
              <a:rPr lang="en-GB" smtClean="0">
                <a:latin typeface="Times New Roman" charset="0"/>
                <a:cs typeface="Times New Roman" charset="0"/>
              </a:rPr>
              <a:pPr/>
              <a:t>22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BC391-C9AD-4B9E-90E5-1109D91E9263}" type="slidenum">
              <a:rPr lang="en-GB" smtClean="0">
                <a:latin typeface="Times New Roman" charset="0"/>
                <a:cs typeface="Times New Roman" charset="0"/>
              </a:rPr>
              <a:pPr/>
              <a:t>23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A8DB0-C901-4B09-A271-9A7D110F1A7E}" type="slidenum">
              <a:rPr lang="en-GB" smtClean="0">
                <a:latin typeface="Times New Roman" charset="0"/>
                <a:cs typeface="Times New Roman" charset="0"/>
              </a:rPr>
              <a:pPr/>
              <a:t>24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FCD0B-2116-4F01-B875-18FC20B7B7F0}" type="slidenum">
              <a:rPr lang="en-GB" smtClean="0">
                <a:latin typeface="Times New Roman" charset="0"/>
                <a:cs typeface="Times New Roman" charset="0"/>
              </a:rPr>
              <a:pPr/>
              <a:t>25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6AFB5-6F16-4CF8-B3C3-5EC268379B79}" type="slidenum">
              <a:rPr lang="en-GB" smtClean="0">
                <a:latin typeface="Times New Roman" charset="0"/>
                <a:cs typeface="Times New Roman" charset="0"/>
              </a:rPr>
              <a:pPr/>
              <a:t>26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61185-8130-486D-84A0-D3177DC4BBF6}" type="slidenum">
              <a:rPr lang="en-GB" smtClean="0">
                <a:latin typeface="Times New Roman" charset="0"/>
                <a:cs typeface="Times New Roman" charset="0"/>
              </a:rPr>
              <a:pPr/>
              <a:t>27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8741C-DFE2-44D6-AC73-A99EF430655F}" type="slidenum">
              <a:rPr lang="en-GB" smtClean="0">
                <a:latin typeface="Times New Roman" charset="0"/>
                <a:cs typeface="Times New Roman" charset="0"/>
              </a:rPr>
              <a:pPr/>
              <a:t>28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98F07-A4C0-40F0-8BA4-55AEFF06517C}" type="slidenum">
              <a:rPr lang="en-GB" smtClean="0">
                <a:latin typeface="Times New Roman" charset="0"/>
                <a:cs typeface="Times New Roman" charset="0"/>
              </a:rPr>
              <a:pPr/>
              <a:t>29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ABF62-D91B-410E-A232-89FF78B9C69F}" type="slidenum">
              <a:rPr lang="en-GB" smtClean="0">
                <a:latin typeface="Times New Roman" charset="0"/>
                <a:cs typeface="Times New Roman" charset="0"/>
              </a:rPr>
              <a:pPr/>
              <a:t>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800F5-492B-4285-AB47-AE5295B3D0C7}" type="slidenum">
              <a:rPr lang="en-GB" smtClean="0">
                <a:latin typeface="Times New Roman" charset="0"/>
                <a:cs typeface="Times New Roman" charset="0"/>
              </a:rPr>
              <a:pPr/>
              <a:t>30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94D0E-6300-4850-B617-185B3A4A9787}" type="slidenum">
              <a:rPr lang="en-GB" smtClean="0">
                <a:latin typeface="Times New Roman" charset="0"/>
                <a:cs typeface="Times New Roman" charset="0"/>
              </a:rPr>
              <a:pPr/>
              <a:t>31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5BB48-40A3-4BB8-B67A-03234D2D53E1}" type="slidenum">
              <a:rPr lang="en-GB" smtClean="0">
                <a:latin typeface="Times New Roman" charset="0"/>
                <a:cs typeface="Times New Roman" charset="0"/>
              </a:rPr>
              <a:pPr/>
              <a:t>32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505D3-3BEE-4248-918D-C6A0B82CA2A4}" type="slidenum">
              <a:rPr lang="en-GB" smtClean="0">
                <a:latin typeface="Times New Roman" charset="0"/>
                <a:cs typeface="Times New Roman" charset="0"/>
              </a:rPr>
              <a:pPr/>
              <a:t>33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233584-9B42-4174-BDBC-D63A2B50AB45}" type="slidenum">
              <a:rPr lang="en-GB" smtClean="0">
                <a:latin typeface="Times New Roman" charset="0"/>
                <a:cs typeface="Times New Roman" charset="0"/>
              </a:rPr>
              <a:pPr/>
              <a:t>34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C6DA-AA16-4DA6-BB6B-FECAACE40405}" type="slidenum">
              <a:rPr lang="en-GB" smtClean="0">
                <a:latin typeface="Times New Roman" charset="0"/>
                <a:cs typeface="Times New Roman" charset="0"/>
              </a:rPr>
              <a:pPr/>
              <a:t>35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8490A-698E-4D2D-ABD0-011A14191007}" type="slidenum">
              <a:rPr lang="en-GB" smtClean="0">
                <a:latin typeface="Times New Roman" charset="0"/>
                <a:cs typeface="Times New Roman" charset="0"/>
              </a:rPr>
              <a:pPr/>
              <a:t>36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83A23-C917-4DB1-AC6E-B7296AA344A9}" type="slidenum">
              <a:rPr lang="en-GB" smtClean="0">
                <a:latin typeface="Times New Roman" charset="0"/>
                <a:cs typeface="Times New Roman" charset="0"/>
              </a:rPr>
              <a:pPr/>
              <a:t>37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69811-2AF9-4CD0-8C4F-441B7B97CA99}" type="slidenum">
              <a:rPr lang="en-GB" smtClean="0">
                <a:latin typeface="Times New Roman" charset="0"/>
                <a:cs typeface="Times New Roman" charset="0"/>
              </a:rPr>
              <a:pPr/>
              <a:t>38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CD74B-4301-4089-900E-E49FF425768B}" type="slidenum">
              <a:rPr lang="en-GB" smtClean="0">
                <a:latin typeface="Times New Roman" charset="0"/>
                <a:cs typeface="Times New Roman" charset="0"/>
              </a:rPr>
              <a:pPr/>
              <a:t>39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E0756-6C3A-4A81-8FDB-7723EFA0C702}" type="slidenum">
              <a:rPr lang="en-GB" smtClean="0">
                <a:latin typeface="Times New Roman" charset="0"/>
                <a:cs typeface="Times New Roman" charset="0"/>
              </a:rPr>
              <a:pPr/>
              <a:t>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5D12-2083-4B72-BFDA-3E88127762C3}" type="slidenum">
              <a:rPr lang="en-GB" smtClean="0">
                <a:latin typeface="Times New Roman" charset="0"/>
                <a:cs typeface="Times New Roman" charset="0"/>
              </a:rPr>
              <a:pPr/>
              <a:t>40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FE985-11A2-490A-8AFC-26B0AFAF3B62}" type="slidenum">
              <a:rPr lang="en-GB" smtClean="0">
                <a:latin typeface="Times New Roman" charset="0"/>
                <a:cs typeface="Times New Roman" charset="0"/>
              </a:rPr>
              <a:pPr/>
              <a:t>41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15BCD-6D73-439A-90CD-2B0EABEE2654}" type="slidenum">
              <a:rPr lang="en-GB" smtClean="0">
                <a:latin typeface="Times New Roman" charset="0"/>
                <a:cs typeface="Times New Roman" charset="0"/>
              </a:rPr>
              <a:pPr/>
              <a:t>42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0F754-F139-41B6-91B2-77E0D7DBA83D}" type="slidenum">
              <a:rPr lang="en-GB" smtClean="0">
                <a:latin typeface="Times New Roman" charset="0"/>
                <a:cs typeface="Times New Roman" charset="0"/>
              </a:rPr>
              <a:pPr/>
              <a:t>43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3A13C-E66F-4D4A-82DA-3918D5F373DE}" type="slidenum">
              <a:rPr lang="en-GB" smtClean="0">
                <a:latin typeface="Times New Roman" charset="0"/>
                <a:cs typeface="Times New Roman" charset="0"/>
              </a:rPr>
              <a:pPr/>
              <a:t>44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A13CA-53F8-481C-A8A3-E8B7EEAEA12E}" type="slidenum">
              <a:rPr lang="en-GB" smtClean="0">
                <a:latin typeface="Times New Roman" charset="0"/>
                <a:cs typeface="Times New Roman" charset="0"/>
              </a:rPr>
              <a:pPr/>
              <a:t>45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EDEFA-74EB-4B90-9B48-42BA4BA796E1}" type="slidenum">
              <a:rPr lang="en-GB" smtClean="0">
                <a:latin typeface="Times New Roman" charset="0"/>
                <a:cs typeface="Times New Roman" charset="0"/>
              </a:rPr>
              <a:pPr/>
              <a:t>46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FE818-F82F-4CD8-9819-62E246D196EF}" type="slidenum">
              <a:rPr lang="en-GB" smtClean="0">
                <a:latin typeface="Times New Roman" charset="0"/>
                <a:cs typeface="Times New Roman" charset="0"/>
              </a:rPr>
              <a:pPr/>
              <a:t>47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52795-2D55-4373-9CDA-40247114E971}" type="slidenum">
              <a:rPr lang="en-GB" smtClean="0">
                <a:latin typeface="Times New Roman" charset="0"/>
                <a:cs typeface="Times New Roman" charset="0"/>
              </a:rPr>
              <a:pPr/>
              <a:t>48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40774-FC54-45D1-BCEA-F369C6DD0ECF}" type="slidenum">
              <a:rPr lang="en-GB" smtClean="0">
                <a:latin typeface="Times New Roman" charset="0"/>
                <a:cs typeface="Times New Roman" charset="0"/>
              </a:rPr>
              <a:pPr/>
              <a:t>49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AF599-EDFC-4D07-B9BB-CBA5C95DF879}" type="slidenum">
              <a:rPr lang="en-GB" smtClean="0">
                <a:latin typeface="Times New Roman" charset="0"/>
                <a:cs typeface="Times New Roman" charset="0"/>
              </a:rPr>
              <a:pPr/>
              <a:t>5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BA38-0F26-43D5-8538-849044FE798F}" type="slidenum">
              <a:rPr lang="en-GB" smtClean="0">
                <a:latin typeface="Times New Roman" charset="0"/>
                <a:cs typeface="Times New Roman" charset="0"/>
              </a:rPr>
              <a:pPr/>
              <a:t>50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5D5D6-A973-4F85-82DC-C316AAFB1851}" type="slidenum">
              <a:rPr lang="en-GB" smtClean="0">
                <a:latin typeface="Times New Roman" charset="0"/>
                <a:cs typeface="Times New Roman" charset="0"/>
              </a:rPr>
              <a:pPr/>
              <a:t>6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E61BE-7D74-4C6E-AB51-708BA16B19E5}" type="slidenum">
              <a:rPr lang="en-GB" smtClean="0">
                <a:latin typeface="Times New Roman" charset="0"/>
                <a:cs typeface="Times New Roman" charset="0"/>
              </a:rPr>
              <a:pPr/>
              <a:t>7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A6B05-5C1A-4A98-857F-D01AD11324A8}" type="slidenum">
              <a:rPr lang="en-GB" smtClean="0">
                <a:latin typeface="Times New Roman" charset="0"/>
                <a:cs typeface="Times New Roman" charset="0"/>
              </a:rPr>
              <a:pPr/>
              <a:t>8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AF1B4-50AB-483F-9ADC-32C98374E294}" type="slidenum">
              <a:rPr lang="en-GB" smtClean="0">
                <a:latin typeface="Times New Roman" charset="0"/>
                <a:cs typeface="Times New Roman" charset="0"/>
              </a:rPr>
              <a:pPr/>
              <a:t>9</a:t>
            </a:fld>
            <a:endParaRPr lang="en-GB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4A405-DFAA-4399-AE74-E66EB95D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79C05-D9AA-47F4-BAA9-2F98329E0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9E916-3656-40AC-8A51-CEF611F31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AC50-FA9C-4EED-A442-24FBC4022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0C3F6-DDB2-4A78-857F-00BEAF39F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81A-3F69-4F64-9D7A-42AF1F738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55E84-1A87-4972-9D22-838BD4284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473C8-38AF-4759-921D-35679A257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FD816-15F1-4848-98AB-1012139F3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D27A4-EAB1-4261-AFF2-2CB9A2CA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6E8D7-87D2-401B-A0B2-0272C46C7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ASP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47739C3-C3E1-46C6-81CE-AC14C25D1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sp_examples/session_id_example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asp_examples/session_timeout_example.ht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asp_examples/response_redirect_example.htm" TargetMode="External"/><Relationship Id="rId3" Type="http://schemas.openxmlformats.org/officeDocument/2006/relationships/hyperlink" Target="asp_examples/response_write_example_01.htm" TargetMode="External"/><Relationship Id="rId7" Type="http://schemas.openxmlformats.org/officeDocument/2006/relationships/hyperlink" Target="asp_examples/response_flush_example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asp_examples/response_clear_example.htm" TargetMode="External"/><Relationship Id="rId5" Type="http://schemas.openxmlformats.org/officeDocument/2006/relationships/hyperlink" Target="asp_examples/response_write_and_end_example.htm" TargetMode="External"/><Relationship Id="rId4" Type="http://schemas.openxmlformats.org/officeDocument/2006/relationships/hyperlink" Target="asp_examples/response_write_example_02.htm" TargetMode="External"/><Relationship Id="rId9" Type="http://schemas.openxmlformats.org/officeDocument/2006/relationships/hyperlink" Target="asp_examples/response_buffer_example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sp_examples/cookie_write_example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asp_examples/cookie_show_example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asp_examples/server_var_example_os_browser.htm" TargetMode="External"/><Relationship Id="rId7" Type="http://schemas.openxmlformats.org/officeDocument/2006/relationships/hyperlink" Target="asp_examples/server_var_example_all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asp_examples/server_var_example_ip.htm" TargetMode="External"/><Relationship Id="rId5" Type="http://schemas.openxmlformats.org/officeDocument/2006/relationships/hyperlink" Target="asp_examples/server_var_example_domain_name.htm" TargetMode="External"/><Relationship Id="rId4" Type="http://schemas.openxmlformats.org/officeDocument/2006/relationships/hyperlink" Target="asp_examples/server_var_example_virtual_path.ht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asp_examples/request_object_querystring_caller.ht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asp_examples/request_object_example_form_01_caller.ht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asp_examples/request_object_example_form_02_caller.ht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asp_examples/request_object_example_form_03_caller.htm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asp_examples/request_object_example_form_05_caller.htm" TargetMode="External"/><Relationship Id="rId4" Type="http://schemas.openxmlformats.org/officeDocument/2006/relationships/hyperlink" Target="asp_examples/request_object_example_form_04_caller.htm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asp_examples/file_system_object_example_drive_file_system.htm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hyperlink" Target="asp_examples/file_system_object_example_drive_letter.htm" TargetMode="External"/><Relationship Id="rId4" Type="http://schemas.openxmlformats.org/officeDocument/2006/relationships/hyperlink" Target="asp_examples/file_system_object_example_drive_free_space.htm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asp_examples/file_system_object_example_file_copy.ht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asp_examples/file_system_object_example_folder_files.htm" TargetMode="External"/><Relationship Id="rId4" Type="http://schemas.openxmlformats.org/officeDocument/2006/relationships/hyperlink" Target="asp_examples/file_system_object_example_file_name.htm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9399B-6471-44B6-A104-471860EC8513}" type="slidenum">
              <a:rPr lang="en-US" smtClean="0">
                <a:latin typeface="Times New Roman" charset="0"/>
                <a:cs typeface="Times New Roman" charset="0"/>
              </a:rPr>
              <a:pPr/>
              <a:t>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ASP-Intro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Active Server Pages (ASP) is a server side scripting language that makes a web site dynamic.</a:t>
            </a:r>
          </a:p>
          <a:p>
            <a:pPr eaLnBrk="1" hangingPunct="1"/>
            <a:r>
              <a:rPr lang="en-US" smtClean="0"/>
              <a:t>An ASP file can contain text, HTML tags and scripts.</a:t>
            </a:r>
          </a:p>
          <a:p>
            <a:pPr eaLnBrk="1" hangingPunct="1"/>
            <a:r>
              <a:rPr lang="en-US" smtClean="0"/>
              <a:t>Scripts in an ASP file are executed on the server.</a:t>
            </a:r>
          </a:p>
          <a:p>
            <a:pPr eaLnBrk="1" hangingPunct="1"/>
            <a:r>
              <a:rPr lang="en-US" smtClean="0"/>
              <a:t>An ASP file has the file extension ".asp"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AA8D2-B8D9-4B12-AB6E-E8A61A428513}" type="slidenum">
              <a:rPr lang="en-US" smtClean="0">
                <a:latin typeface="Times New Roman" charset="0"/>
                <a:cs typeface="Times New Roman" charset="0"/>
              </a:rPr>
              <a:pPr/>
              <a:t>10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Object Properties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The Session object is implemented as a collection (array).</a:t>
            </a:r>
          </a:p>
          <a:p>
            <a:pPr eaLnBrk="1" hangingPunct="1"/>
            <a:r>
              <a:rPr lang="en-US" sz="2800" smtClean="0"/>
              <a:t>Whenever you create a Session Variable to be stored in the Session Contents collection you will need to make this Key/Value pair.</a:t>
            </a:r>
          </a:p>
          <a:p>
            <a:pPr eaLnBrk="1" hangingPunct="1"/>
            <a:r>
              <a:rPr lang="en-US" sz="2800" smtClean="0"/>
              <a:t>Session Important Properties:</a:t>
            </a:r>
          </a:p>
          <a:p>
            <a:pPr lvl="1" eaLnBrk="1" hangingPunct="1"/>
            <a:r>
              <a:rPr lang="en-US" smtClean="0"/>
              <a:t>SessionID: Returns a unique id for each user. The unique id is generated by the server</a:t>
            </a:r>
          </a:p>
          <a:p>
            <a:pPr lvl="1" eaLnBrk="1" hangingPunct="1"/>
            <a:r>
              <a:rPr lang="en-US" smtClean="0"/>
              <a:t>Timeout: Sets or returns the timeout period (in minutes) for the Session object in this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D89DD6-0837-4383-B75A-019C4F006E4B}" type="slidenum">
              <a:rPr lang="en-US" smtClean="0">
                <a:latin typeface="Times New Roman" charset="0"/>
                <a:cs typeface="Times New Roman" charset="0"/>
              </a:rPr>
              <a:pPr/>
              <a:t>11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Object Properties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Session.CodePage:Sets the code page for data in the intrinsic objects for an entire session. The code page specifies to the server how to encode characters for different languages.</a:t>
            </a:r>
          </a:p>
          <a:p>
            <a:pPr eaLnBrk="1" hangingPunct="1"/>
            <a:r>
              <a:rPr lang="en-US" sz="2800" smtClean="0"/>
              <a:t>Session.Contents Collection:Contains the items that you have added to the session by using script commands.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5FC09-C24C-42DE-85AA-E32473A34B1B}" type="slidenum">
              <a:rPr lang="en-US" smtClean="0">
                <a:latin typeface="Times New Roman" charset="0"/>
                <a:cs typeface="Times New Roman" charset="0"/>
              </a:rPr>
              <a:pPr/>
              <a:t>12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Object Events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Session_OnEnd: Occurs when a session is abandoned or times out.</a:t>
            </a:r>
          </a:p>
          <a:p>
            <a:pPr eaLnBrk="1" hangingPunct="1"/>
            <a:r>
              <a:rPr lang="en-US" sz="2800" smtClean="0"/>
              <a:t>Session_OnStart: Occurs when the server creates a new session.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DC7300-28CF-42E3-8A67-DD2B5DEDB896}" type="slidenum">
              <a:rPr lang="en-US" smtClean="0">
                <a:latin typeface="Times New Roman" charset="0"/>
                <a:cs typeface="Times New Roman" charset="0"/>
              </a:rPr>
              <a:pPr/>
              <a:t>13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Object Example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>
                <a:hlinkClick r:id="rId3" action="ppaction://hlinkfile"/>
              </a:rPr>
              <a:t>Example 1</a:t>
            </a:r>
            <a:r>
              <a:rPr lang="en-US" sz="2800" smtClean="0"/>
              <a:t>: session id</a:t>
            </a:r>
          </a:p>
          <a:p>
            <a:pPr eaLnBrk="1" hangingPunct="1"/>
            <a:r>
              <a:rPr lang="en-US" sz="2800" smtClean="0">
                <a:hlinkClick r:id="rId4" action="ppaction://hlinkfile"/>
              </a:rPr>
              <a:t>Example 2</a:t>
            </a:r>
            <a:r>
              <a:rPr lang="en-US" sz="2800" smtClean="0"/>
              <a:t>: session time out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A4EB0-AF79-4436-9B74-5945C85A36E2}" type="slidenum">
              <a:rPr lang="en-US" smtClean="0">
                <a:latin typeface="Times New Roman" charset="0"/>
                <a:cs typeface="Times New Roman" charset="0"/>
              </a:rPr>
              <a:pPr/>
              <a:t>14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The Response object is used to send information to the client.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Syntax:</a:t>
            </a:r>
            <a:r>
              <a:rPr lang="en-US" sz="2800" smtClean="0">
                <a:latin typeface="Courier" pitchFamily="49" charset="0"/>
              </a:rPr>
              <a:t> Response.collection|property|method</a:t>
            </a:r>
          </a:p>
          <a:p>
            <a:pPr eaLnBrk="1" hangingPunct="1"/>
            <a:r>
              <a:rPr lang="en-US" sz="2800" smtClean="0"/>
              <a:t>Its has collections, properties, and methods.</a:t>
            </a:r>
          </a:p>
          <a:p>
            <a:pPr eaLnBrk="1" hangingPunct="1"/>
            <a:r>
              <a:rPr lang="en-US" sz="2800" smtClean="0"/>
              <a:t>Response methods must occur before any HTML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C6D01-84B6-4D1C-98D6-01AEDC2ED793}" type="slidenum">
              <a:rPr lang="en-US" smtClean="0">
                <a:latin typeface="Times New Roman" charset="0"/>
                <a:cs typeface="Times New Roman" charset="0"/>
              </a:rPr>
              <a:pPr/>
              <a:t>15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of the collections, properties and methods are: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Cookies: Sets a cookie value. If the cookie does not exist, it will be created, and take the value that is specified.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Cookies collection is used to set or get cookie values. If the cookie does not exist, it will be created, and take the value that is specified.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Response.Cookies command must appear before the &lt;html&gt; tag.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Syntax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Response.Cookies(name)[(key)|.attribute]=value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variablename=Request.Cookies(name)[(key)|.attribute]</a:t>
            </a:r>
            <a:r>
              <a:rPr lang="en-US" sz="2000" smtClean="0">
                <a:latin typeface="Courier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66D07-FAA9-4EAA-9E3F-EE96CB07E473}" type="slidenum">
              <a:rPr lang="en-US" smtClean="0">
                <a:latin typeface="Times New Roman" charset="0"/>
                <a:cs typeface="Times New Roman" charset="0"/>
              </a:rPr>
              <a:pPr/>
              <a:t>16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Syntax</a:t>
            </a:r>
          </a:p>
          <a:p>
            <a:pPr eaLnBrk="1" hangingPunct="1">
              <a:buFontTx/>
              <a:buNone/>
            </a:pPr>
            <a:r>
              <a:rPr lang="en-US" sz="2800" smtClean="0"/>
              <a:t>Response.Cookies(name)[(key)|.attribute]=value</a:t>
            </a:r>
          </a:p>
          <a:p>
            <a:pPr eaLnBrk="1" hangingPunct="1">
              <a:buFontTx/>
              <a:buNone/>
            </a:pPr>
            <a:r>
              <a:rPr lang="en-US" sz="2800" smtClean="0"/>
              <a:t>variablename=Request.Cookies(name)[(key)|.attribute]</a:t>
            </a:r>
          </a:p>
          <a:p>
            <a:pPr eaLnBrk="1" hangingPunct="1">
              <a:buFontTx/>
              <a:buNone/>
            </a:pPr>
            <a:r>
              <a:rPr lang="en-US" sz="2800" smtClean="0"/>
              <a:t>name: Required. The name of the cookie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Value:The value of the cookie.</a:t>
            </a:r>
          </a:p>
          <a:p>
            <a:pPr eaLnBrk="1" hangingPunct="1"/>
            <a:r>
              <a:rPr lang="en-US" sz="2800" smtClean="0"/>
              <a:t>Required for the Response.Cookies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D3B0C-37CE-4FF0-AB4E-BECB1E5A8CF2}" type="slidenum">
              <a:rPr lang="en-US" smtClean="0">
                <a:latin typeface="Times New Roman" charset="0"/>
                <a:cs typeface="Times New Roman" charset="0"/>
              </a:rPr>
              <a:pPr/>
              <a:t>17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Properties:</a:t>
            </a:r>
          </a:p>
          <a:p>
            <a:pPr lvl="1" eaLnBrk="1" hangingPunct="1"/>
            <a:r>
              <a:rPr lang="en-US" smtClean="0"/>
              <a:t>Buffer:Specifies whether to buffer the page output or not</a:t>
            </a:r>
          </a:p>
          <a:p>
            <a:pPr lvl="1" eaLnBrk="1" hangingPunct="1"/>
            <a:r>
              <a:rPr lang="en-US" smtClean="0"/>
              <a:t>IsClientConnected: Indicates if the client has disconnected from the server</a:t>
            </a:r>
          </a:p>
          <a:p>
            <a:pPr lvl="1" eaLnBrk="1" hangingPunct="1"/>
            <a:r>
              <a:rPr lang="en-US" smtClean="0"/>
              <a:t>Expires: Sets how long (in minutes) a page will be cached on a browser before it expires.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6A746-846D-483F-8259-61E19E225E4F}" type="slidenum">
              <a:rPr lang="en-US" smtClean="0">
                <a:latin typeface="Times New Roman" charset="0"/>
                <a:cs typeface="Times New Roman" charset="0"/>
              </a:rPr>
              <a:pPr/>
              <a:t>18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Methods</a:t>
            </a:r>
          </a:p>
          <a:p>
            <a:pPr eaLnBrk="1" hangingPunct="1"/>
            <a:r>
              <a:rPr lang="en-US" sz="2800" smtClean="0"/>
              <a:t>Clear: Clears any buffered HTML output</a:t>
            </a:r>
          </a:p>
          <a:p>
            <a:pPr eaLnBrk="1" hangingPunct="1"/>
            <a:r>
              <a:rPr lang="en-US" sz="2800" smtClean="0"/>
              <a:t>End: Stops processing a script, and returns the current result</a:t>
            </a:r>
          </a:p>
          <a:p>
            <a:pPr eaLnBrk="1" hangingPunct="1"/>
            <a:r>
              <a:rPr lang="en-US" sz="2800" smtClean="0"/>
              <a:t>Flush: Sends buffered HTML output immediately</a:t>
            </a:r>
          </a:p>
          <a:p>
            <a:pPr eaLnBrk="1" hangingPunct="1"/>
            <a:r>
              <a:rPr lang="en-US" sz="2800" smtClean="0"/>
              <a:t>Redirect: Redirects the user to a different URL</a:t>
            </a:r>
          </a:p>
          <a:p>
            <a:pPr eaLnBrk="1" hangingPunct="1"/>
            <a:r>
              <a:rPr lang="en-US" sz="2800" smtClean="0"/>
              <a:t>Write: Writes a specified string to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8E18E8-DBFB-45A3-A61B-2A0E7802B48B}" type="slidenum">
              <a:rPr lang="en-US" smtClean="0">
                <a:latin typeface="Times New Roman" charset="0"/>
                <a:cs typeface="Times New Roman" charset="0"/>
              </a:rPr>
              <a:pPr/>
              <a:t>19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 Example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>
                <a:hlinkClick r:id="rId3" action="ppaction://hlinkfile"/>
              </a:rPr>
              <a:t>Example 1</a:t>
            </a:r>
            <a:r>
              <a:rPr lang="en-US" smtClean="0"/>
              <a:t>: Writing text</a:t>
            </a:r>
          </a:p>
          <a:p>
            <a:pPr eaLnBrk="1" hangingPunct="1"/>
            <a:r>
              <a:rPr lang="en-US" smtClean="0">
                <a:hlinkClick r:id="rId4" action="ppaction://hlinkfile"/>
              </a:rPr>
              <a:t>Example 2</a:t>
            </a:r>
            <a:r>
              <a:rPr lang="en-US" smtClean="0"/>
              <a:t>: Writing text with loop</a:t>
            </a:r>
          </a:p>
          <a:p>
            <a:pPr eaLnBrk="1" hangingPunct="1"/>
            <a:r>
              <a:rPr lang="en-US" smtClean="0">
                <a:hlinkClick r:id="rId5" action="ppaction://hlinkfile"/>
              </a:rPr>
              <a:t>Example 3</a:t>
            </a:r>
            <a:r>
              <a:rPr lang="en-US" smtClean="0"/>
              <a:t>: Writing text with end method</a:t>
            </a:r>
          </a:p>
          <a:p>
            <a:pPr eaLnBrk="1" hangingPunct="1"/>
            <a:r>
              <a:rPr lang="en-US" smtClean="0">
                <a:hlinkClick r:id="rId6" action="ppaction://hlinkfile"/>
              </a:rPr>
              <a:t>Example 4</a:t>
            </a:r>
            <a:r>
              <a:rPr lang="en-US" smtClean="0"/>
              <a:t>: Clear method</a:t>
            </a:r>
          </a:p>
          <a:p>
            <a:pPr eaLnBrk="1" hangingPunct="1"/>
            <a:r>
              <a:rPr lang="en-US" smtClean="0">
                <a:hlinkClick r:id="rId7" action="ppaction://hlinkfile"/>
              </a:rPr>
              <a:t>Example 5</a:t>
            </a:r>
            <a:r>
              <a:rPr lang="en-US" smtClean="0"/>
              <a:t>: flush method</a:t>
            </a:r>
          </a:p>
          <a:p>
            <a:pPr eaLnBrk="1" hangingPunct="1"/>
            <a:r>
              <a:rPr lang="en-US" smtClean="0">
                <a:hlinkClick r:id="rId8" action="ppaction://hlinkfile"/>
              </a:rPr>
              <a:t>Example 6</a:t>
            </a:r>
            <a:r>
              <a:rPr lang="en-US" smtClean="0"/>
              <a:t>: redirect method</a:t>
            </a:r>
          </a:p>
          <a:p>
            <a:pPr eaLnBrk="1" hangingPunct="1"/>
            <a:r>
              <a:rPr lang="en-US" smtClean="0">
                <a:hlinkClick r:id="rId9" action="ppaction://hlinkfile"/>
              </a:rPr>
              <a:t>Example 7</a:t>
            </a:r>
            <a:r>
              <a:rPr lang="en-US" smtClean="0"/>
              <a:t>: buffer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F44D10-E24B-4B8F-8A29-CAB1A996EA60}" type="slidenum">
              <a:rPr lang="en-US" smtClean="0">
                <a:latin typeface="Times New Roman" charset="0"/>
                <a:cs typeface="Times New Roman" charset="0"/>
              </a:rPr>
              <a:pPr/>
              <a:t>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ASP-Intro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The Active Server Object Model consists of six intrinsic objects. These objects do not need to be created before they are used.</a:t>
            </a:r>
          </a:p>
          <a:p>
            <a:pPr eaLnBrk="1" hangingPunct="1"/>
            <a:r>
              <a:rPr lang="en-US" sz="2800" smtClean="0"/>
              <a:t>Application object - application wide data</a:t>
            </a:r>
          </a:p>
          <a:p>
            <a:pPr eaLnBrk="1" hangingPunct="1"/>
            <a:r>
              <a:rPr lang="en-US" sz="2800" smtClean="0"/>
              <a:t>Request object - data sent from client to server</a:t>
            </a:r>
          </a:p>
          <a:p>
            <a:pPr eaLnBrk="1" hangingPunct="1"/>
            <a:r>
              <a:rPr lang="en-US" sz="2800" smtClean="0"/>
              <a:t>Response object - data sent from server to client</a:t>
            </a:r>
          </a:p>
          <a:p>
            <a:pPr eaLnBrk="1" hangingPunct="1"/>
            <a:r>
              <a:rPr lang="en-US" sz="2800" smtClean="0"/>
              <a:t>Session object - user specific data</a:t>
            </a:r>
          </a:p>
          <a:p>
            <a:pPr eaLnBrk="1" hangingPunct="1"/>
            <a:r>
              <a:rPr lang="en-US" sz="2800" smtClean="0"/>
              <a:t>Server object - extending IIS with custom components</a:t>
            </a:r>
          </a:p>
          <a:p>
            <a:pPr eaLnBrk="1" hangingPunct="1"/>
            <a:r>
              <a:rPr lang="en-US" sz="2800" smtClean="0"/>
              <a:t>ObjectContext object - makes pages part of a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20A588-4893-4A38-88E5-8157C5A374BF}" type="slidenum">
              <a:rPr lang="en-US" smtClean="0">
                <a:latin typeface="Times New Roman" charset="0"/>
                <a:cs typeface="Times New Roman" charset="0"/>
              </a:rPr>
              <a:pPr/>
              <a:t>20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 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Example 8: expires property</a:t>
            </a:r>
          </a:p>
          <a:p>
            <a:pPr eaLnBrk="1" hangingPunct="1"/>
            <a:r>
              <a:rPr lang="en-US" sz="2800" smtClean="0"/>
              <a:t>The expires property specifies the length of time in minutes until a cached page on the browser expires.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400" smtClean="0">
                <a:latin typeface="Courier" pitchFamily="49" charset="0"/>
              </a:rPr>
              <a:t>&lt;% response.expires = 0 %&gt;</a:t>
            </a:r>
          </a:p>
          <a:p>
            <a:pPr eaLnBrk="1" hangingPunct="1"/>
            <a:r>
              <a:rPr lang="en-US" sz="2800" smtClean="0"/>
              <a:t>Page never cached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400" smtClean="0">
                <a:latin typeface="Courier" pitchFamily="49" charset="0"/>
              </a:rPr>
              <a:t>&lt;%response.expires=15%&gt;</a:t>
            </a:r>
          </a:p>
          <a:p>
            <a:pPr eaLnBrk="1" hangingPunct="1"/>
            <a:r>
              <a:rPr lang="en-US" sz="2800" smtClean="0"/>
              <a:t>If the user returns to this page before the 15 minutes are up, the cached version of the page will be displayed.</a:t>
            </a:r>
          </a:p>
          <a:p>
            <a:pPr eaLnBrk="1" hangingPunct="1"/>
            <a:r>
              <a:rPr lang="en-US" sz="2800" smtClean="0"/>
              <a:t>If the property is set more than once on a page, the shortest time is used.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4EB58-44F4-4B30-9BD5-E9BE0BCFAB75}" type="slidenum">
              <a:rPr lang="en-US" smtClean="0">
                <a:latin typeface="Times New Roman" charset="0"/>
                <a:cs typeface="Times New Roman" charset="0"/>
              </a:rPr>
              <a:pPr/>
              <a:t>21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 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Example 9: expiresabsolute property</a:t>
            </a:r>
          </a:p>
          <a:p>
            <a:pPr eaLnBrk="1" hangingPunct="1"/>
            <a:r>
              <a:rPr lang="en-US" sz="2800" smtClean="0"/>
              <a:t>Sets a date and time when a cached page on a browser will expire. If a user returns to the same page before this date/time, the cached version is displayed.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	response.expiresabsolute[=[date][time]]</a:t>
            </a:r>
          </a:p>
          <a:p>
            <a:pPr eaLnBrk="1" hangingPunct="1"/>
            <a:r>
              <a:rPr lang="en-US" sz="2800" smtClean="0"/>
              <a:t>You must use a 24 hour clock for the time and four digits for the year.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&lt;%response.expiresabsolute=#January 10,2009 16:00:00#%&gt;</a:t>
            </a:r>
          </a:p>
          <a:p>
            <a:pPr eaLnBrk="1" hangingPunct="1"/>
            <a:r>
              <a:rPr lang="en-US" sz="2800" smtClean="0"/>
              <a:t>The page will expire at 4:00 PM on January 11,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D5052-7278-4B6B-87BC-1858FFA562A5}" type="slidenum">
              <a:rPr lang="en-US" smtClean="0">
                <a:latin typeface="Times New Roman" charset="0"/>
                <a:cs typeface="Times New Roman" charset="0"/>
              </a:rPr>
              <a:pPr/>
              <a:t>22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 Cookies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A cookie is a small text file written to the visitor’s hard drive that stores user specific information. (Sometimes known as a persistent cookie) </a:t>
            </a:r>
          </a:p>
          <a:p>
            <a:pPr eaLnBrk="1" hangingPunct="1"/>
            <a:r>
              <a:rPr lang="en-US" sz="2800" smtClean="0"/>
              <a:t>Used to store information about a user, to store usernames and passwords, visited pages, favorites, last visits etc. They allow us to personalize web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3C4AF-C17A-491B-8172-4F0A499BB11C}" type="slidenum">
              <a:rPr lang="en-US" smtClean="0">
                <a:latin typeface="Times New Roman" charset="0"/>
                <a:cs typeface="Times New Roman" charset="0"/>
              </a:rPr>
              <a:pPr/>
              <a:t>23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 Cookies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To write a cookie to the visitors computer we use the Response.Cookies command.</a:t>
            </a:r>
          </a:p>
          <a:p>
            <a:pPr eaLnBrk="1" hangingPunct="1"/>
            <a:r>
              <a:rPr lang="en-US" sz="2800" smtClean="0"/>
              <a:t>syntax: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	Response.Cookies(“CookieName”)=value</a:t>
            </a:r>
          </a:p>
          <a:p>
            <a:pPr eaLnBrk="1" hangingPunct="1"/>
            <a:r>
              <a:rPr lang="en-US" sz="2800" smtClean="0"/>
              <a:t>To retrieve a cookie "Request.Cookies" command is used.</a:t>
            </a:r>
          </a:p>
          <a:p>
            <a:pPr eaLnBrk="1" hangingPunct="1"/>
            <a:r>
              <a:rPr lang="en-US" sz="2800" smtClean="0"/>
              <a:t>syntax: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	Request.Cookies(“CookieName”)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1BB141-8A6F-4245-82C0-455A3D5B943B}" type="slidenum">
              <a:rPr lang="en-US" smtClean="0">
                <a:latin typeface="Times New Roman" charset="0"/>
                <a:cs typeface="Times New Roman" charset="0"/>
              </a:rPr>
              <a:pPr/>
              <a:t>24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 Cookies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Cookies with Keys</a:t>
            </a:r>
          </a:p>
          <a:p>
            <a:pPr eaLnBrk="1" hangingPunct="1"/>
            <a:r>
              <a:rPr lang="en-US" sz="2800" smtClean="0"/>
              <a:t>Cookies can also store multiple values of related information. When this is the case they are said to have keys.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E1389-9DD6-4E39-A212-88BB3C5EBCB3}" type="slidenum">
              <a:rPr lang="en-US" smtClean="0">
                <a:latin typeface="Times New Roman" charset="0"/>
                <a:cs typeface="Times New Roman" charset="0"/>
              </a:rPr>
              <a:pPr/>
              <a:t>25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ASP-Response Object Cookies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>
                <a:hlinkClick r:id="rId3" action="ppaction://hlinkfile"/>
              </a:rPr>
              <a:t>Example 1</a:t>
            </a:r>
            <a:r>
              <a:rPr lang="en-US" sz="2800" smtClean="0"/>
              <a:t> writing cookie</a:t>
            </a:r>
          </a:p>
          <a:p>
            <a:pPr eaLnBrk="1" hangingPunct="1"/>
            <a:r>
              <a:rPr lang="en-US" sz="2800" smtClean="0">
                <a:hlinkClick r:id="rId4" action="ppaction://hlinkfile"/>
              </a:rPr>
              <a:t>Example 2</a:t>
            </a:r>
            <a:r>
              <a:rPr lang="en-US" sz="2800" smtClean="0"/>
              <a:t> displaying cookie</a:t>
            </a:r>
            <a:endParaRPr lang="en-US" sz="2400" smtClean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B1790E-D17C-4C84-BF2F-26C06046F3A5}" type="slidenum">
              <a:rPr lang="en-US" smtClean="0">
                <a:latin typeface="Times New Roman" charset="0"/>
                <a:cs typeface="Times New Roman" charset="0"/>
              </a:rPr>
              <a:pPr/>
              <a:t>26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ASP-Server Variables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To find out more information on your visitors, we use the server variables.</a:t>
            </a:r>
          </a:p>
          <a:p>
            <a:pPr eaLnBrk="1" hangingPunct="1"/>
            <a:r>
              <a:rPr lang="en-US" sz="2800" smtClean="0"/>
              <a:t>These are environment variables that tell us about the environment that your application is running in.</a:t>
            </a:r>
          </a:p>
          <a:p>
            <a:pPr eaLnBrk="1" hangingPunct="1"/>
            <a:r>
              <a:rPr lang="en-US" sz="2800" smtClean="0"/>
              <a:t>Server variables can tell us everything from what browser the visitor is using, the visitor's IP address, or the last page the visitor came from.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91DE99-6896-47AB-9D1C-FE2CB27ABD26}" type="slidenum">
              <a:rPr lang="en-US" smtClean="0">
                <a:latin typeface="Times New Roman" charset="0"/>
                <a:cs typeface="Times New Roman" charset="0"/>
              </a:rPr>
              <a:pPr/>
              <a:t>27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ASP-Server Variables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Server Variables can be called with the following syntax;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" pitchFamily="49" charset="0"/>
              </a:rPr>
              <a:t>	&lt;% Request.ServerVariables("Variable Name") %&gt;</a:t>
            </a:r>
          </a:p>
          <a:p>
            <a:pPr eaLnBrk="1" hangingPunct="1"/>
            <a:r>
              <a:rPr lang="en-US" sz="2800" smtClean="0"/>
              <a:t>Examples</a:t>
            </a:r>
          </a:p>
          <a:p>
            <a:pPr eaLnBrk="1" hangingPunct="1"/>
            <a:r>
              <a:rPr lang="en-US" sz="2800" smtClean="0">
                <a:hlinkClick r:id="rId3" action="ppaction://hlinkfile"/>
              </a:rPr>
              <a:t>Example 1</a:t>
            </a:r>
            <a:r>
              <a:rPr lang="en-US" sz="2800" smtClean="0"/>
              <a:t>: Visitor browser</a:t>
            </a:r>
          </a:p>
          <a:p>
            <a:pPr eaLnBrk="1" hangingPunct="1"/>
            <a:r>
              <a:rPr lang="en-US" sz="2800" smtClean="0">
                <a:hlinkClick r:id="rId4" action="ppaction://hlinkfile"/>
              </a:rPr>
              <a:t>Example 2</a:t>
            </a:r>
            <a:r>
              <a:rPr lang="en-US" sz="2800" smtClean="0"/>
              <a:t>: ASP file path</a:t>
            </a:r>
          </a:p>
          <a:p>
            <a:pPr eaLnBrk="1" hangingPunct="1"/>
            <a:r>
              <a:rPr lang="en-US" sz="2800" smtClean="0">
                <a:hlinkClick r:id="rId5" action="ppaction://hlinkfile"/>
              </a:rPr>
              <a:t>Example 3</a:t>
            </a:r>
            <a:r>
              <a:rPr lang="en-US" sz="2800" smtClean="0"/>
              <a:t>: Domain Name</a:t>
            </a:r>
          </a:p>
          <a:p>
            <a:pPr eaLnBrk="1" hangingPunct="1"/>
            <a:r>
              <a:rPr lang="en-US" sz="2800" smtClean="0">
                <a:hlinkClick r:id="rId6" action="ppaction://hlinkfile"/>
              </a:rPr>
              <a:t>Example 4</a:t>
            </a:r>
            <a:r>
              <a:rPr lang="en-US" sz="2800" smtClean="0"/>
              <a:t>: IP address</a:t>
            </a:r>
          </a:p>
          <a:p>
            <a:pPr eaLnBrk="1" hangingPunct="1"/>
            <a:r>
              <a:rPr lang="en-US" sz="2800" smtClean="0">
                <a:hlinkClick r:id="rId7" action="ppaction://hlinkfile"/>
              </a:rPr>
              <a:t>Example 5</a:t>
            </a:r>
            <a:r>
              <a:rPr lang="en-US" sz="2800" smtClean="0"/>
              <a:t>: All server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8EAAD-7E71-4CBD-99FC-0467116C376C}" type="slidenum">
              <a:rPr lang="en-US" smtClean="0">
                <a:latin typeface="Times New Roman" charset="0"/>
                <a:cs typeface="Times New Roman" charset="0"/>
              </a:rPr>
              <a:pPr/>
              <a:t>28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ASP-Include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The #include directive is used to create functions, headers, footers, or elements that will be reused on multiple pages</a:t>
            </a:r>
          </a:p>
          <a:p>
            <a:pPr eaLnBrk="1" hangingPunct="1"/>
            <a:r>
              <a:rPr lang="en-US" sz="2800" smtClean="0"/>
              <a:t>You can place all of your commonly used code in one simple file and include it in any number of other ASP files you want.</a:t>
            </a:r>
          </a:p>
          <a:p>
            <a:pPr eaLnBrk="1" hangingPunct="1"/>
            <a:r>
              <a:rPr lang="en-US" sz="2800" smtClean="0"/>
              <a:t>Easier to update code that is used throughout an application.</a:t>
            </a:r>
          </a:p>
          <a:p>
            <a:pPr eaLnBrk="1" hangingPunct="1"/>
            <a:r>
              <a:rPr lang="en-US" sz="2800" smtClean="0"/>
              <a:t>You cannot use include files in HTM or HTML files, You can use them only in SHTML, ASP, PHP pages, etc. - that support include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789B12-49E8-4351-8809-B99E8C35DF2D}" type="slidenum">
              <a:rPr lang="en-US" smtClean="0">
                <a:latin typeface="Times New Roman" charset="0"/>
                <a:cs typeface="Times New Roman" charset="0"/>
              </a:rPr>
              <a:pPr/>
              <a:t>29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ASP-Include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&lt;html&gt;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&lt;head&gt;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&lt;title&gt;Using include files&lt;/title&gt;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&lt;/head&gt;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&lt;body&gt;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&lt;!--#include file="myfile.asp"--&gt;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&lt;!--#include virtual="/includes/myotherfile.asp"--&gt;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&lt;/body&gt; 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	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981265-D083-4A2A-AAC0-D7D46BBD289D}" type="slidenum">
              <a:rPr lang="en-US" smtClean="0">
                <a:latin typeface="Times New Roman" charset="0"/>
                <a:cs typeface="Times New Roman" charset="0"/>
              </a:rPr>
              <a:pPr/>
              <a:t>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ASP-How It Works?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When a browser requests an HTML file, the server returns the file.</a:t>
            </a:r>
          </a:p>
          <a:p>
            <a:pPr eaLnBrk="1" hangingPunct="1"/>
            <a:r>
              <a:rPr lang="en-US" sz="2800" smtClean="0"/>
              <a:t>Browser reads it and shows the result.</a:t>
            </a:r>
          </a:p>
          <a:p>
            <a:pPr eaLnBrk="1" hangingPunct="1"/>
            <a:r>
              <a:rPr lang="en-US" sz="2800" smtClean="0"/>
              <a:t>When a browser requests an ASP file</a:t>
            </a:r>
          </a:p>
          <a:p>
            <a:pPr lvl="1" eaLnBrk="1" hangingPunct="1"/>
            <a:r>
              <a:rPr lang="en-US" smtClean="0"/>
              <a:t>Server passes the request to the ASP engine.</a:t>
            </a:r>
          </a:p>
          <a:p>
            <a:pPr lvl="1" eaLnBrk="1" hangingPunct="1"/>
            <a:r>
              <a:rPr lang="en-US" smtClean="0"/>
              <a:t>The ASP engine reads the ASP file, line by line, and executes the scripts in the file.</a:t>
            </a:r>
          </a:p>
          <a:p>
            <a:pPr lvl="1" eaLnBrk="1" hangingPunct="1"/>
            <a:r>
              <a:rPr lang="en-US" smtClean="0"/>
              <a:t>Finally, the ASP file is returned to the browser as plain HTML.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9E205F-9089-41FD-80DD-D9CB83433D2B}" type="slidenum">
              <a:rPr lang="en-US" smtClean="0">
                <a:latin typeface="Times New Roman" charset="0"/>
                <a:cs typeface="Times New Roman" charset="0"/>
              </a:rPr>
              <a:pPr/>
              <a:t>30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ASP-Include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There are two way of using an include file. </a:t>
            </a:r>
          </a:p>
          <a:p>
            <a:pPr lvl="1" eaLnBrk="1" hangingPunct="1"/>
            <a:r>
              <a:rPr lang="en-US" smtClean="0"/>
              <a:t>Virtual, using the 'virtual' keyword</a:t>
            </a:r>
          </a:p>
          <a:p>
            <a:pPr lvl="1" eaLnBrk="1" hangingPunct="1"/>
            <a:r>
              <a:rPr lang="en-US" smtClean="0"/>
              <a:t>Relative, using the 'file' keyword</a:t>
            </a:r>
          </a:p>
          <a:p>
            <a:pPr lvl="1" eaLnBrk="1" hangingPunct="1"/>
            <a:r>
              <a:rPr lang="en-US" smtClean="0"/>
              <a:t>include directive goes outside of the ASP script blocks, ie not within ASP delimiters &lt;% %&gt;</a:t>
            </a:r>
          </a:p>
          <a:p>
            <a:pPr lvl="1" eaLnBrk="1" hangingPunct="1"/>
            <a:r>
              <a:rPr lang="en-US" smtClean="0"/>
              <a:t>Cannot use ASP variables in server side because include file is parsed before any ASP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8BCF2-0114-4923-AC11-AA64B9D2ADB0}" type="slidenum">
              <a:rPr lang="en-US" smtClean="0">
                <a:latin typeface="Times New Roman" charset="0"/>
                <a:cs typeface="Times New Roman" charset="0"/>
              </a:rPr>
              <a:pPr/>
              <a:t>31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ASP-Include Virtual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Using the 'virtual' keyword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Assumes that you are starting from the web server's root directory.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Tell exactly where the file to be included is located starting from the root of the website.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Example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&lt;!--#include virtual="/myfile.asp" --&gt;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Using the code above assumes that the file 'myfile.asp' is located in the root directory.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Example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&lt;!--#include virtual="/includes/myfile.asp" --&gt;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myfile.asp is in the subfolder includes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77059-0149-44AC-BC05-2DF5F20DCB66}" type="slidenum">
              <a:rPr lang="en-US" smtClean="0">
                <a:latin typeface="Times New Roman" charset="0"/>
                <a:cs typeface="Times New Roman" charset="0"/>
              </a:rPr>
              <a:pPr/>
              <a:t>32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ASP-Include File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Using the ‘file' keyword</a:t>
            </a:r>
          </a:p>
          <a:p>
            <a:pPr eaLnBrk="1" hangingPunct="1"/>
            <a:r>
              <a:rPr lang="en-US" sz="2800" smtClean="0"/>
              <a:t>Indicates a relative path.</a:t>
            </a:r>
          </a:p>
          <a:p>
            <a:pPr eaLnBrk="1" hangingPunct="1"/>
            <a:r>
              <a:rPr lang="en-US" sz="2800" smtClean="0"/>
              <a:t>Example 1: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&lt;!--#include file="../test/yourfilename.asp" --&gt;</a:t>
            </a:r>
          </a:p>
          <a:p>
            <a:pPr eaLnBrk="1" hangingPunct="1"/>
            <a:r>
              <a:rPr lang="en-US" sz="2800" smtClean="0"/>
              <a:t>include file is in the folder 'test' which is the subfolder of current folder.</a:t>
            </a:r>
          </a:p>
          <a:p>
            <a:pPr eaLnBrk="1" hangingPunct="1"/>
            <a:r>
              <a:rPr lang="en-US" sz="2800" smtClean="0"/>
              <a:t>Example 2:</a:t>
            </a:r>
          </a:p>
          <a:p>
            <a:pPr eaLnBrk="1" hangingPunct="1"/>
            <a:r>
              <a:rPr lang="en-US" sz="2800" smtClean="0"/>
              <a:t>&lt;!--#include file="yourfilename.asp" --&gt; </a:t>
            </a:r>
          </a:p>
          <a:p>
            <a:pPr eaLnBrk="1" hangingPunct="1"/>
            <a:r>
              <a:rPr lang="en-US" sz="2800" smtClean="0"/>
              <a:t>Include file is in the same folder from which it is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5E9E63-E086-476E-825B-254AE180228F}" type="slidenum">
              <a:rPr lang="en-US" smtClean="0">
                <a:latin typeface="Times New Roman" charset="0"/>
                <a:cs typeface="Times New Roman" charset="0"/>
              </a:rPr>
              <a:pPr/>
              <a:t>33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Variables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The Session object stores information needed for a particular user's session on the web server.</a:t>
            </a:r>
          </a:p>
          <a:p>
            <a:pPr eaLnBrk="1" hangingPunct="1"/>
            <a:r>
              <a:rPr lang="en-US" sz="2800" smtClean="0"/>
              <a:t>It is automatically created every time when an ASP page from the web site or web application is requested by a user who does not already have a session, and it remains available until the session expires.</a:t>
            </a:r>
          </a:p>
          <a:p>
            <a:pPr eaLnBrk="1" hangingPunct="1"/>
            <a:r>
              <a:rPr lang="en-US" sz="2800" smtClean="0"/>
              <a:t>It can be used to:</a:t>
            </a:r>
          </a:p>
          <a:p>
            <a:pPr lvl="1" eaLnBrk="1" hangingPunct="1"/>
            <a:r>
              <a:rPr lang="en-US" sz="2400" smtClean="0"/>
              <a:t>To store variables specific to a particular user and that will be maintained across pages within your web site.</a:t>
            </a:r>
          </a:p>
          <a:p>
            <a:pPr lvl="1" eaLnBrk="1" hangingPunct="1"/>
            <a:r>
              <a:rPr lang="en-US" sz="2400" smtClean="0"/>
              <a:t>Some e-commerce sites use session variables to store items in memory that have been placed into a shopping basket.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ABA0C0-7B93-4B9F-A8B5-852FDBFC1A76}" type="slidenum">
              <a:rPr lang="en-US" smtClean="0">
                <a:latin typeface="Times New Roman" charset="0"/>
                <a:cs typeface="Times New Roman" charset="0"/>
              </a:rPr>
              <a:pPr/>
              <a:t>34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Variables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The session is managed by the server. </a:t>
            </a:r>
          </a:p>
          <a:p>
            <a:pPr eaLnBrk="1" hangingPunct="1"/>
            <a:r>
              <a:rPr lang="en-US" sz="2800" smtClean="0"/>
              <a:t>When the first request comes from a browser to a host, the server assigns a new session ID.</a:t>
            </a:r>
          </a:p>
          <a:p>
            <a:pPr eaLnBrk="1" hangingPunct="1"/>
            <a:r>
              <a:rPr lang="en-US" sz="2800" smtClean="0"/>
              <a:t>The session ID will be then send to the browser as cookie.</a:t>
            </a:r>
          </a:p>
          <a:p>
            <a:pPr eaLnBrk="1" hangingPunct="1"/>
            <a:r>
              <a:rPr lang="en-US" sz="2800" smtClean="0"/>
              <a:t>The browser will remember this ID, and will be used in subsequent requests.</a:t>
            </a:r>
          </a:p>
          <a:p>
            <a:pPr eaLnBrk="1" hangingPunct="1"/>
            <a:r>
              <a:rPr lang="en-US" sz="2800" smtClean="0"/>
              <a:t>When the server receives a request from a browser on a new host (request without a session ID), the server not only creates a new session ID, it also creates a new session object associated with the session 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3BA3A-3C37-482C-93CB-D19F5124F033}" type="slidenum">
              <a:rPr lang="en-US" smtClean="0">
                <a:latin typeface="Times New Roman" charset="0"/>
                <a:cs typeface="Times New Roman" charset="0"/>
              </a:rPr>
              <a:pPr/>
              <a:t>35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Variables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We can store variable in Session object.</a:t>
            </a:r>
          </a:p>
          <a:p>
            <a:pPr eaLnBrk="1" hangingPunct="1"/>
            <a:r>
              <a:rPr lang="en-US" sz="2800" smtClean="0"/>
              <a:t>These variables are stored in the server's computers memory.</a:t>
            </a:r>
          </a:p>
          <a:p>
            <a:pPr eaLnBrk="1" hangingPunct="1"/>
            <a:r>
              <a:rPr lang="en-US" sz="2800" smtClean="0"/>
              <a:t>They are deleted once the visitor closes his browser or after a period of inactivity, usually 20 minutes by default.</a:t>
            </a:r>
          </a:p>
          <a:p>
            <a:pPr eaLnBrk="1" hangingPunct="1"/>
            <a:r>
              <a:rPr lang="en-US" sz="2800" smtClean="0"/>
              <a:t>The Session object is based on using cookies. It is useless if cookie is not permitted on a browser.</a:t>
            </a:r>
          </a:p>
          <a:p>
            <a:pPr eaLnBrk="1" hangingPunct="1"/>
            <a:r>
              <a:rPr lang="en-US" sz="2800" smtClean="0"/>
              <a:t>Syntax for creating a session variable and assigning a value to it.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Session(“SessionName”)= value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8EE0C-069D-4962-B72F-6DCFEB891067}" type="slidenum">
              <a:rPr lang="en-US" smtClean="0">
                <a:latin typeface="Times New Roman" charset="0"/>
                <a:cs typeface="Times New Roman" charset="0"/>
              </a:rPr>
              <a:pPr/>
              <a:t>36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Variables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To set timeout interval of 5 minutes: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" pitchFamily="49" charset="0"/>
              </a:rPr>
              <a:t>&lt;% session.timeout=5 %&gt;</a:t>
            </a:r>
          </a:p>
          <a:p>
            <a:pPr eaLnBrk="1" hangingPunct="1"/>
            <a:r>
              <a:rPr lang="en-US" sz="2800" smtClean="0"/>
              <a:t>To end a session immediately: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" pitchFamily="49" charset="0"/>
              </a:rPr>
              <a:t>&lt;% session.abandon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0393C-1922-4CEA-898F-CBF0944C6E9F}" type="slidenum">
              <a:rPr lang="en-US" smtClean="0">
                <a:latin typeface="Times New Roman" charset="0"/>
                <a:cs typeface="Times New Roman" charset="0"/>
              </a:rPr>
              <a:pPr/>
              <a:t>37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Variables Examples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Example 1: assign a variable:</a:t>
            </a:r>
            <a:endParaRPr lang="en-US" sz="2800" smtClean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010091-1AEA-418E-928B-31A9EE707EF5}" type="slidenum">
              <a:rPr lang="en-US" smtClean="0">
                <a:latin typeface="Times New Roman" charset="0"/>
                <a:cs typeface="Times New Roman" charset="0"/>
              </a:rPr>
              <a:pPr/>
              <a:t>38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ASP-Request Object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The request object of ASP contains everything the client sends during an HTTP request. to the server:</a:t>
            </a:r>
          </a:p>
          <a:p>
            <a:pPr eaLnBrk="1" hangingPunct="1"/>
            <a:r>
              <a:rPr lang="en-US" smtClean="0"/>
              <a:t>This object can be used to dynamically create web pages and perform various server-side actions based on input from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2E8CB2-0136-4645-9274-CE314C4FF9AA}" type="slidenum">
              <a:rPr lang="en-US" smtClean="0">
                <a:latin typeface="Times New Roman" charset="0"/>
                <a:cs typeface="Times New Roman" charset="0"/>
              </a:rPr>
              <a:pPr/>
              <a:t>39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ASP-Request Object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It contains: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QueryString</a:t>
            </a:r>
            <a:r>
              <a:rPr lang="en-US" sz="2400" smtClean="0"/>
              <a:t>: A read only collection object representing all the names and values sent from the browser by the GET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Form</a:t>
            </a:r>
            <a:r>
              <a:rPr lang="en-US" sz="2400" smtClean="0"/>
              <a:t>: A read only collection object representing all names and values sent from the browser by the POST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Cookies: A read only collection object representing all the cookies sent from the browser.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ServerVariables</a:t>
            </a:r>
            <a:r>
              <a:rPr lang="en-US" sz="2400" smtClean="0"/>
              <a:t>: A read only collection object representing all the names and values in the HTTP request header and in the server environment.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TotalBytes</a:t>
            </a:r>
            <a:r>
              <a:rPr lang="en-US" sz="2400" smtClean="0"/>
              <a:t>: A read only property indicating the total number of bytes in this request.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BinaryRead()</a:t>
            </a:r>
            <a:r>
              <a:rPr lang="en-US" sz="2400" smtClean="0"/>
              <a:t>: A method to read all names and values sent from the browser by the POST method.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641BCB-4681-425B-A421-C399C13DB9AA}" type="slidenum">
              <a:rPr lang="en-US" smtClean="0">
                <a:latin typeface="Times New Roman" charset="0"/>
                <a:cs typeface="Times New Roman" charset="0"/>
              </a:rPr>
              <a:pPr/>
              <a:t>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ASP-Uses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Dynamically edit, change or add any content of a Web page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Respond to user queries or data submitted from HTML 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Access any data or databases and return the results to a browser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Customize a Web page to make it more useful for individual users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advantages of using ASP instead of CGI and Perl, are those of simplicity and speed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Provide security since your ASP code can not be viewed from the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4BE013-F4B9-453A-91BF-37CD7602F127}" type="slidenum">
              <a:rPr lang="en-US" smtClean="0">
                <a:latin typeface="Times New Roman" charset="0"/>
                <a:cs typeface="Times New Roman" charset="0"/>
              </a:rPr>
              <a:pPr/>
              <a:t>40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 Request Object-Querystring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Query strings are a way to pack information into a link, and then pass that information to the page that was linked to.</a:t>
            </a:r>
          </a:p>
          <a:p>
            <a:pPr eaLnBrk="1" hangingPunct="1"/>
            <a:r>
              <a:rPr lang="en-US" smtClean="0"/>
              <a:t>The query string is the values contained after the question mark (?) in the URL. Each variable is separated by the (&amp;) Character.</a:t>
            </a:r>
          </a:p>
          <a:p>
            <a:pPr eaLnBrk="1" hangingPunct="1"/>
            <a:r>
              <a:rPr lang="en-US" smtClean="0"/>
              <a:t>For example 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" pitchFamily="49" charset="0"/>
              </a:rPr>
              <a:t>http://www.here.com/default.asp?name=Ali&amp;age=250</a:t>
            </a:r>
          </a:p>
          <a:p>
            <a:pPr eaLnBrk="1" hangingPunct="1"/>
            <a:r>
              <a:rPr lang="en-US" smtClean="0"/>
              <a:t>Based on value in query string we may display a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690E5-96B0-43F0-9DEF-C89C6EFBC152}" type="slidenum">
              <a:rPr lang="en-US" smtClean="0">
                <a:latin typeface="Times New Roman" charset="0"/>
                <a:cs typeface="Times New Roman" charset="0"/>
              </a:rPr>
              <a:pPr/>
              <a:t>41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 Request Object-Querystring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To retrieve such information in the next page, we use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&lt;% var_name = request.querystring(“name") %&gt; returns Ali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&lt;% request.querystring("age") %&gt;would return 25</a:t>
            </a:r>
          </a:p>
          <a:p>
            <a:pPr eaLnBrk="1" hangingPunct="1"/>
            <a:r>
              <a:rPr lang="en-US" sz="2400" smtClean="0">
                <a:latin typeface="Courier" pitchFamily="49" charset="0"/>
              </a:rPr>
              <a:t>request.querystring.count </a:t>
            </a:r>
            <a:r>
              <a:rPr lang="en-US" sz="2400" smtClean="0"/>
              <a:t>will return number of variables passed.</a:t>
            </a:r>
          </a:p>
          <a:p>
            <a:pPr eaLnBrk="1" hangingPunct="1">
              <a:buFontTx/>
              <a:buNone/>
            </a:pPr>
            <a:r>
              <a:rPr lang="en-US" sz="2800" smtClean="0">
                <a:hlinkClick r:id="rId3" action="ppaction://hlinkfile"/>
              </a:rPr>
              <a:t>Example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627C15-59CA-4492-8A1D-4A7F87FCC660}" type="slidenum">
              <a:rPr lang="en-US" smtClean="0">
                <a:latin typeface="Times New Roman" charset="0"/>
                <a:cs typeface="Times New Roman" charset="0"/>
              </a:rPr>
              <a:pPr/>
              <a:t>42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 Request Object-Form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Contains all the form (input) values from a form that uses the post method.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Examples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hlinkClick r:id="rId3" action="ppaction://hlinkfile"/>
              </a:rPr>
              <a:t>Simple form value passing</a:t>
            </a:r>
            <a:endParaRPr lang="en-US" smtClean="0"/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	Response.Write(Request.Form)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hlinkClick r:id="rId4" action="ppaction://hlinkfile"/>
              </a:rPr>
              <a:t>Using Form value</a:t>
            </a:r>
            <a:endParaRPr lang="en-US" smtClean="0"/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fname=Request.Form("fname")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If fname&lt;&gt;"" Then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  Response.Write("Hello " &amp; fname &amp; "!&lt;br /&gt;")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  Response.Write("How are you today?")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7DA16-4B0D-4E6C-B8BD-9008EC5E66CF}" type="slidenum">
              <a:rPr lang="en-US" smtClean="0">
                <a:latin typeface="Times New Roman" charset="0"/>
                <a:cs typeface="Times New Roman" charset="0"/>
              </a:rPr>
              <a:pPr/>
              <a:t>43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 Request Object-Form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>
                <a:hlinkClick r:id="rId3" action="ppaction://hlinkfile"/>
              </a:rPr>
              <a:t>Form Count Elements</a:t>
            </a:r>
            <a:endParaRPr lang="en-US" smtClean="0"/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	Response.Write(Request.Form("name").Count)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hlinkClick r:id="rId4" action="ppaction://hlinkfile"/>
              </a:rPr>
              <a:t>Form With Radio Button</a:t>
            </a:r>
            <a:endParaRPr lang="en-US" smtClean="0"/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fname=Request.Form("fname")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If fname&lt;&gt;"" Then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  Response.Write("Hello " &amp; fname &amp; "!&lt;br /&gt;")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Courier" pitchFamily="49" charset="0"/>
              </a:rPr>
              <a:t>  Response.Write("How are you today?")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hlinkClick r:id="rId5" action="ppaction://hlinkfile"/>
              </a:rPr>
              <a:t>Form With Checkbox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48A84-080C-4ACD-B56C-5DBF3DF607D7}" type="slidenum">
              <a:rPr lang="en-US" smtClean="0">
                <a:latin typeface="Times New Roman" charset="0"/>
                <a:cs typeface="Times New Roman" charset="0"/>
              </a:rPr>
              <a:pPr/>
              <a:t>44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ASP-File System Object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FileSystem Object is the object that is used to manipulate the filesystem in Active Server Pages.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includes many objects that give you a window into your system's file system.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With FSO we can: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move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Open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read text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look at drive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E2D11-5959-4CA4-947A-E6D2264B24BD}" type="slidenum">
              <a:rPr lang="en-US" smtClean="0">
                <a:latin typeface="Times New Roman" charset="0"/>
                <a:cs typeface="Times New Roman" charset="0"/>
              </a:rPr>
              <a:pPr/>
              <a:t>45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ASP-File System Object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The FileSystem Object actually contains five objects:</a:t>
            </a:r>
          </a:p>
          <a:p>
            <a:pPr lvl="1" eaLnBrk="1" hangingPunct="1"/>
            <a:r>
              <a:rPr lang="en-US" smtClean="0"/>
              <a:t>main Filesystem object</a:t>
            </a:r>
          </a:p>
          <a:p>
            <a:pPr lvl="1" eaLnBrk="1" hangingPunct="1"/>
            <a:r>
              <a:rPr lang="en-US" smtClean="0"/>
              <a:t>Drive object</a:t>
            </a:r>
          </a:p>
          <a:p>
            <a:pPr lvl="1" eaLnBrk="1" hangingPunct="1"/>
            <a:r>
              <a:rPr lang="en-US" smtClean="0"/>
              <a:t>Folder object</a:t>
            </a:r>
          </a:p>
          <a:p>
            <a:pPr lvl="1" eaLnBrk="1" hangingPunct="1"/>
            <a:r>
              <a:rPr lang="en-US" smtClean="0"/>
              <a:t>File object</a:t>
            </a:r>
          </a:p>
          <a:p>
            <a:pPr lvl="1" eaLnBrk="1" hangingPunct="1"/>
            <a:r>
              <a:rPr lang="en-US" smtClean="0"/>
              <a:t>TextStream object.</a:t>
            </a:r>
          </a:p>
          <a:p>
            <a:pPr eaLnBrk="1" hangingPunct="1"/>
            <a:r>
              <a:rPr lang="en-US" smtClean="0"/>
              <a:t>To create the FSO simply create an object reference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E1219-C715-4B2F-B086-418AE49BA955}" type="slidenum">
              <a:rPr lang="en-US" smtClean="0">
                <a:latin typeface="Times New Roman" charset="0"/>
                <a:cs typeface="Times New Roman" charset="0"/>
              </a:rPr>
              <a:pPr/>
              <a:t>46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ASP-File System Object-Drive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The Drive Object allows:</a:t>
            </a:r>
          </a:p>
          <a:p>
            <a:pPr lvl="1" eaLnBrk="1" hangingPunct="1"/>
            <a:r>
              <a:rPr lang="en-US" smtClean="0"/>
              <a:t>To access the methods and properties of drives.</a:t>
            </a:r>
          </a:p>
          <a:p>
            <a:pPr lvl="1" eaLnBrk="1" hangingPunct="1"/>
            <a:r>
              <a:rPr lang="en-US" smtClean="0"/>
              <a:t>Drive Information</a:t>
            </a:r>
          </a:p>
          <a:p>
            <a:pPr lvl="1" eaLnBrk="1" hangingPunct="1"/>
            <a:r>
              <a:rPr lang="en-US" smtClean="0"/>
              <a:t>Free Space</a:t>
            </a:r>
          </a:p>
          <a:p>
            <a:pPr lvl="1" eaLnBrk="1" hangingPunct="1"/>
            <a:r>
              <a:rPr lang="en-US" smtClean="0"/>
              <a:t>Total Space</a:t>
            </a:r>
          </a:p>
          <a:p>
            <a:pPr lvl="1" eaLnBrk="1" hangingPunct="1"/>
            <a:r>
              <a:rPr lang="en-US" smtClean="0"/>
              <a:t>Drive Type, and other information can be generated by using this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BDE666-242B-48CF-A085-BC32373827B1}" type="slidenum">
              <a:rPr lang="en-US" smtClean="0">
                <a:latin typeface="Times New Roman" charset="0"/>
                <a:cs typeface="Times New Roman" charset="0"/>
              </a:rPr>
              <a:pPr/>
              <a:t>47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ASP-File System Object-Drive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mtClean="0"/>
              <a:t>Examples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sz="2800" smtClean="0">
                <a:hlinkClick r:id="rId3" action="ppaction://hlinkfile"/>
              </a:rPr>
              <a:t>Drive File System</a:t>
            </a:r>
            <a:endParaRPr lang="en-US" sz="2800" smtClean="0"/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sz="2800" smtClean="0">
                <a:hlinkClick r:id="rId4" action="ppaction://hlinkfile"/>
              </a:rPr>
              <a:t>Drive Free Space</a:t>
            </a:r>
            <a:endParaRPr lang="en-US" sz="2800" smtClean="0"/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sz="2800" smtClean="0">
                <a:hlinkClick r:id="rId5" action="ppaction://hlinkfile"/>
              </a:rPr>
              <a:t>Drive Letter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396BB-E783-4DEE-9F39-EA27E35DF8F6}" type="slidenum">
              <a:rPr lang="en-US" smtClean="0">
                <a:latin typeface="Times New Roman" charset="0"/>
                <a:cs typeface="Times New Roman" charset="0"/>
              </a:rPr>
              <a:pPr/>
              <a:t>48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ASP-File System Object-File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609600" indent="-609600">
              <a:spcBef>
                <a:spcPct val="0"/>
              </a:spcBef>
            </a:pPr>
            <a:r>
              <a:rPr lang="en-US" smtClean="0"/>
              <a:t>The File Object allows:</a:t>
            </a:r>
          </a:p>
          <a:p>
            <a:pPr marL="990600" lvl="1" indent="-533400">
              <a:spcBef>
                <a:spcPct val="0"/>
              </a:spcBef>
            </a:pPr>
            <a:r>
              <a:rPr lang="en-US" smtClean="0"/>
              <a:t>To access the methods and properties of files.</a:t>
            </a:r>
          </a:p>
          <a:p>
            <a:pPr marL="990600" lvl="1" indent="-533400">
              <a:spcBef>
                <a:spcPct val="0"/>
              </a:spcBef>
            </a:pPr>
            <a:r>
              <a:rPr lang="en-US" smtClean="0"/>
              <a:t>Creation.</a:t>
            </a:r>
          </a:p>
          <a:p>
            <a:pPr marL="990600" lvl="1" indent="-533400">
              <a:spcBef>
                <a:spcPct val="0"/>
              </a:spcBef>
            </a:pPr>
            <a:r>
              <a:rPr lang="en-US" smtClean="0"/>
              <a:t>Deletion.</a:t>
            </a:r>
          </a:p>
          <a:p>
            <a:pPr marL="990600" lvl="1" indent="-533400">
              <a:spcBef>
                <a:spcPct val="0"/>
              </a:spcBef>
            </a:pPr>
            <a:r>
              <a:rPr lang="en-US" smtClean="0"/>
              <a:t>Copying.</a:t>
            </a:r>
          </a:p>
          <a:p>
            <a:pPr marL="990600" lvl="1" indent="-533400">
              <a:spcBef>
                <a:spcPct val="0"/>
              </a:spcBef>
            </a:pPr>
            <a:r>
              <a:rPr lang="en-US" smtClean="0"/>
              <a:t>Moving of files.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mtClean="0"/>
              <a:t>Examples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800" smtClean="0">
                <a:hlinkClick r:id="rId3" action="ppaction://hlinkfile"/>
              </a:rPr>
              <a:t>File Copy</a:t>
            </a:r>
            <a:endParaRPr lang="en-US" sz="2800" smtClean="0"/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800" smtClean="0">
                <a:hlinkClick r:id="rId4" action="ppaction://hlinkfile"/>
              </a:rPr>
              <a:t>File Name</a:t>
            </a:r>
            <a:endParaRPr lang="en-US" sz="2800" smtClean="0"/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800" smtClean="0">
                <a:hlinkClick r:id="rId5" action="ppaction://hlinkfile"/>
              </a:rPr>
              <a:t>File List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A1991-04BA-40C2-9EC8-56924ECD5A0E}" type="slidenum">
              <a:rPr lang="en-US" smtClean="0">
                <a:latin typeface="Times New Roman" charset="0"/>
                <a:cs typeface="Times New Roman" charset="0"/>
              </a:rPr>
              <a:pPr/>
              <a:t>49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ASP-Error Object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ASPError object is used to obtain information about an error condition that has occurred in script in an ASP page.</a:t>
            </a:r>
          </a:p>
          <a:p>
            <a:pPr eaLnBrk="1" hangingPunct="1"/>
            <a:r>
              <a:rPr lang="en-US" sz="2800" smtClean="0"/>
              <a:t>With error handling we can:</a:t>
            </a:r>
          </a:p>
          <a:p>
            <a:pPr lvl="1" eaLnBrk="1" hangingPunct="1"/>
            <a:r>
              <a:rPr lang="en-US" sz="2400" smtClean="0"/>
              <a:t>Log errors to a file</a:t>
            </a:r>
          </a:p>
          <a:p>
            <a:pPr lvl="1" eaLnBrk="1" hangingPunct="1"/>
            <a:r>
              <a:rPr lang="en-US" sz="2400" smtClean="0"/>
              <a:t>Send them to someone via email</a:t>
            </a:r>
          </a:p>
          <a:p>
            <a:pPr lvl="1" eaLnBrk="1" hangingPunct="1"/>
            <a:r>
              <a:rPr lang="en-US" sz="2400" smtClean="0"/>
              <a:t>Display a message to the user about the error that has occurred.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D76287-06CE-469B-8F17-EBF16A5F9AB1}" type="slidenum">
              <a:rPr lang="en-US" smtClean="0">
                <a:latin typeface="Times New Roman" charset="0"/>
                <a:cs typeface="Times New Roman" charset="0"/>
              </a:rPr>
              <a:pPr/>
              <a:t>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 Running Web Page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To run an ASP file in e.g. C:\Inetpub\wwwroot directory.</a:t>
            </a:r>
          </a:p>
          <a:p>
            <a:pPr eaLnBrk="1" hangingPunct="1"/>
            <a:r>
              <a:rPr lang="en-US" sz="2800" smtClean="0"/>
              <a:t>ASP files will have to go into this wwwroot directory or a sub-directory to run properly.</a:t>
            </a:r>
          </a:p>
          <a:p>
            <a:pPr eaLnBrk="1" hangingPunct="1"/>
            <a:r>
              <a:rPr lang="en-US" sz="2800" smtClean="0"/>
              <a:t>In Internet Explorer you will type</a:t>
            </a:r>
          </a:p>
          <a:p>
            <a:pPr eaLnBrk="1" hangingPunct="1"/>
            <a:r>
              <a:rPr lang="en-US" sz="2800" smtClean="0"/>
              <a:t>http://localhost/your_asp_files/filename.asp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80F18A-9860-443D-973F-C191DFCCA933}" type="slidenum">
              <a:rPr lang="en-US" smtClean="0">
                <a:latin typeface="Times New Roman" charset="0"/>
                <a:cs typeface="Times New Roman" charset="0"/>
              </a:rPr>
              <a:pPr/>
              <a:t>50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ASP-Error Object Specs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400" smtClean="0"/>
              <a:t>ASPCode:Returns an error code generated by IIS</a:t>
            </a:r>
          </a:p>
          <a:p>
            <a:pPr eaLnBrk="1" hangingPunct="1"/>
            <a:r>
              <a:rPr lang="en-US" sz="2400" smtClean="0"/>
              <a:t>ASPDescription:Returns a detailed description of the error (if the error is ASP-related)</a:t>
            </a:r>
          </a:p>
          <a:p>
            <a:pPr eaLnBrk="1" hangingPunct="1"/>
            <a:r>
              <a:rPr lang="en-US" sz="2400" smtClean="0"/>
              <a:t>Category: Returns the source of the error (was the error generated by ASP? By a scripting language? By an object?)</a:t>
            </a:r>
          </a:p>
          <a:p>
            <a:pPr eaLnBrk="1" hangingPunct="1"/>
            <a:r>
              <a:rPr lang="en-US" sz="2400" smtClean="0"/>
              <a:t>Column:Returns the column position within the file that generated the error</a:t>
            </a:r>
          </a:p>
          <a:p>
            <a:pPr eaLnBrk="1" hangingPunct="1"/>
            <a:r>
              <a:rPr lang="en-US" sz="2400" smtClean="0"/>
              <a:t>Description:Returns a short description of the error</a:t>
            </a:r>
          </a:p>
          <a:p>
            <a:pPr eaLnBrk="1" hangingPunct="1"/>
            <a:r>
              <a:rPr lang="en-US" sz="2400" smtClean="0"/>
              <a:t>File:	Returns the name of the ASP file that generated the error</a:t>
            </a:r>
          </a:p>
          <a:p>
            <a:pPr eaLnBrk="1" hangingPunct="1"/>
            <a:r>
              <a:rPr lang="en-US" sz="2400" smtClean="0"/>
              <a:t>Line:Returns the line number where the error was detected</a:t>
            </a:r>
          </a:p>
          <a:p>
            <a:pPr eaLnBrk="1" hangingPunct="1"/>
            <a:r>
              <a:rPr lang="en-US" sz="2400" smtClean="0"/>
              <a:t>Source:Returns the actual source code of the line where the error occurred.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7E499-3782-4912-AA5B-DE903D312509}" type="slidenum">
              <a:rPr lang="en-US" smtClean="0">
                <a:latin typeface="Times New Roman" charset="0"/>
                <a:cs typeface="Times New Roman" charset="0"/>
              </a:rPr>
              <a:pPr/>
              <a:t>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ASP-Syntax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&lt;% and %&gt; encapsulates ASP code. Some things about the ASP tag that sets it apart from normal HTML tags:</a:t>
            </a:r>
          </a:p>
          <a:p>
            <a:pPr eaLnBrk="1" hangingPunct="1"/>
            <a:r>
              <a:rPr lang="en-US" sz="2800" smtClean="0"/>
              <a:t>An opening ASP tag is &lt;% while an HTML tag normally looks like &lt;tagname&gt;</a:t>
            </a:r>
          </a:p>
          <a:p>
            <a:pPr eaLnBrk="1" hangingPunct="1"/>
            <a:r>
              <a:rPr lang="en-US" sz="2800" smtClean="0"/>
              <a:t>A closing ASP tag looks like %&gt; while an HTML tag normally looks like &lt;/tagname&gt;</a:t>
            </a:r>
          </a:p>
          <a:p>
            <a:pPr eaLnBrk="1" hangingPunct="1"/>
            <a:r>
              <a:rPr lang="en-US" sz="2800" smtClean="0"/>
              <a:t>ASP code can occur anywhere, even within an HTML tag. For example:</a:t>
            </a:r>
          </a:p>
          <a:p>
            <a:pPr algn="ctr" eaLnBrk="1" hangingPunct="1">
              <a:buFontTx/>
              <a:buNone/>
            </a:pPr>
            <a:r>
              <a:rPr lang="en-US" sz="2800" smtClean="0"/>
              <a:t>&lt;a href="&lt;% Response.Write("index.asp") %&gt;"&gt;Home&lt;/a&gt;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0E099-A24C-4E40-A529-2EA4AD17EBDF}" type="slidenum">
              <a:rPr lang="en-US" smtClean="0">
                <a:latin typeface="Times New Roman" charset="0"/>
                <a:cs typeface="Times New Roman" charset="0"/>
              </a:rPr>
              <a:pPr/>
              <a:t>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ASP-Syntax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ASP code can be written in any scripting language.</a:t>
            </a:r>
          </a:p>
          <a:p>
            <a:pPr eaLnBrk="1" hangingPunct="1"/>
            <a:r>
              <a:rPr lang="en-US" sz="2800" smtClean="0"/>
              <a:t>The default scripting language is however, VBScript:</a:t>
            </a:r>
          </a:p>
        </p:txBody>
      </p:sp>
      <p:graphicFrame>
        <p:nvGraphicFramePr>
          <p:cNvPr id="629788" name="Group 28"/>
          <p:cNvGraphicFramePr>
            <a:graphicFrameLocks noGrp="1"/>
          </p:cNvGraphicFramePr>
          <p:nvPr/>
        </p:nvGraphicFramePr>
        <p:xfrm>
          <a:off x="457200" y="1905000"/>
          <a:ext cx="8229600" cy="435292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VBScript Example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JavaScript 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response.write("Hello World!")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&lt;%@ language="javascript"%&gt;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Response.Write("Hello World!")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CA052-8D2B-4B3F-8403-C5637A15F704}" type="slidenum">
              <a:rPr lang="en-US" smtClean="0">
                <a:latin typeface="Times New Roman" charset="0"/>
                <a:cs typeface="Times New Roman" charset="0"/>
              </a:rPr>
              <a:pPr/>
              <a:t>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Object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HTTP is stateless protocol i.e. it does not maintain state.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Thus web server does not know who you are and what you do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ASP's Session Object is only created when you store information into the Session Contents collection.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session is started when a user hits your website. A session is ended when a user either closes his browser or the session timeout is reached.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server creates a new Session object for each new user, and destroys the Session object when the session expires.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Default = 20 minutes but can be set by a programmer.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  <a:cs typeface="Times New Roman" charset="0"/>
              </a:rPr>
              <a:t>ASP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6CA9C-38D6-4A75-8D3B-A8ACBD1DDFE1}" type="slidenum">
              <a:rPr lang="en-US" smtClean="0">
                <a:latin typeface="Times New Roman" charset="0"/>
                <a:cs typeface="Times New Roman" charset="0"/>
              </a:rPr>
              <a:pPr/>
              <a:t>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ASP-Session Object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Information stored in Session Object is available to all pages in one application.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server destroys the Session object when the session expires or is abandoned.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allows you to keep information specific to each of your site's visitors.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Information like username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User preferences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Shopping cart etc.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Session state is only maintained for browsers that support cookies.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22431</TotalTime>
  <Words>2744</Words>
  <Application>Microsoft Office PowerPoint</Application>
  <PresentationFormat>On-screen Show (4:3)</PresentationFormat>
  <Paragraphs>486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Times New Roman</vt:lpstr>
      <vt:lpstr>Arial</vt:lpstr>
      <vt:lpstr>Courier</vt:lpstr>
      <vt:lpstr>Courier New</vt:lpstr>
      <vt:lpstr>Default Design</vt:lpstr>
      <vt:lpstr>ASP-Intro</vt:lpstr>
      <vt:lpstr>ASP-Intro</vt:lpstr>
      <vt:lpstr>ASP-How It Works?</vt:lpstr>
      <vt:lpstr>ASP-Uses</vt:lpstr>
      <vt:lpstr>ASP- Running Web Page</vt:lpstr>
      <vt:lpstr>ASP-Syntax</vt:lpstr>
      <vt:lpstr>ASP-Syntax</vt:lpstr>
      <vt:lpstr>ASP-Session Object</vt:lpstr>
      <vt:lpstr>ASP-Session Object</vt:lpstr>
      <vt:lpstr>ASP-Session Object Properties</vt:lpstr>
      <vt:lpstr>ASP-Session Object Properties</vt:lpstr>
      <vt:lpstr>ASP-Session Object Events</vt:lpstr>
      <vt:lpstr>ASP-Session Object Example</vt:lpstr>
      <vt:lpstr>ASP-Response Object</vt:lpstr>
      <vt:lpstr>ASP-Response Object</vt:lpstr>
      <vt:lpstr>ASP-Response Object</vt:lpstr>
      <vt:lpstr>ASP-Response Object</vt:lpstr>
      <vt:lpstr>ASP-Response Object</vt:lpstr>
      <vt:lpstr>ASP-Response Object Example</vt:lpstr>
      <vt:lpstr>ASP-Response Object Example</vt:lpstr>
      <vt:lpstr>ASP-Response Object Example</vt:lpstr>
      <vt:lpstr>ASP-Response Object Cookies</vt:lpstr>
      <vt:lpstr>ASP-Response Object Cookies</vt:lpstr>
      <vt:lpstr>ASP-Response Object Cookies</vt:lpstr>
      <vt:lpstr>ASP-Response Object Cookies</vt:lpstr>
      <vt:lpstr>ASP-Server Variables</vt:lpstr>
      <vt:lpstr>ASP-Server Variables</vt:lpstr>
      <vt:lpstr>ASP-Include</vt:lpstr>
      <vt:lpstr>ASP-Include</vt:lpstr>
      <vt:lpstr>ASP-Include</vt:lpstr>
      <vt:lpstr>ASP-Include Virtual</vt:lpstr>
      <vt:lpstr>ASP-Include File</vt:lpstr>
      <vt:lpstr>ASP-Session Variables</vt:lpstr>
      <vt:lpstr>ASP-Session Variables</vt:lpstr>
      <vt:lpstr>ASP-Session Variables</vt:lpstr>
      <vt:lpstr>ASP-Session Variables</vt:lpstr>
      <vt:lpstr>ASP-Session Variables Examples</vt:lpstr>
      <vt:lpstr>ASP-Request Object</vt:lpstr>
      <vt:lpstr>ASP-Request Object</vt:lpstr>
      <vt:lpstr>ASP- Request Object-Querystring</vt:lpstr>
      <vt:lpstr>ASP- Request Object-Querystring</vt:lpstr>
      <vt:lpstr>ASP- Request Object-Form</vt:lpstr>
      <vt:lpstr>ASP- Request Object-Form</vt:lpstr>
      <vt:lpstr>ASP-File System Object</vt:lpstr>
      <vt:lpstr>ASP-File System Object</vt:lpstr>
      <vt:lpstr>ASP-File System Object-Drive</vt:lpstr>
      <vt:lpstr>ASP-File System Object-Drive</vt:lpstr>
      <vt:lpstr>ASP-File System Object-File</vt:lpstr>
      <vt:lpstr>ASP-Error Object</vt:lpstr>
      <vt:lpstr>ASP-Error Object Specs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2538</cp:revision>
  <dcterms:created xsi:type="dcterms:W3CDTF">2002-09-08T09:46:40Z</dcterms:created>
  <dcterms:modified xsi:type="dcterms:W3CDTF">2013-06-02T06:57:44Z</dcterms:modified>
</cp:coreProperties>
</file>