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473" r:id="rId3"/>
    <p:sldId id="475" r:id="rId4"/>
    <p:sldId id="468" r:id="rId5"/>
    <p:sldId id="476" r:id="rId6"/>
    <p:sldId id="474" r:id="rId7"/>
    <p:sldId id="477" r:id="rId8"/>
    <p:sldId id="478" r:id="rId9"/>
    <p:sldId id="452" r:id="rId10"/>
    <p:sldId id="453" r:id="rId11"/>
    <p:sldId id="479" r:id="rId12"/>
    <p:sldId id="454" r:id="rId13"/>
    <p:sldId id="457" r:id="rId14"/>
    <p:sldId id="458" r:id="rId15"/>
    <p:sldId id="459" r:id="rId16"/>
    <p:sldId id="460" r:id="rId17"/>
    <p:sldId id="461" r:id="rId18"/>
    <p:sldId id="463" r:id="rId19"/>
    <p:sldId id="480" r:id="rId20"/>
    <p:sldId id="464" r:id="rId21"/>
    <p:sldId id="465" r:id="rId22"/>
    <p:sldId id="466" r:id="rId23"/>
    <p:sldId id="467" r:id="rId24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76" autoAdjust="0"/>
    <p:restoredTop sz="94621" autoAdjust="0"/>
  </p:normalViewPr>
  <p:slideViewPr>
    <p:cSldViewPr>
      <p:cViewPr>
        <p:scale>
          <a:sx n="48" d="100"/>
          <a:sy n="48" d="100"/>
        </p:scale>
        <p:origin x="-78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192" y="-60"/>
      </p:cViewPr>
      <p:guideLst>
        <p:guide orient="horz" pos="2909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fld id="{9EB6FC6A-B29A-48FD-9D81-F8280019AD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defTabSz="927100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56" tIns="46328" rIns="92656" bIns="4632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 b="0" smtClean="0"/>
            </a:lvl1pPr>
          </a:lstStyle>
          <a:p>
            <a:pPr>
              <a:defRPr/>
            </a:pPr>
            <a:fld id="{A4EC3D41-3D1C-4DE1-BADC-747D5C0792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0DD955-06E8-4274-A193-1B50C67D19B9}" type="slidenum">
              <a:rPr lang="en-GB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04956-4A8D-4AB7-9FA9-8F8491BF6188}" type="slidenum">
              <a:rPr lang="en-GB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2A6AD-5622-4C14-9FD5-73CD20C2A78D}" type="slidenum">
              <a:rPr lang="en-GB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60679A-F628-449E-8107-E2F539066AA2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0A3DB-C42F-4EB4-B834-0ABDDA9EF33C}" type="slidenum">
              <a:rPr lang="en-GB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1A9AB-3438-4B9F-893C-5039A162C936}" type="slidenum">
              <a:rPr lang="en-GB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3A1C6-776F-47F1-A180-12A0026E9543}" type="slidenum">
              <a:rPr lang="en-GB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96FB76-35A0-40B9-BC87-77A8BBD6B825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A86BB-27B1-4AB2-A465-39CC911A77CA}" type="slidenum">
              <a:rPr lang="en-GB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CBAB-B343-40D3-ADF2-822F75A2CF0C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A2FD3-9E0A-4170-BAAB-929649C9C244}" type="slidenum">
              <a:rPr lang="en-GB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D1119-6E7B-4ED3-ADB1-8EF628C4E920}" type="slidenum">
              <a:rPr lang="en-GB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DAA55-BEB9-48B7-A8CE-2A2730B0BB0C}" type="slidenum">
              <a:rPr lang="en-GB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5FFA0-ED38-4AC6-840E-1056A328DBB0}" type="slidenum">
              <a:rPr lang="en-GB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D351A-1678-4A2C-889C-C951294859E7}" type="slidenum">
              <a:rPr lang="en-GB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10FC2-2E21-49B4-B53D-4F8EEAE735ED}" type="slidenum">
              <a:rPr lang="en-GB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3F780-FC10-4258-A64F-2C0A9843CF31}" type="slidenum">
              <a:rPr lang="en-GB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6CB1B-FE7A-4117-A011-7D78FD11E0ED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50E12-3B83-40D5-8956-4896DB7CACC5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61C53-5E72-4231-BCB0-94E83547EFA9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C20344-5AF0-4782-8636-33BE9D607647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07C88-4AA1-4196-A097-78ABC0098CC7}" type="slidenum">
              <a:rPr lang="en-GB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5D6C17-EF61-4F7C-8C98-B18BBA4561C6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2B4A3-5CAF-4D26-905B-25B506347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2E5A2-42B4-4979-91E4-2012B687E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810CC-87A7-4C9E-8A97-9DBA3BE4B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DCED8-E165-4115-9FC6-12363F34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F8FBE-FE07-4479-9B86-AD2C1E8F4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AAFF7-3463-4B24-AE74-793F8AFFC0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E3500-7F2D-418B-AC5E-F37EAF7AF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65EC6-56E0-4F74-A65F-318D465C2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38D4C-43F5-453B-AD91-25A57675E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5939-4A65-44CA-98A7-01B9DB23F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3CFE-F9D0-4E0F-89D3-C80C3E518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43228-F8A7-42DE-A509-30F047646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r>
              <a:rPr lang="en-US"/>
              <a:t>Search Engine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F304EB8A-F948-478C-973D-588F282DB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cs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A5CE4D-68D0-490B-8562-A2EC6EB0379C}" type="slidenum">
              <a:rPr lang="en-US"/>
              <a:pPr/>
              <a:t>1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Search engine is basically an information retrieval (IR) system.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They are designed to help people find information stored on other sites on internet.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There are differences in the ways various search engines work, but they all perform three basic tasks: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They search the Internet based on important words.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They keep an index of the words they find, and where they find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A18E31-635A-4481-99F5-DBB54FB5B425}" type="slidenum">
              <a:rPr lang="en-US"/>
              <a:pPr/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The usefulness of a search engine depends on the relevance of the result set it gives back.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Most search engines employ methods to rank the results to provide the "best" results first.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Ranking varies widely from one engine to another that is why you see different results from different search engine for the same query.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The methods also change over time as Internet usage changes and new techniques evolve.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C4518-4D3E-4B6D-9E79-A99E4D8E2B79}" type="slidenum">
              <a:rPr lang="en-US"/>
              <a:pPr/>
              <a:t>11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When a user enters a query into a search engine by using key words, the engine examines its index and provides a listing of best-matching web pages according to its criteria, usually with a short summary containing the document's title and sometimes parts of the text.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Most search engines support the use of the Boolean operators AND, OR and NOT to further specify the search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CC8C7F-94F7-4C90-9AC6-91CC7E0305A4}" type="slidenum">
              <a:rPr lang="en-US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Engine-Meta Search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Meta search engines reuse the indices of other services and do not store a local index,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Meta-search engines do not own a database of Web pages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In a meta-search engine, you submit keywords in its search box, and it transmits your search simultaneously to several individual search engines and their databases of web pages.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2DCE6F-43E7-40FF-BE81-16CA3A23D10A}" type="slidenum">
              <a:rPr lang="en-US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Parts of Search Engines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800" b="1" smtClean="0"/>
              <a:t>1)Database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400" smtClean="0"/>
              <a:t>a)Size of database: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i)How many documents does the search engine claim it has?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ii)How much of the total web are you able to search?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400" smtClean="0"/>
              <a:t>b)Freshness ("up-to-dateness"):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i)How often is the database refreshed to find new pages?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ii)How often do their crawlers update the copies of the web pages you are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searching?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400" smtClean="0"/>
              <a:t>c)Completeness of text: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i)Is the database really "full" text, or only parts of the pages?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ii)Is every word indexed?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019BD6-6693-44B8-9E61-5835C70E5C8D}" type="slidenum">
              <a:rPr lang="en-US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Parts of Search Engines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d)Types of documents offered: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i)All search engines offer web pages. Do they also have extensive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PDF, Word, Excel, PowerPoint, and other formats like WordPerfect?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ii)Are they full-text searchable?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e)Speed and consistency: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i)How fast is it?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ii)How consistent is it? Do you get different results at different times?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AA491A-BC50-409E-819D-CB3979B1E90C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Parts of Search Engines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b="1" smtClean="0"/>
              <a:t>2) Searching Capabilities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All search engines let you enter some keywords and search on them. Plus what?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a)Basic Search options and limitations: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i)Automatic default of AND assumed between words?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ii)Is there an easy way to allow for synonyms and equivalent terms i.e OR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searching)? 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iii)Can you OR phrases or just single words?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0D362-C612-4FB8-84AA-236092FF8418}" type="slidenum">
              <a:rPr lang="en-US"/>
              <a:pPr/>
              <a:t>16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Parts of Search Engines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000" smtClean="0"/>
              <a:t>b)Advanced Search options and limitations: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i)Can you restrict to documents only from a certain domain (org,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edu, gov, etc.)? Limit to more than one or only one?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ii)Can you limit by type of document (pdf or excel, etc.)? More than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one?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iii)Can you limit by language?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iv)How reliably and easily can you limit to date last updated?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4A7293-F355-4A14-9A7D-1113C6A2E899}" type="slidenum">
              <a:rPr lang="en-US"/>
              <a:pPr/>
              <a:t>17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Parts of Search Engines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b="1" smtClean="0"/>
              <a:t>3)Results display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a)Ranking: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i)Are they ranked by popularity or relevancy or both?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ii)Do you get pages with only some of your words, perhaps in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addition to pages with them all?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b)Display: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i)Are your keywords highlighted in context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ii)Some other excerpt from the page?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c)Collapse pages from the same site: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i)If it shows only one or a few pages from a site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ii)does it show the one(s) with your terms?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iii)Can this be changed and saved as your preferred search method?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2741E-1389-4010-B9F5-5543DB4FFB83}" type="slidenum">
              <a:rPr lang="en-US"/>
              <a:pPr/>
              <a:t>18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Parts of Search Engines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b="1" smtClean="0"/>
              <a:t>4)Other features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Search engine designers try to come up with all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kinds of features and services that they hope will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mtClean="0"/>
              <a:t>allure you to their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6BD99-7CB8-4569-9E2E-41779C961C5E}" type="slidenum">
              <a:rPr lang="en-US"/>
              <a:pPr/>
              <a:t>19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Engine-History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Before there were search engines there was a complete list of all web servers . Example are: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Gopher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Archie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348020-8F18-4D5B-A9B9-660ACDC88616}" type="slidenum">
              <a:rPr lang="en-US"/>
              <a:pPr/>
              <a:t>2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They allow users to look for words or combinations of words found in that index.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There are two basic types of search engines: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Crawler-Based Search Engines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Human-Powered Directories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Third type is the mix of the above two is called:"Hybrid Search Engines“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Each gather their listings in radically different ways.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AB0D00-812D-46B0-B0AD-E034E96C1147}" type="slidenum">
              <a:rPr lang="en-US"/>
              <a:pPr/>
              <a:t>20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History of Search Engines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1993	Aliweb</a:t>
            </a:r>
          </a:p>
          <a:p>
            <a:pPr eaLnBrk="1" hangingPunct="1"/>
            <a:r>
              <a:rPr lang="en-US" sz="2800" smtClean="0"/>
              <a:t>1994	WebCrawler, Infoseek, Lycos</a:t>
            </a:r>
          </a:p>
          <a:p>
            <a:pPr eaLnBrk="1" hangingPunct="1"/>
            <a:r>
              <a:rPr lang="en-US" sz="2800" smtClean="0"/>
              <a:t>1995	AltaVista, Open Text Web Index, 				Magellan, Excite, SAPO</a:t>
            </a:r>
          </a:p>
          <a:p>
            <a:pPr eaLnBrk="1" hangingPunct="1"/>
            <a:r>
              <a:rPr lang="en-US" sz="2800" smtClean="0"/>
              <a:t>1996	Dogpile, Inktomi, HotBot, Ask Jeeves</a:t>
            </a:r>
          </a:p>
          <a:p>
            <a:pPr eaLnBrk="1" hangingPunct="1"/>
            <a:r>
              <a:rPr lang="en-US" sz="2800" smtClean="0"/>
              <a:t>1997	Northern Light, Yandex</a:t>
            </a:r>
          </a:p>
          <a:p>
            <a:pPr eaLnBrk="1" hangingPunct="1"/>
            <a:r>
              <a:rPr lang="en-US" sz="2800" smtClean="0"/>
              <a:t>1998	Google</a:t>
            </a:r>
          </a:p>
          <a:p>
            <a:pPr eaLnBrk="1" hangingPunct="1"/>
            <a:r>
              <a:rPr lang="en-US" sz="2800" smtClean="0"/>
              <a:t>1999	AlltheWeb, GenieKnows, Naver, Teoma, 			Vivisimo</a:t>
            </a:r>
          </a:p>
          <a:p>
            <a:pPr eaLnBrk="1" hangingPunct="1"/>
            <a:r>
              <a:rPr lang="en-US" sz="2800" smtClean="0"/>
              <a:t>2000	Baidu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853D43-8589-4864-9453-858A0FA53792}" type="slidenum">
              <a:rPr lang="en-US"/>
              <a:pPr/>
              <a:t>21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History of Search Engines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/>
            <a:r>
              <a:rPr lang="en-US" sz="2800" smtClean="0"/>
              <a:t>2003	Info.com</a:t>
            </a:r>
          </a:p>
          <a:p>
            <a:pPr eaLnBrk="1" hangingPunct="1"/>
            <a:r>
              <a:rPr lang="en-US" sz="2800" smtClean="0"/>
              <a:t>2004	Yahoo! Search, A9.com</a:t>
            </a:r>
          </a:p>
          <a:p>
            <a:pPr eaLnBrk="1" hangingPunct="1"/>
            <a:r>
              <a:rPr lang="en-US" sz="2800" smtClean="0"/>
              <a:t>2005	MSN Search, Ask.com, GoodSearch</a:t>
            </a:r>
          </a:p>
          <a:p>
            <a:pPr eaLnBrk="1" hangingPunct="1"/>
            <a:r>
              <a:rPr lang="en-US" sz="2800" smtClean="0"/>
              <a:t>2006	wikiseek, Quaero, Ask.com, Live Search, 			ChaCha, Guruji.com</a:t>
            </a:r>
          </a:p>
          <a:p>
            <a:pPr eaLnBrk="1" hangingPunct="1"/>
            <a:r>
              <a:rPr lang="en-US" sz="2800" smtClean="0"/>
              <a:t>2007	wikiseek, Wikia Search</a:t>
            </a:r>
          </a:p>
          <a:p>
            <a:pPr eaLnBrk="1" hangingPunct="1"/>
            <a:r>
              <a:rPr lang="en-US" sz="2800" smtClean="0"/>
              <a:t>2008	Powerset, Viewzi, Cuil, Boogami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F8CCBF-9063-454E-A9F2-5194BE127AA5}" type="slidenum">
              <a:rPr lang="en-US"/>
              <a:pPr/>
              <a:t>22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Two Popular Search Engines</a:t>
            </a:r>
          </a:p>
        </p:txBody>
      </p:sp>
      <p:graphicFrame>
        <p:nvGraphicFramePr>
          <p:cNvPr id="407624" name="Group 72"/>
          <p:cNvGraphicFramePr>
            <a:graphicFrameLocks noGrp="1"/>
          </p:cNvGraphicFramePr>
          <p:nvPr>
            <p:ph type="tbl" idx="1"/>
          </p:nvPr>
        </p:nvGraphicFramePr>
        <p:xfrm>
          <a:off x="304800" y="838200"/>
          <a:ext cx="8534400" cy="5410200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Feature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Google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Yahoo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Help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Probably the biggest.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HUGE. Claims over 20 billion total "web objects."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Boolean Logic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+Requires/ -Excludes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Sub-Searching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Results Ranking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127ABE-7C6D-4657-B69B-19A582B5EBC4}" type="slidenum">
              <a:rPr lang="en-US"/>
              <a:pPr/>
              <a:t>23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Two Popular Search Engines</a:t>
            </a:r>
          </a:p>
        </p:txBody>
      </p:sp>
      <p:graphicFrame>
        <p:nvGraphicFramePr>
          <p:cNvPr id="409646" name="Group 46"/>
          <p:cNvGraphicFramePr>
            <a:graphicFrameLocks noGrp="1"/>
          </p:cNvGraphicFramePr>
          <p:nvPr>
            <p:ph type="tbl" idx="1"/>
          </p:nvPr>
        </p:nvGraphicFramePr>
        <p:xfrm>
          <a:off x="304800" y="838200"/>
          <a:ext cx="8534400" cy="4799013"/>
        </p:xfrm>
        <a:graphic>
          <a:graphicData uri="http://schemas.openxmlformats.org/drawingml/2006/table">
            <a:tbl>
              <a:tblPr/>
              <a:tblGrid>
                <a:gridCol w="2844800"/>
                <a:gridCol w="2844800"/>
                <a:gridCol w="2844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Feature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Google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Yahoo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Field limiting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link: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site: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intitle: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inurl: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link: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site: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intitle: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inurl: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url: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hostname: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Language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Yes. In Advanced Search.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Translation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cs typeface="Times New Roman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D56AC5-EE39-4028-ABB4-32F4796679EC}" type="slidenum">
              <a:rPr lang="en-US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Engine: Types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Crawler-based search engines, such as Google, create their listings automatically. They "crawl" or "spider" the web, then people search through what they have found.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A human-powered web directory, such as the Open Directory, depends on humans for its reviews and listings.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Search engine spiders can index thousands of pages a day.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Directory editors cannot. But have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9CFDB6-731C-4C70-82DA-16AAB0EFA62F}" type="slidenum">
              <a:rPr lang="en-US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Engine: Crawler Based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A web crawler search engine operates, in the following order: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Web crawling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Indexing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AA77FA-2682-4CC5-97F6-6AA88EB69237}" type="slidenum">
              <a:rPr lang="en-US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Engine: Web Crawling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Done by a special software robots, called spiders.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This process is called Web crawling.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The spider visits a web page, reads it, and then follows links to other pages within the site.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The spider returns to the site on a regular basis, such as every month or two, to look for changes.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C8FB74-A460-46C7-8D73-DA0D5677F94E}" type="slidenum">
              <a:rPr lang="en-US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Engine: Indexing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There are two key components involved in making the gathered data accessible to users: 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 The information stored with the data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Simple: means store the word and the URL where it was found.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Of very little use because of inability of differentiating between trivial or important use of word.</a:t>
            </a:r>
          </a:p>
          <a:p>
            <a:pPr lvl="2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Advanced means store extra information like: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Number of times.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Place e.g. top of document, title, heading, sub-heading, in meta tag.</a:t>
            </a:r>
          </a:p>
          <a:p>
            <a:pPr lvl="3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This occurrence of word at different places is used to assign weight to word.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0B8C14-7590-4784-B1F3-0CC920317674}" type="slidenum">
              <a:rPr lang="en-US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Engine: Searching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mtClean="0"/>
              <a:t>Search engine software is the third part of a search engine. This is the program that sifts through the millions of pages recorded in the index to find matches to a search and rank them in order of what it believes is most relevant.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608F48-1B24-4FF0-AA91-77A12CD714EB}" type="slidenum">
              <a:rPr lang="en-US"/>
              <a:pPr/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Engine: Observation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A web page may have been spidered but not yet "indexed.“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Until it is added to the index it is not available to those searching with the search engine.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When you search the web using a search engine, you are always searching a somewhat stale copy of the real web page.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When you click on links provided in a search engine's search results, you retrieve from the server the current version of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Search Engine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A7863B-B079-4D30-9032-235CE1F16F7F}" type="slidenum">
              <a:rPr lang="en-US"/>
              <a:pPr/>
              <a:t>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Search Engine-Web Directory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86800" cy="52578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A web directory is not a search engine.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It lists web sites by category and subcategory.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The categorization is usually based on the whole web site rather than one page or a set of keywords.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Sites are often limited to inclusion in only a few categories. 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Web directories often allow site owners to directly submit their site for inclusion, and have editors review submissions for fitness.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sz="2800" smtClean="0"/>
              <a:t>Examples: Open Directory (http://www.dmoz.org/)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  <a:buFontTx/>
              <a:buNone/>
            </a:pPr>
            <a:r>
              <a:rPr lang="en-US" sz="2800" smtClean="0"/>
              <a:t>			Yahoo Directory (http://dir.yahoo.com)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cs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19444</TotalTime>
  <Words>1337</Words>
  <Application>Microsoft Office PowerPoint</Application>
  <PresentationFormat>On-screen Show (4:3)</PresentationFormat>
  <Paragraphs>242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Times New Roman</vt:lpstr>
      <vt:lpstr>Arial</vt:lpstr>
      <vt:lpstr>Default Design</vt:lpstr>
      <vt:lpstr>Search Engine</vt:lpstr>
      <vt:lpstr>Search Engine</vt:lpstr>
      <vt:lpstr>Search Engine: Types</vt:lpstr>
      <vt:lpstr>Search Engine: Crawler Based</vt:lpstr>
      <vt:lpstr>Search Engine: Web Crawling</vt:lpstr>
      <vt:lpstr>Search Engine: Indexing</vt:lpstr>
      <vt:lpstr>Search Engine: Searching</vt:lpstr>
      <vt:lpstr>Search Engine: Observation</vt:lpstr>
      <vt:lpstr>Search Engine-Web Directory</vt:lpstr>
      <vt:lpstr>Search Engine</vt:lpstr>
      <vt:lpstr>Search Engine</vt:lpstr>
      <vt:lpstr>Search Engine-Meta Search</vt:lpstr>
      <vt:lpstr>Parts of Search Engines</vt:lpstr>
      <vt:lpstr>Parts of Search Engines</vt:lpstr>
      <vt:lpstr>Parts of Search Engines</vt:lpstr>
      <vt:lpstr>Parts of Search Engines</vt:lpstr>
      <vt:lpstr>Parts of Search Engines</vt:lpstr>
      <vt:lpstr>Parts of Search Engines</vt:lpstr>
      <vt:lpstr>Search Engine-History</vt:lpstr>
      <vt:lpstr>History of Search Engines</vt:lpstr>
      <vt:lpstr>History of Search Engines</vt:lpstr>
      <vt:lpstr>Two Popular Search Engines</vt:lpstr>
      <vt:lpstr>Two Popular Search Engines</vt:lpstr>
    </vt:vector>
  </TitlesOfParts>
  <Company>ksu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Human-Machine Interaction and User-Interface Design</dc:title>
  <dc:creator>Inayat</dc:creator>
  <cp:lastModifiedBy>staff</cp:lastModifiedBy>
  <cp:revision>1225</cp:revision>
  <dcterms:created xsi:type="dcterms:W3CDTF">2002-09-08T09:46:40Z</dcterms:created>
  <dcterms:modified xsi:type="dcterms:W3CDTF">2013-04-20T08:12:58Z</dcterms:modified>
</cp:coreProperties>
</file>