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2" r:id="rId7"/>
    <p:sldId id="274" r:id="rId8"/>
    <p:sldId id="273" r:id="rId9"/>
    <p:sldId id="280" r:id="rId10"/>
    <p:sldId id="275" r:id="rId11"/>
    <p:sldId id="278" r:id="rId12"/>
    <p:sldId id="279" r:id="rId13"/>
    <p:sldId id="277" r:id="rId14"/>
    <p:sldId id="267" r:id="rId15"/>
    <p:sldId id="281" r:id="rId16"/>
    <p:sldId id="282" r:id="rId17"/>
    <p:sldId id="270" r:id="rId18"/>
    <p:sldId id="283" r:id="rId19"/>
    <p:sldId id="28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59" d="100"/>
          <a:sy n="159" d="100"/>
        </p:scale>
        <p:origin x="384" y="1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0.53112</cdr:x>
      <cdr:y>0.17298</cdr:y>
    </cdr:from>
    <cdr:to>
      <cdr:x>0.95561</cdr:x>
      <cdr:y>0.93983</cdr:y>
    </cdr:to>
    <cdr:pic>
      <cdr:nvPicPr>
        <cdr:cNvPr id="7" name="صورة 6" descr="صورة تحتوي على نص, رسم بياني, تخطيط, خط&#10;&#10;تم إنشاء الوصف تلقائياً">
          <a:extLst xmlns:a="http://schemas.openxmlformats.org/drawingml/2006/main">
            <a:ext uri="{FF2B5EF4-FFF2-40B4-BE49-F238E27FC236}">
              <a16:creationId xmlns:a16="http://schemas.microsoft.com/office/drawing/2014/main" id="{7A24CFB9-270A-5693-4365-FB1556E628C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657386" y="1083662"/>
          <a:ext cx="4521611" cy="480406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AE0E-A709-B132-D48E-6855C0B7A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E38B8-545C-58E9-5207-D1CE7729C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1587D0-747F-72AC-BC99-6C61BC687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D4E2-97F5-CA28-F857-74A03CF24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6C30E-7FD0-7A13-E279-CA6530C6D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C6D7D-0112-2C31-286F-B50123FF8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F7A36-B700-6DF3-C4E1-F4F259E89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AA588-987B-27A5-2DA5-685330F81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D65B5-3C64-FEA7-FCBF-B2F756F3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FA383-91CB-100C-CE49-9AE9C8CBB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4D4AE2-67C6-D38E-FD64-9641865F1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F7285-DB10-7719-EB14-AE5B1D418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ar-SA"/>
              <a:t>انقر فوق الأيقونة لإضافة صورة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Fruit Image Classifier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221764" cy="1752600"/>
          </a:xfrm>
        </p:spPr>
        <p:txBody>
          <a:bodyPr/>
          <a:lstStyle/>
          <a:p>
            <a:r>
              <a:rPr lang="en-US" dirty="0" err="1"/>
              <a:t>AbdulrahamAn</a:t>
            </a:r>
            <a:r>
              <a:rPr lang="en-US" dirty="0"/>
              <a:t> </a:t>
            </a:r>
            <a:r>
              <a:rPr lang="en-US" dirty="0" err="1"/>
              <a:t>almyman</a:t>
            </a:r>
            <a:r>
              <a:rPr lang="ar-SA" dirty="0"/>
              <a:t> </a:t>
            </a:r>
            <a:r>
              <a:rPr lang="en-US" dirty="0"/>
              <a:t>(@PYTHON01100100)</a:t>
            </a:r>
          </a:p>
          <a:p>
            <a:r>
              <a:rPr lang="en-US" dirty="0"/>
              <a:t>Khaled </a:t>
            </a:r>
            <a:r>
              <a:rPr lang="en-US" dirty="0" err="1"/>
              <a:t>almadi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5689-BC5D-994C-6BF4-7719ACAF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E7A74-243E-147D-6A9F-B13636D1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7F12C6-EADA-9052-AF82-58DB014FC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9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Used Adam optimizer with the default hyperparameters.</a:t>
            </a: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8D5BDA61-1437-F845-3D90-4668D76BE17F}"/>
              </a:ext>
            </a:extLst>
          </p:cNvPr>
          <p:cNvSpPr txBox="1">
            <a:spLocks/>
          </p:cNvSpPr>
          <p:nvPr/>
        </p:nvSpPr>
        <p:spPr>
          <a:xfrm>
            <a:off x="1203941" y="2657925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Number of Epochs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9FAF4482-39BD-0D65-34C4-96E0B1F7C800}"/>
              </a:ext>
            </a:extLst>
          </p:cNvPr>
          <p:cNvSpPr txBox="1">
            <a:spLocks/>
          </p:cNvSpPr>
          <p:nvPr/>
        </p:nvSpPr>
        <p:spPr>
          <a:xfrm>
            <a:off x="1209832" y="4087361"/>
            <a:ext cx="10360501" cy="215871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15 epochs</a:t>
            </a:r>
          </a:p>
        </p:txBody>
      </p:sp>
    </p:spTree>
    <p:extLst>
      <p:ext uri="{BB962C8B-B14F-4D97-AF65-F5344CB8AC3E}">
        <p14:creationId xmlns:p14="http://schemas.microsoft.com/office/powerpoint/2010/main" val="41240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485319"/>
              </p:ext>
            </p:extLst>
          </p:nvPr>
        </p:nvGraphicFramePr>
        <p:xfrm>
          <a:off x="909836" y="296652"/>
          <a:ext cx="10651807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7D46-D7B5-EEE2-CA5D-01C95DEBB4E3}"/>
              </a:ext>
            </a:extLst>
          </p:cNvPr>
          <p:cNvSpPr txBox="1">
            <a:spLocks/>
          </p:cNvSpPr>
          <p:nvPr/>
        </p:nvSpPr>
        <p:spPr>
          <a:xfrm>
            <a:off x="1015735" y="1412776"/>
            <a:ext cx="5078677" cy="10801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 of loss and accuracy on the training and validation sets per epoch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04DD7-1C78-4846-C979-3F4A1559A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6A0BAC-71AF-112C-6AE7-2EA4256C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0739EEB-B528-8D21-FF9A-BAD99F23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672" y="1384181"/>
            <a:ext cx="5082740" cy="914400"/>
          </a:xfrm>
        </p:spPr>
        <p:txBody>
          <a:bodyPr vert="horz" lIns="121899" tIns="60949" rIns="121899" bIns="60949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200" baseline="0" dirty="0">
                <a:latin typeface="+mn-lt"/>
                <a:ea typeface="+mn-ea"/>
                <a:cs typeface="+mn-cs"/>
              </a:rPr>
              <a:t>Classification report</a:t>
            </a:r>
            <a:endParaRPr lang="ar-SA" b="0" kern="1200" cap="all" spc="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118FCAD2-11DE-CDF9-CC55-6E46F930D0C7}"/>
              </a:ext>
            </a:extLst>
          </p:cNvPr>
          <p:cNvSpPr txBox="1">
            <a:spLocks/>
          </p:cNvSpPr>
          <p:nvPr/>
        </p:nvSpPr>
        <p:spPr>
          <a:xfrm>
            <a:off x="6496644" y="1384181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0" kern="1200" cap="all" spc="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CONFUSION MATRIX</a:t>
            </a:r>
            <a:endParaRPr lang="ar-SA" b="0" kern="1200" cap="all" spc="200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F60D23B2-7596-6DDA-90FE-868411B9364A}"/>
              </a:ext>
            </a:extLst>
          </p:cNvPr>
          <p:cNvSpPr txBox="1">
            <a:spLocks/>
          </p:cNvSpPr>
          <p:nvPr/>
        </p:nvSpPr>
        <p:spPr>
          <a:xfrm>
            <a:off x="1227369" y="3719893"/>
            <a:ext cx="5078677" cy="129328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001" dirty="0"/>
          </a:p>
        </p:txBody>
      </p:sp>
      <p:pic>
        <p:nvPicPr>
          <p:cNvPr id="3" name="صورة 2" descr="صورة تحتوي على نص, لقطة شاشة, رقم, الخط&#10;&#10;تم إنشاء الوصف تلقائياً">
            <a:extLst>
              <a:ext uri="{FF2B5EF4-FFF2-40B4-BE49-F238E27FC236}">
                <a16:creationId xmlns:a16="http://schemas.microsoft.com/office/drawing/2014/main" id="{319F26F8-61FF-7AEB-0357-F88FAC76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35" y="2588396"/>
            <a:ext cx="5391902" cy="3466244"/>
          </a:xfrm>
          <a:prstGeom prst="rect">
            <a:avLst/>
          </a:prstGeom>
        </p:spPr>
      </p:pic>
      <p:pic>
        <p:nvPicPr>
          <p:cNvPr id="9" name="عنصر نائب للمحتوى 8" descr="صورة تحتوي على نص, لقطة شاشة, رسم بياني, مستطيل&#10;&#10;تم إنشاء الوصف تلقائياً">
            <a:extLst>
              <a:ext uri="{FF2B5EF4-FFF2-40B4-BE49-F238E27FC236}">
                <a16:creationId xmlns:a16="http://schemas.microsoft.com/office/drawing/2014/main" id="{8523528A-269D-FE5A-DFC2-5A79762ED3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2" y="2588396"/>
            <a:ext cx="4738743" cy="3466244"/>
          </a:xfrm>
        </p:spPr>
      </p:pic>
    </p:spTree>
    <p:extLst>
      <p:ext uri="{BB962C8B-B14F-4D97-AF65-F5344CB8AC3E}">
        <p14:creationId xmlns:p14="http://schemas.microsoft.com/office/powerpoint/2010/main" val="288661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70102-81DC-6547-2067-0968A360D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E39A-82D1-FE86-CED2-96E1F1E7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18DC-0B5F-7C07-5569-3AE2250B6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708177" cy="4465320"/>
          </a:xfrm>
        </p:spPr>
        <p:txBody>
          <a:bodyPr/>
          <a:lstStyle/>
          <a:p>
            <a:r>
              <a:rPr lang="en-US" dirty="0"/>
              <a:t>The model gained 90% accuracy.</a:t>
            </a:r>
          </a:p>
          <a:p>
            <a:r>
              <a:rPr lang="en-US" dirty="0"/>
              <a:t>No overfitting</a:t>
            </a:r>
          </a:p>
          <a:p>
            <a:r>
              <a:rPr lang="en-US" dirty="0"/>
              <a:t>Training time is acceptable</a:t>
            </a:r>
          </a:p>
          <a:p>
            <a:r>
              <a:rPr lang="en-US" dirty="0"/>
              <a:t>Can be improved </a:t>
            </a:r>
          </a:p>
        </p:txBody>
      </p:sp>
    </p:spTree>
    <p:extLst>
      <p:ext uri="{BB962C8B-B14F-4D97-AF65-F5344CB8AC3E}">
        <p14:creationId xmlns:p14="http://schemas.microsoft.com/office/powerpoint/2010/main" val="102367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708177" cy="4465320"/>
          </a:xfrm>
        </p:spPr>
        <p:txBody>
          <a:bodyPr/>
          <a:lstStyle/>
          <a:p>
            <a:r>
              <a:rPr lang="en-US" dirty="0"/>
              <a:t>The training was taking a lot of time, we solved it by using the GPU to train the model. 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375EB-BB9D-ED2E-452B-5851E5D3E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B721-980F-EA3E-0775-C6138125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700808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68429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96FDD-0A67-0FC1-D37B-1DBDDDCB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191D-FCE2-123A-0078-B75B9A0B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700808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4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BA48-1BA1-00A4-536F-15D200DF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9AC06A2-D56A-001A-A738-493FF103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3A8FF7-B79B-EE41-0D0D-213C5425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7" y="1701797"/>
            <a:ext cx="10669548" cy="4881566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This project is an implementation to machine learning algorithms to build a model that can predict the type of the date fruit.</a:t>
            </a:r>
          </a:p>
          <a:p>
            <a:endParaRPr lang="en-US" sz="5100" dirty="0">
              <a:solidFill>
                <a:prstClr val="white"/>
              </a:solidFill>
              <a:latin typeface="Calibri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5900" b="1" dirty="0">
                <a:solidFill>
                  <a:prstClr val="white"/>
                </a:solidFill>
                <a:latin typeface="Calibri"/>
                <a:ea typeface="+mj-ea"/>
                <a:cs typeface="+mj-cs"/>
              </a:rPr>
              <a:t>    Roles</a:t>
            </a:r>
          </a:p>
          <a:p>
            <a:r>
              <a:rPr lang="en-US" sz="5100" dirty="0"/>
              <a:t>Abdulrahman: Building the model.</a:t>
            </a:r>
          </a:p>
          <a:p>
            <a:r>
              <a:rPr lang="en-US" sz="5100" dirty="0"/>
              <a:t>Khaled: Observing the process and writing the report and presentation.</a:t>
            </a:r>
          </a:p>
          <a:p>
            <a:endParaRPr lang="en-US" sz="3600" dirty="0">
              <a:solidFill>
                <a:prstClr val="white"/>
              </a:solidFill>
              <a:latin typeface="Calibri"/>
              <a:ea typeface="+mj-ea"/>
              <a:cs typeface="+mj-cs"/>
            </a:endParaRPr>
          </a:p>
          <a:p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8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16360-7ACE-7132-41F3-FB55B375D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B544337-D04A-6CCF-EDF5-C898B068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37EC06-9610-CDF5-BC81-60F9D29E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9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need to identify the type of fruit present in an image. By recognizing visual patterns, such as color, shape, and texture, associated with different fruit varieties.</a:t>
            </a: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BA6F1E80-EEF8-EBED-CFD9-3CAC070DEE22}"/>
              </a:ext>
            </a:extLst>
          </p:cNvPr>
          <p:cNvSpPr txBox="1">
            <a:spLocks/>
          </p:cNvSpPr>
          <p:nvPr/>
        </p:nvSpPr>
        <p:spPr>
          <a:xfrm>
            <a:off x="1203941" y="2657925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Applications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76F4840D-24A3-8A73-4A49-52D9199D5E2D}"/>
              </a:ext>
            </a:extLst>
          </p:cNvPr>
          <p:cNvSpPr txBox="1">
            <a:spLocks/>
          </p:cNvSpPr>
          <p:nvPr/>
        </p:nvSpPr>
        <p:spPr>
          <a:xfrm>
            <a:off x="1209832" y="4087361"/>
            <a:ext cx="10360501" cy="2158717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Agriculture: automate the harvesting process.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Retail and E-Commerce: identify and categorize fruits in grocery stores and online marketplaces.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Education: Learning tools will enable people to learn the difference between date types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7BEA-3A81-90FE-F874-CE1539DD5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FE765B1-FF1A-BE71-5BB7-3B697DEF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0B256574-A53F-B230-3A6F-5EB190D63C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1268760"/>
            <a:ext cx="5256584" cy="5151453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929E1E9-D462-167A-1DA6-671E1317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844824"/>
            <a:ext cx="5078677" cy="4465320"/>
          </a:xfrm>
        </p:spPr>
        <p:txBody>
          <a:bodyPr/>
          <a:lstStyle/>
          <a:p>
            <a:r>
              <a:rPr lang="en-US" dirty="0"/>
              <a:t>The dataset contains 9 different types of the date fruit.</a:t>
            </a:r>
          </a:p>
        </p:txBody>
      </p:sp>
    </p:spTree>
    <p:extLst>
      <p:ext uri="{BB962C8B-B14F-4D97-AF65-F5344CB8AC3E}">
        <p14:creationId xmlns:p14="http://schemas.microsoft.com/office/powerpoint/2010/main" val="24575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A59B-6436-CAC0-9715-6D380D86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20F88C0-948D-00CA-FC68-48A4A029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Dataset Samples Count Per Label Charts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92FE3C2-0D56-189B-2A3D-8763E483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vert="horz" lIns="121899" tIns="60949" rIns="121899" bIns="60949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ar-SA" b="0" kern="1200" cap="all" spc="200" baseline="0" dirty="0" err="1">
                <a:latin typeface="+mn-lt"/>
                <a:ea typeface="+mn-ea"/>
                <a:cs typeface="+mn-cs"/>
              </a:rPr>
              <a:t>Training</a:t>
            </a:r>
            <a:r>
              <a:rPr lang="ar-SA" b="0" kern="1200" cap="all" spc="200" baseline="0" dirty="0">
                <a:latin typeface="+mn-lt"/>
                <a:ea typeface="+mn-ea"/>
                <a:cs typeface="+mn-cs"/>
              </a:rPr>
              <a:t> </a:t>
            </a:r>
            <a:r>
              <a:rPr lang="ar-SA" b="0" kern="1200" cap="all" spc="200" baseline="0" dirty="0" err="1">
                <a:latin typeface="+mn-lt"/>
                <a:ea typeface="+mn-ea"/>
                <a:cs typeface="+mn-cs"/>
              </a:rPr>
              <a:t>Set</a:t>
            </a:r>
            <a:endParaRPr lang="ar-SA" b="0" kern="1200" cap="all" spc="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38F3F573-CEB7-8D9B-0136-EA817262AC10}"/>
              </a:ext>
            </a:extLst>
          </p:cNvPr>
          <p:cNvSpPr txBox="1">
            <a:spLocks/>
          </p:cNvSpPr>
          <p:nvPr/>
        </p:nvSpPr>
        <p:spPr>
          <a:xfrm>
            <a:off x="6496644" y="1701800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ar-SA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Test Set</a:t>
            </a:r>
          </a:p>
        </p:txBody>
      </p:sp>
      <p:pic>
        <p:nvPicPr>
          <p:cNvPr id="10" name="عنصر نائب للمحتوى 9" descr="صورة تحتوي على لقطة شاشة, نص, التلون, رسم بياني&#10;&#10;تم إنشاء الوصف تلقائياً">
            <a:extLst>
              <a:ext uri="{FF2B5EF4-FFF2-40B4-BE49-F238E27FC236}">
                <a16:creationId xmlns:a16="http://schemas.microsoft.com/office/drawing/2014/main" id="{7CCA97EA-010E-160C-E09C-0855ED0249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33" y="2616200"/>
            <a:ext cx="4601439" cy="3296110"/>
          </a:xfrm>
        </p:spPr>
      </p:pic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43E0BB22-5E05-48C7-C11F-532B16660A88}"/>
              </a:ext>
            </a:extLst>
          </p:cNvPr>
          <p:cNvSpPr txBox="1">
            <a:spLocks/>
          </p:cNvSpPr>
          <p:nvPr/>
        </p:nvSpPr>
        <p:spPr>
          <a:xfrm>
            <a:off x="1227369" y="3719893"/>
            <a:ext cx="5078677" cy="129328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001" dirty="0"/>
          </a:p>
        </p:txBody>
      </p:sp>
      <p:pic>
        <p:nvPicPr>
          <p:cNvPr id="12" name="صورة 11" descr="صورة تحتوي على نص, لقطة شاشة, التلون, تخطيط&#10;&#10;تم إنشاء الوصف تلقائياً">
            <a:extLst>
              <a:ext uri="{FF2B5EF4-FFF2-40B4-BE49-F238E27FC236}">
                <a16:creationId xmlns:a16="http://schemas.microsoft.com/office/drawing/2014/main" id="{84FB8A0F-C74A-EE5D-354F-0576CD09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5" y="2616200"/>
            <a:ext cx="4448796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D2F72-6401-A90A-D3CC-B63F4A827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305E047-BFA1-E7E4-B913-7783DB3B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7A5BEF3-5D63-AEEF-7F9E-0847B40D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979293"/>
            <a:ext cx="10669548" cy="48815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white"/>
                </a:solidFill>
                <a:latin typeface="Calibri"/>
                <a:ea typeface="+mj-ea"/>
                <a:cs typeface="+mj-cs"/>
              </a:rPr>
              <a:t>Rescaling: Pixel values are scaled to the range of 0 to 1 using </a:t>
            </a:r>
            <a:r>
              <a:rPr lang="en-US" dirty="0" err="1">
                <a:solidFill>
                  <a:prstClr val="white"/>
                </a:solidFill>
                <a:latin typeface="Calibri"/>
                <a:ea typeface="+mj-ea"/>
                <a:cs typeface="+mj-cs"/>
              </a:rPr>
              <a:t>layers.Rescaling</a:t>
            </a:r>
            <a:r>
              <a:rPr lang="en-US" dirty="0">
                <a:solidFill>
                  <a:prstClr val="white"/>
                </a:solidFill>
                <a:latin typeface="Calibri"/>
                <a:ea typeface="+mj-ea"/>
                <a:cs typeface="+mj-cs"/>
              </a:rPr>
              <a:t>(1./255). This normalization helps to standardize the input data and improve model training.</a:t>
            </a:r>
          </a:p>
          <a:p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6786B-8478-4377-3535-CC21D671C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CDD26D-71E0-52BE-65A9-27DF548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F7D4CFD-D756-54E4-05DF-F93E6203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75153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Conv2D Layer 1: Applies 16 filters of size 3x3 with </a:t>
            </a:r>
            <a:r>
              <a:rPr lang="en-001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ReLU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activation and same padding.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MaxPooling2D Layer 1: </a:t>
            </a:r>
            <a:r>
              <a:rPr lang="en-001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Downsamples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feature maps by a factor of 2.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Conv2D Layer 2: Applies 32 filters of size 3x3 with </a:t>
            </a:r>
            <a:r>
              <a:rPr lang="en-001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ReLU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activation and same padding.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MaxPooling2D Layer 2: </a:t>
            </a:r>
            <a:r>
              <a:rPr lang="en-001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Downsamples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feature maps by a factor of 2.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Conv2D Layer 3: Applies 64 filters of size 3x3 with </a:t>
            </a:r>
            <a:r>
              <a:rPr lang="en-001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ReLU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activation and same padding.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MaxPooling2D Layer 3: </a:t>
            </a:r>
            <a:r>
              <a:rPr lang="en-001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Downsamples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feature maps by a factor of 2.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F34AAD70-F25F-4197-6FEA-61800773D056}"/>
              </a:ext>
            </a:extLst>
          </p:cNvPr>
          <p:cNvSpPr txBox="1">
            <a:spLocks/>
          </p:cNvSpPr>
          <p:nvPr/>
        </p:nvSpPr>
        <p:spPr>
          <a:xfrm>
            <a:off x="1203941" y="2657925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9C923-EC6F-416A-2891-3AA5D6B8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151017B-38DD-644D-982D-FFF34E41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397BB22-6F9F-9A9F-2248-3C21A1C4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751539"/>
          </a:xfrm>
        </p:spPr>
        <p:txBody>
          <a:bodyPr>
            <a:normAutofit/>
          </a:bodyPr>
          <a:lstStyle/>
          <a:p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Input Layer: Receives input images of size 250x250x3.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Flatten Layer: Flattens the output of the convolutional layers into a 1D vector.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Dense Layer 1: Fully connected layer with 128 units and </a:t>
            </a:r>
            <a:r>
              <a:rPr lang="en-001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ReLU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activation.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Output Layer: Fully connected layer with the number of units equal to the number of classes, using </a:t>
            </a:r>
            <a:r>
              <a:rPr lang="en-001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softmax</a:t>
            </a:r>
            <a:r>
              <a:rPr lang="en-001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activation for multi-class classification.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7B55CDA2-117C-1A41-E6B4-2B44689F6E37}"/>
              </a:ext>
            </a:extLst>
          </p:cNvPr>
          <p:cNvSpPr txBox="1">
            <a:spLocks/>
          </p:cNvSpPr>
          <p:nvPr/>
        </p:nvSpPr>
        <p:spPr>
          <a:xfrm>
            <a:off x="1203941" y="2657925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112</TotalTime>
  <Words>441</Words>
  <Application>Microsoft Office PowerPoint</Application>
  <PresentationFormat>مخصص</PresentationFormat>
  <Paragraphs>72</Paragraphs>
  <Slides>16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Symbol</vt:lpstr>
      <vt:lpstr>Tech 16x9</vt:lpstr>
      <vt:lpstr>Date Fruit Image Classifier</vt:lpstr>
      <vt:lpstr>Content</vt:lpstr>
      <vt:lpstr>Introduction</vt:lpstr>
      <vt:lpstr>Problem Description</vt:lpstr>
      <vt:lpstr>Dataset</vt:lpstr>
      <vt:lpstr>Dataset Samples Count Per Label Charts</vt:lpstr>
      <vt:lpstr>Data Preprocessing</vt:lpstr>
      <vt:lpstr>CNN Architecture</vt:lpstr>
      <vt:lpstr>CNN Architecture</vt:lpstr>
      <vt:lpstr>Optimizer</vt:lpstr>
      <vt:lpstr>عرض تقديمي في PowerPoint</vt:lpstr>
      <vt:lpstr>Results</vt:lpstr>
      <vt:lpstr>Model Performance</vt:lpstr>
      <vt:lpstr>Challenges</vt:lpstr>
      <vt:lpstr>Any 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خالد الماضي ID 442102217</dc:creator>
  <cp:lastModifiedBy>ABDURLAHMAN ALMYMAN</cp:lastModifiedBy>
  <cp:revision>2</cp:revision>
  <dcterms:created xsi:type="dcterms:W3CDTF">2024-11-21T12:23:38Z</dcterms:created>
  <dcterms:modified xsi:type="dcterms:W3CDTF">2024-11-22T07:28:33Z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