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1074" r:id="rId2"/>
    <p:sldId id="1135" r:id="rId3"/>
    <p:sldId id="1166" r:id="rId4"/>
    <p:sldId id="1169" r:id="rId5"/>
    <p:sldId id="1207" r:id="rId6"/>
    <p:sldId id="1170" r:id="rId7"/>
    <p:sldId id="1171" r:id="rId8"/>
    <p:sldId id="1225" r:id="rId9"/>
    <p:sldId id="1172" r:id="rId10"/>
    <p:sldId id="1174" r:id="rId11"/>
    <p:sldId id="1175" r:id="rId12"/>
    <p:sldId id="1179" r:id="rId13"/>
    <p:sldId id="1180" r:id="rId14"/>
    <p:sldId id="1181" r:id="rId15"/>
    <p:sldId id="1182" r:id="rId16"/>
    <p:sldId id="1183" r:id="rId17"/>
    <p:sldId id="1184" r:id="rId18"/>
    <p:sldId id="1185" r:id="rId19"/>
    <p:sldId id="1186" r:id="rId20"/>
    <p:sldId id="1187" r:id="rId21"/>
    <p:sldId id="1188" r:id="rId22"/>
    <p:sldId id="1190" r:id="rId23"/>
    <p:sldId id="1226" r:id="rId24"/>
    <p:sldId id="1208" r:id="rId25"/>
    <p:sldId id="1199" r:id="rId26"/>
    <p:sldId id="1223" r:id="rId27"/>
    <p:sldId id="1200" r:id="rId28"/>
    <p:sldId id="1214" r:id="rId29"/>
    <p:sldId id="1212" r:id="rId30"/>
    <p:sldId id="1216" r:id="rId31"/>
    <p:sldId id="1217" r:id="rId32"/>
    <p:sldId id="1218" r:id="rId33"/>
    <p:sldId id="1204" r:id="rId34"/>
    <p:sldId id="1221" r:id="rId35"/>
    <p:sldId id="1222" r:id="rId36"/>
    <p:sldId id="1219" r:id="rId37"/>
    <p:sldId id="11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392">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52" autoAdjust="0"/>
    <p:restoredTop sz="90476" autoAdjust="0"/>
  </p:normalViewPr>
  <p:slideViewPr>
    <p:cSldViewPr>
      <p:cViewPr varScale="1">
        <p:scale>
          <a:sx n="65" d="100"/>
          <a:sy n="65" d="100"/>
        </p:scale>
        <p:origin x="1620" y="84"/>
      </p:cViewPr>
      <p:guideLst>
        <p:guide orient="horz" pos="2160"/>
        <p:guide pos="2880"/>
        <p:guide orient="horz" pos="336"/>
        <p:guide orient="horz" pos="3984"/>
        <p:guide orient="horz" pos="912"/>
        <p:guide orient="horz" pos="672"/>
        <p:guide orient="horz" pos="1392"/>
        <p:guide pos="288"/>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2/7/2024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2/7/2024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Arial"/>
                <a:cs typeface="Arial"/>
                <a:sym typeface="Arial"/>
              </a:rPr>
              <a:t>Slide 2 </a:t>
            </a:r>
            <a:r>
              <a:rPr lang="en-US" sz="1200" b="0" i="0" u="none" strike="noStrike" cap="none" smtClean="0">
                <a:solidFill>
                  <a:schemeClr val="dk1"/>
                </a:solidFill>
                <a:latin typeface="+mn-lt"/>
                <a:ea typeface="Arial"/>
                <a:cs typeface="Arial"/>
                <a:sym typeface="Arial"/>
              </a:rPr>
              <a:t>is list </a:t>
            </a:r>
            <a:r>
              <a:rPr lang="en-US" sz="1200" b="0" i="0" u="none" strike="noStrike" cap="none" dirty="0" smtClean="0">
                <a:solidFill>
                  <a:schemeClr val="dk1"/>
                </a:solidFill>
                <a:latin typeface="+mn-lt"/>
                <a:ea typeface="Arial"/>
                <a:cs typeface="Arial"/>
                <a:sym typeface="Arial"/>
              </a:rPr>
              <a:t>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714555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3310975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438925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496921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735500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30142018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169817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smtClean="0">
                <a:solidFill>
                  <a:schemeClr val="dk1"/>
                </a:solidFill>
                <a:latin typeface="+mn-lt"/>
                <a:ea typeface="Arial"/>
                <a:cs typeface="Arial"/>
                <a:sym typeface="Arial"/>
              </a:rPr>
              <a:t>Slide 2 is a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863054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408465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2771775"/>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686175"/>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5"/>
          </p:nvPr>
        </p:nvSpPr>
        <p:spPr>
          <a:xfrm>
            <a:off x="457200" y="5029200"/>
            <a:ext cx="8153400" cy="76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36351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2/7/2024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2/7/2024</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6" r:id="rId11"/>
    <p:sldLayoutId id="2147483663" r:id="rId12"/>
    <p:sldLayoutId id="2147483651" r:id="rId13"/>
    <p:sldLayoutId id="2147483654" r:id="rId14"/>
    <p:sldLayoutId id="2147483655" r:id="rId15"/>
    <p:sldLayoutId id="2147483664"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www.investopedia.com/terms/r/roboadvisor-roboadviser.asp"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_t-ChKxXACw"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1</a:t>
            </a:r>
          </a:p>
        </p:txBody>
      </p:sp>
      <p:sp>
        <p:nvSpPr>
          <p:cNvPr id="5" name="Text Placeholder 5"/>
          <p:cNvSpPr>
            <a:spLocks noGrp="1"/>
          </p:cNvSpPr>
          <p:nvPr>
            <p:ph type="body" sz="quarter" idx="15"/>
          </p:nvPr>
        </p:nvSpPr>
        <p:spPr>
          <a:xfrm>
            <a:off x="4572000" y="3171825"/>
            <a:ext cx="4041101" cy="1231106"/>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Overview of Business Intelligence, Analytics, Data Science, and Artificial Intelligence: Systems for Decision Support</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1828801" y="6421993"/>
            <a:ext cx="67818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
        <p:nvSpPr>
          <p:cNvPr id="8" name="TextBox 9"/>
          <p:cNvSpPr txBox="1"/>
          <p:nvPr/>
        </p:nvSpPr>
        <p:spPr>
          <a:xfrm>
            <a:off x="4572000" y="4724400"/>
            <a:ext cx="40386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INSERT+F7</a:t>
            </a:r>
            <a:endParaRPr lang="en-IN" sz="1000" dirty="0" smtClean="0">
              <a:solidFill>
                <a:schemeClr val="bg1"/>
              </a:solidFill>
            </a:endParaRP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228600"/>
            <a:ext cx="8153400" cy="861774"/>
          </a:xfrm>
        </p:spPr>
        <p:txBody>
          <a:bodyPr wrap="square">
            <a:spAutoFit/>
          </a:bodyPr>
          <a:lstStyle/>
          <a:p>
            <a:r>
              <a:rPr lang="en-IN" sz="2800" dirty="0"/>
              <a:t>Decision-making Processes And Computerized Decision Support Framework</a:t>
            </a:r>
            <a:endParaRPr lang="en-US" sz="2800" dirty="0"/>
          </a:p>
        </p:txBody>
      </p:sp>
      <p:sp>
        <p:nvSpPr>
          <p:cNvPr id="3" name="Content Placeholder 2"/>
          <p:cNvSpPr>
            <a:spLocks noGrp="1"/>
          </p:cNvSpPr>
          <p:nvPr>
            <p:ph idx="1"/>
          </p:nvPr>
        </p:nvSpPr>
        <p:spPr>
          <a:xfrm>
            <a:off x="456154" y="1361956"/>
            <a:ext cx="8153400" cy="4862870"/>
          </a:xfrm>
        </p:spPr>
        <p:txBody>
          <a:bodyPr wrap="square">
            <a:spAutoFit/>
          </a:bodyPr>
          <a:lstStyle/>
          <a:p>
            <a:r>
              <a:rPr lang="en-US" sz="2400" dirty="0"/>
              <a:t>What is “Decision making</a:t>
            </a:r>
            <a:r>
              <a:rPr lang="en-US" sz="2400" dirty="0" smtClean="0"/>
              <a:t>”?</a:t>
            </a:r>
          </a:p>
          <a:p>
            <a:pPr marL="0" indent="0">
              <a:buNone/>
            </a:pPr>
            <a:r>
              <a:rPr lang="en-US" sz="2000" dirty="0" smtClean="0"/>
              <a:t>Is a process of choosing among two or more alternative courses of action for the purpose of attaining one or more goals</a:t>
            </a:r>
            <a:endParaRPr lang="en-US" sz="2000" dirty="0"/>
          </a:p>
          <a:p>
            <a:r>
              <a:rPr lang="en-US" sz="2400" dirty="0"/>
              <a:t>Simon’s Decision Making Process</a:t>
            </a:r>
          </a:p>
          <a:p>
            <a:pPr marL="829818" lvl="1" indent="-342900"/>
            <a:r>
              <a:rPr lang="en-US" sz="2400" dirty="0"/>
              <a:t>Proposed in 1977 by Herbert Alexander Simon </a:t>
            </a:r>
            <a:r>
              <a:rPr lang="en-US" sz="2000" dirty="0"/>
              <a:t>(an American economist and political scientist)</a:t>
            </a:r>
            <a:endParaRPr lang="en-US" sz="2400" dirty="0"/>
          </a:p>
          <a:p>
            <a:pPr marL="829818" lvl="1" indent="-342900"/>
            <a:r>
              <a:rPr lang="en-US" sz="2000" dirty="0"/>
              <a:t>Includes three phases:   </a:t>
            </a:r>
          </a:p>
          <a:p>
            <a:pPr marL="1344168" lvl="2" indent="-457200">
              <a:buFont typeface="+mj-lt"/>
              <a:buAutoNum type="arabicPeriod"/>
            </a:pPr>
            <a:r>
              <a:rPr lang="en-US" sz="2000" dirty="0"/>
              <a:t>Intelligence</a:t>
            </a:r>
          </a:p>
          <a:p>
            <a:pPr marL="1344168" lvl="2" indent="-457200">
              <a:buFont typeface="+mj-lt"/>
              <a:buAutoNum type="arabicPeriod"/>
            </a:pPr>
            <a:r>
              <a:rPr lang="en-US" sz="2000" dirty="0"/>
              <a:t>Design</a:t>
            </a:r>
          </a:p>
          <a:p>
            <a:pPr marL="1344168" lvl="2" indent="-457200">
              <a:buFont typeface="+mj-lt"/>
              <a:buAutoNum type="arabicPeriod"/>
            </a:pPr>
            <a:r>
              <a:rPr lang="en-US" sz="2000" dirty="0"/>
              <a:t>Choice</a:t>
            </a:r>
          </a:p>
          <a:p>
            <a:pPr marL="1344168" lvl="2" indent="-457200">
              <a:buFont typeface="+mj-lt"/>
              <a:buAutoNum type="arabicPeriod"/>
            </a:pPr>
            <a:r>
              <a:rPr lang="en-US" sz="2000" dirty="0"/>
              <a:t>[+] Implementation</a:t>
            </a:r>
          </a:p>
          <a:p>
            <a:pPr marL="1344168" lvl="2" indent="-457200">
              <a:buFont typeface="+mj-lt"/>
              <a:buAutoNum type="arabicPeriod"/>
            </a:pPr>
            <a:r>
              <a:rPr lang="en-US" sz="2000" dirty="0"/>
              <a:t>[+] Monitoring</a:t>
            </a:r>
          </a:p>
        </p:txBody>
      </p:sp>
    </p:spTree>
    <p:extLst>
      <p:ext uri="{BB962C8B-B14F-4D97-AF65-F5344CB8AC3E}">
        <p14:creationId xmlns:p14="http://schemas.microsoft.com/office/powerpoint/2010/main" val="2340889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28231"/>
            <a:ext cx="8153400" cy="492443"/>
          </a:xfrm>
        </p:spPr>
        <p:txBody>
          <a:bodyPr wrap="square">
            <a:spAutoFit/>
          </a:bodyPr>
          <a:lstStyle/>
          <a:p>
            <a:r>
              <a:rPr lang="en-US" sz="3200" dirty="0">
                <a:solidFill>
                  <a:schemeClr val="bg2"/>
                </a:solidFill>
              </a:rPr>
              <a:t>The Decision-Making Process</a:t>
            </a:r>
          </a:p>
        </p:txBody>
      </p:sp>
      <p:pic>
        <p:nvPicPr>
          <p:cNvPr id="1026" name="Picture 2" descr="• Three phases are arranged one below the other, each with an arrow leading to the next phase. &#10;• Reality, through simplification and assumptions, leads to Intelligence. &#10;• The box titled Intelligence lists the following:&#10;• Organization objectives&#10;• Search and scanning procedures&#10;• Data collection&#10;• Problem identification&#10;• Problem ownership&#10;• Problem classification&#10;• Problem statement&#10;• An arrow labeled Problem Statement leads to a box titled Design that lists the following:&#10;• Formulate a model&#10;• Set criteria for choice&#10;• Search for alternatives&#10;• Predict and measure outcomes&#10;• An arrow labeled Alternatives leads to a box titled Choice that lists the following:&#10;• Solution to the model&#10;• Sensitivity analysis&#10;• Selection to the best (good) alternative(s)&#10;• Plan for implementation&#10;• Choice points to Implementation of the solution. &#10;• From this box, Success leads back to Reality and Failure leads back to Choice, Design and Intelligence.&#10;• Design and Choice each have arrows labeled Validation of the Model and Verification, Testing of the Proposed Solution respectively, that point to Reality.&#10;• An arrow from Reality with the labels Simplification and Assumptions leads to Intelligence."/>
          <p:cNvPicPr>
            <a:picLocks noChangeAspect="1" noChangeArrowheads="1"/>
          </p:cNvPicPr>
          <p:nvPr/>
        </p:nvPicPr>
        <p:blipFill rotWithShape="1">
          <a:blip r:embed="rId3">
            <a:extLst>
              <a:ext uri="{28A0092B-C50C-407E-A947-70E740481C1C}">
                <a14:useLocalDpi xmlns:a14="http://schemas.microsoft.com/office/drawing/2010/main" val="0"/>
              </a:ext>
            </a:extLst>
          </a:blip>
          <a:srcRect b="3262"/>
          <a:stretch/>
        </p:blipFill>
        <p:spPr bwMode="auto">
          <a:xfrm>
            <a:off x="1674497" y="759118"/>
            <a:ext cx="5785860" cy="551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86690"/>
            <a:ext cx="8153400" cy="984885"/>
          </a:xfrm>
        </p:spPr>
        <p:txBody>
          <a:bodyPr wrap="square">
            <a:spAutoFit/>
          </a:bodyPr>
          <a:lstStyle/>
          <a:p>
            <a:r>
              <a:rPr lang="en-IN" sz="3200" dirty="0"/>
              <a:t>The Classical Decision Support System Framework</a:t>
            </a:r>
            <a:endParaRPr lang="en-US" sz="3200" dirty="0"/>
          </a:p>
        </p:txBody>
      </p:sp>
      <p:sp>
        <p:nvSpPr>
          <p:cNvPr id="3" name="Content Placeholder 2"/>
          <p:cNvSpPr>
            <a:spLocks noGrp="1"/>
          </p:cNvSpPr>
          <p:nvPr>
            <p:ph idx="1"/>
          </p:nvPr>
        </p:nvSpPr>
        <p:spPr>
          <a:xfrm>
            <a:off x="456154" y="1369546"/>
            <a:ext cx="8153400" cy="4285789"/>
          </a:xfrm>
        </p:spPr>
        <p:txBody>
          <a:bodyPr wrap="square">
            <a:spAutoFit/>
          </a:bodyPr>
          <a:lstStyle/>
          <a:p>
            <a:r>
              <a:rPr lang="en-US" sz="2400" dirty="0"/>
              <a:t>Degree of </a:t>
            </a:r>
            <a:r>
              <a:rPr lang="en-US" sz="2400" dirty="0" err="1"/>
              <a:t>structuredness</a:t>
            </a:r>
            <a:endParaRPr lang="en-US" sz="2400" dirty="0"/>
          </a:p>
          <a:p>
            <a:pPr marL="829818" lvl="1" indent="-342900"/>
            <a:r>
              <a:rPr lang="en-US" sz="2400" dirty="0"/>
              <a:t>Structured, unstructured, </a:t>
            </a:r>
            <a:r>
              <a:rPr lang="en-US" sz="2400" dirty="0" smtClean="0"/>
              <a:t>semi-structured </a:t>
            </a:r>
            <a:r>
              <a:rPr lang="en-US" sz="2400" dirty="0"/>
              <a:t>problems</a:t>
            </a:r>
          </a:p>
          <a:p>
            <a:r>
              <a:rPr lang="en-US" sz="2400" dirty="0"/>
              <a:t>Type of control</a:t>
            </a:r>
          </a:p>
          <a:p>
            <a:pPr marL="829818" lvl="1" indent="-342900"/>
            <a:r>
              <a:rPr lang="en-US" sz="2400" dirty="0"/>
              <a:t>Operational, managerial, strategic</a:t>
            </a:r>
          </a:p>
          <a:p>
            <a:r>
              <a:rPr lang="en-US" sz="2400" dirty="0"/>
              <a:t>The decision Support matrix</a:t>
            </a:r>
          </a:p>
          <a:p>
            <a:r>
              <a:rPr lang="en-US" sz="2400" dirty="0"/>
              <a:t>Computer support for …</a:t>
            </a:r>
          </a:p>
          <a:p>
            <a:pPr marL="829818" lvl="1" indent="-342900"/>
            <a:r>
              <a:rPr lang="en-US" sz="2400" dirty="0"/>
              <a:t>Structured decisions</a:t>
            </a:r>
          </a:p>
          <a:p>
            <a:pPr marL="829818" lvl="1" indent="-342900"/>
            <a:r>
              <a:rPr lang="en-US" sz="2400" dirty="0"/>
              <a:t>Unstructured decisions</a:t>
            </a:r>
          </a:p>
          <a:p>
            <a:pPr marL="829818" lvl="1" indent="-342900"/>
            <a:r>
              <a:rPr lang="en-US" sz="2400" dirty="0" smtClean="0"/>
              <a:t>Semi-structured </a:t>
            </a:r>
            <a:r>
              <a:rPr lang="en-US" sz="2400" dirty="0"/>
              <a:t>problems</a:t>
            </a:r>
          </a:p>
        </p:txBody>
      </p:sp>
    </p:spTree>
    <p:extLst>
      <p:ext uri="{BB962C8B-B14F-4D97-AF65-F5344CB8AC3E}">
        <p14:creationId xmlns:p14="http://schemas.microsoft.com/office/powerpoint/2010/main" val="244257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28231"/>
            <a:ext cx="8153400" cy="492443"/>
          </a:xfrm>
        </p:spPr>
        <p:txBody>
          <a:bodyPr wrap="square">
            <a:spAutoFit/>
          </a:bodyPr>
          <a:lstStyle/>
          <a:p>
            <a:r>
              <a:rPr lang="en-US" sz="3200" dirty="0"/>
              <a:t>Decision Support Framework</a:t>
            </a:r>
          </a:p>
        </p:txBody>
      </p:sp>
      <p:pic>
        <p:nvPicPr>
          <p:cNvPr id="2050" name="Picture 2" descr="The table has 3 columns and 3 rows. The column headings in order from left to right are Operational Control, Managerial Control, and Strategic Planning. The row headings are Structured, Semi structured, and Unstructured.&#10;• For the row heading Structured under Operational Control is the following list:&#10;• Monitoring accounts receivable&#10;• Monitoring accounts payable&#10;• Placing order entries&#10;• For the row heading Structured under Managerial Control is the following list:&#10;• Analyzing budget&#10;• Forecasting short-term&#10;• Reporting on personnel&#10;• Making or buying&#10;• For the row heading Structured under Strategic Planning is the following list:&#10;• Managing finances&#10;• Monitoring investment portfolio&#10;• Locating warehouse&#10;• Monitoring distribution systems&#10;• For the row heading Semi structured under Operational Control is the following list:&#10;• Scheduling production&#10;• Controlling inventory&#10;• For the row heading Semi structured under Managerial Control is the following list:&#10;• Evaluating credit&#10;• Preparing budget&#10;• Laying out plant&#10;• Scheduling project&#10;• Designing reward system&#10;• Categorizing inventory&#10;• For the row heading Semi structured under Strategic Planning is the following list:&#10;• Building a new plant&#10;• Planning mergers and acquisitions&#10;• Planning new products&#10;• Planning compensation&#10;• Providing quality assurance&#10;• Establishing human resources policies&#10;• Planning inventory&#10;• For the row heading Unstructured under Operational Control is the following list:&#10;• Buying software&#10;• Approving loans&#10;• Operating a help desk&#10;• Selecting a cover for a magazine&#10;• For the row heading Unstructured under Managerial Control is the following list:&#10;• Negotiating&#10;• Recruiting an executive&#10;• Buying hardware&#10;• Lobbying&#10;• For the row heading Unstructured under Strategic Planning is the following list:&#10;• Planning research and development&#10;• Developing new technologies&#10;• Planning social responsibility"/>
          <p:cNvPicPr>
            <a:picLocks noChangeAspect="1" noChangeArrowheads="1"/>
          </p:cNvPicPr>
          <p:nvPr/>
        </p:nvPicPr>
        <p:blipFill rotWithShape="1">
          <a:blip r:embed="rId3">
            <a:extLst>
              <a:ext uri="{28A0092B-C50C-407E-A947-70E740481C1C}">
                <a14:useLocalDpi xmlns:a14="http://schemas.microsoft.com/office/drawing/2010/main" val="0"/>
              </a:ext>
            </a:extLst>
          </a:blip>
          <a:srcRect b="3344"/>
          <a:stretch/>
        </p:blipFill>
        <p:spPr bwMode="auto">
          <a:xfrm>
            <a:off x="1590675" y="876300"/>
            <a:ext cx="5955816" cy="540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231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81915"/>
            <a:ext cx="8153400" cy="984885"/>
          </a:xfrm>
        </p:spPr>
        <p:txBody>
          <a:bodyPr wrap="square">
            <a:spAutoFit/>
          </a:bodyPr>
          <a:lstStyle/>
          <a:p>
            <a:r>
              <a:rPr lang="en-IN" sz="3200" dirty="0"/>
              <a:t>Key Characteristics and Capabilities of Decision Support System (</a:t>
            </a:r>
            <a:r>
              <a:rPr lang="en-IN" sz="3200" spc="-450" dirty="0" smtClean="0"/>
              <a:t>D S </a:t>
            </a:r>
            <a:r>
              <a:rPr lang="en-IN" sz="3200" dirty="0" smtClean="0"/>
              <a:t>S</a:t>
            </a:r>
            <a:r>
              <a:rPr lang="en-IN" sz="3200" dirty="0"/>
              <a:t>)</a:t>
            </a:r>
            <a:endParaRPr lang="en-US" sz="3200" dirty="0"/>
          </a:p>
        </p:txBody>
      </p:sp>
      <p:pic>
        <p:nvPicPr>
          <p:cNvPr id="3074" name="Picture 2" descr="A web diagram with Decision Support System (DSS) at the center leads to the following points:&#10;1. Provides support for semi structured or unstructured problems  &#10;2. Supports managers at all levels&#10;3. Supports individuals and groups&#10;4. Supports interdependent or sequential decisions&#10;5. Supports intelligence, design, choice, and implementation&#10;6. Support variety of decision processes and styles&#10;7. Is adaptable and flexible &#10;8. Provides interactivity, ease of use&#10;9. Improves effectiveness and efficiency&#10;10. Provides complete human control of the process&#10;11. Provides ease of development by end users&#10;12. Provides models and analysis&#10;13. Provides data access&#10;14. Can be standalone, integrated, and Web based tool"/>
          <p:cNvPicPr>
            <a:picLocks noChangeAspect="1" noChangeArrowheads="1"/>
          </p:cNvPicPr>
          <p:nvPr/>
        </p:nvPicPr>
        <p:blipFill rotWithShape="1">
          <a:blip r:embed="rId3">
            <a:extLst>
              <a:ext uri="{28A0092B-C50C-407E-A947-70E740481C1C}">
                <a14:useLocalDpi xmlns:a14="http://schemas.microsoft.com/office/drawing/2010/main" val="0"/>
              </a:ext>
            </a:extLst>
          </a:blip>
          <a:srcRect b="2548"/>
          <a:stretch/>
        </p:blipFill>
        <p:spPr bwMode="auto">
          <a:xfrm>
            <a:off x="1999503" y="1310598"/>
            <a:ext cx="5132748" cy="498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4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Components of a </a:t>
            </a:r>
            <a:r>
              <a:rPr lang="en-US" spc="-450" dirty="0" smtClean="0"/>
              <a:t>D S </a:t>
            </a:r>
            <a:r>
              <a:rPr lang="en-US" spc="-450" dirty="0" err="1" smtClean="0"/>
              <a:t>S</a:t>
            </a:r>
            <a:r>
              <a:rPr lang="en-US" dirty="0"/>
              <a:t> </a:t>
            </a:r>
            <a:r>
              <a:rPr lang="en-US" sz="2800" dirty="0"/>
              <a:t>(1 of 2)</a:t>
            </a:r>
            <a:endParaRPr lang="en-US" sz="2800" spc="-450" dirty="0"/>
          </a:p>
        </p:txBody>
      </p:sp>
      <p:sp>
        <p:nvSpPr>
          <p:cNvPr id="3" name="Content Placeholder 2"/>
          <p:cNvSpPr>
            <a:spLocks noGrp="1"/>
          </p:cNvSpPr>
          <p:nvPr>
            <p:ph idx="1"/>
          </p:nvPr>
        </p:nvSpPr>
        <p:spPr>
          <a:xfrm>
            <a:off x="456154" y="990600"/>
            <a:ext cx="3049046" cy="3631763"/>
          </a:xfrm>
        </p:spPr>
        <p:txBody>
          <a:bodyPr wrap="square">
            <a:spAutoFit/>
          </a:bodyPr>
          <a:lstStyle/>
          <a:p>
            <a:pPr marL="457200" indent="-457200"/>
            <a:r>
              <a:rPr lang="en-US" sz="2400" dirty="0">
                <a:solidFill>
                  <a:srgbClr val="007FA3"/>
                </a:solidFill>
              </a:rPr>
              <a:t>The Data Management System</a:t>
            </a:r>
          </a:p>
          <a:p>
            <a:pPr marL="829818" lvl="1" indent="-342900"/>
            <a:r>
              <a:rPr lang="en-US" sz="2400" spc="-300" dirty="0" smtClean="0"/>
              <a:t>D S </a:t>
            </a:r>
            <a:r>
              <a:rPr lang="en-US" sz="2400" dirty="0" err="1" smtClean="0"/>
              <a:t>S</a:t>
            </a:r>
            <a:r>
              <a:rPr lang="en-US" sz="2400" dirty="0" smtClean="0"/>
              <a:t> </a:t>
            </a:r>
            <a:r>
              <a:rPr lang="en-US" sz="2400" dirty="0"/>
              <a:t>database</a:t>
            </a:r>
          </a:p>
          <a:p>
            <a:pPr marL="829818" lvl="1" indent="-342900"/>
            <a:r>
              <a:rPr lang="en-US" sz="2400" dirty="0"/>
              <a:t>Database management </a:t>
            </a:r>
            <a:r>
              <a:rPr lang="en-US" sz="2400" dirty="0" smtClean="0"/>
              <a:t>system (</a:t>
            </a:r>
            <a:r>
              <a:rPr lang="en-US" sz="2400" spc="-300" dirty="0" smtClean="0"/>
              <a:t>D B M </a:t>
            </a:r>
            <a:r>
              <a:rPr lang="en-US" sz="2400" dirty="0" smtClean="0"/>
              <a:t>S</a:t>
            </a:r>
            <a:r>
              <a:rPr lang="en-US" sz="2400" dirty="0"/>
              <a:t>)</a:t>
            </a:r>
          </a:p>
          <a:p>
            <a:pPr marL="829818" lvl="1" indent="-342900"/>
            <a:r>
              <a:rPr lang="en-US" sz="2400" dirty="0"/>
              <a:t>Data directory</a:t>
            </a:r>
          </a:p>
          <a:p>
            <a:pPr marL="829818" lvl="1" indent="-342900"/>
            <a:r>
              <a:rPr lang="en-US" sz="2400" dirty="0"/>
              <a:t>Query facility</a:t>
            </a:r>
          </a:p>
        </p:txBody>
      </p:sp>
      <p:pic>
        <p:nvPicPr>
          <p:cNvPr id="4098" name="Picture 2" descr="• At the center, five boxes labeled as follows are contained within a rectangle:&#10;• Data Management&#10;• Model Management&#10;• External Models&#10;• Knowledge-Based Subsystems&#10;• User Interface&#10;• To the left, 3 cylinders, labeled ERP/POS, Legacy, and Web, etc., under the header Data followed by the phrase internal and/or external point to data management.&#10;• At the top, there are two boxes labeled the following:&#10;• Other computer-based systems &#10;• Internet, Intranet, Extranet&#10;• At the bottom, there are two boxes labeled the following:&#10;• Organizational Knowledgebase&#10;• Manager (user)&#10;• Multiple double-sided arrows extend between the following pairs of boxes:&#10;• Data Management and Model Management&#10;• Model Management and External Models&#10;• External Models and Knowledge-Based Subsystems&#10;• External Models and User Interface&#10;• Knowledge-Based Subsystems and User Interface&#10;• Data Management and Knowledge-Based Subsystems&#10;• Data Management and User Interface&#10;• Knowledge-Based Subsystems and Organizational Knowledgebase&#10;• User Interface and Manager (user)&#10;• Other computer-based systems and Internet, Intranet, Extranet&#10;• Two double sided arrows extend from Other computer-based systems and Internet, Intranet, Extranet to the rectangle in the center."/>
          <p:cNvPicPr>
            <a:picLocks noChangeAspect="1" noChangeArrowheads="1"/>
          </p:cNvPicPr>
          <p:nvPr/>
        </p:nvPicPr>
        <p:blipFill rotWithShape="1">
          <a:blip r:embed="rId3">
            <a:extLst>
              <a:ext uri="{28A0092B-C50C-407E-A947-70E740481C1C}">
                <a14:useLocalDpi xmlns:a14="http://schemas.microsoft.com/office/drawing/2010/main" val="0"/>
              </a:ext>
            </a:extLst>
          </a:blip>
          <a:srcRect b="3176"/>
          <a:stretch/>
        </p:blipFill>
        <p:spPr bwMode="auto">
          <a:xfrm>
            <a:off x="3711121" y="1047751"/>
            <a:ext cx="4870904"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530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Components of a </a:t>
            </a:r>
            <a:r>
              <a:rPr lang="en-US" spc="-450" dirty="0" smtClean="0"/>
              <a:t>D S </a:t>
            </a:r>
            <a:r>
              <a:rPr lang="en-US" spc="-450" dirty="0" err="1" smtClean="0"/>
              <a:t>S</a:t>
            </a:r>
            <a:r>
              <a:rPr lang="en-US" dirty="0"/>
              <a:t> </a:t>
            </a:r>
            <a:r>
              <a:rPr lang="en-US" sz="2800" dirty="0" smtClean="0"/>
              <a:t>(2 </a:t>
            </a:r>
            <a:r>
              <a:rPr lang="en-US" sz="2800" dirty="0"/>
              <a:t>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r>
              <a:rPr lang="en-IN" sz="2400" dirty="0">
                <a:solidFill>
                  <a:srgbClr val="007FA3"/>
                </a:solidFill>
              </a:rPr>
              <a:t>The Model Management Subsystem</a:t>
            </a:r>
          </a:p>
          <a:p>
            <a:pPr marL="829818" lvl="1" indent="-342900"/>
            <a:r>
              <a:rPr lang="en-IN" sz="2400" dirty="0"/>
              <a:t>Model base</a:t>
            </a:r>
          </a:p>
          <a:p>
            <a:pPr marL="829818" lvl="1" indent="-342900"/>
            <a:r>
              <a:rPr lang="en-IN" sz="2400" spc="-300" dirty="0" smtClean="0"/>
              <a:t>M B M </a:t>
            </a:r>
            <a:r>
              <a:rPr lang="en-IN" sz="2400" dirty="0" smtClean="0"/>
              <a:t>S</a:t>
            </a:r>
            <a:endParaRPr lang="en-IN" sz="2400" dirty="0"/>
          </a:p>
          <a:p>
            <a:pPr marL="829818" lvl="1" indent="-342900"/>
            <a:r>
              <a:rPr lang="en-IN" sz="2400" dirty="0" smtClean="0"/>
              <a:t>Modelling </a:t>
            </a:r>
            <a:r>
              <a:rPr lang="en-IN" sz="2400" dirty="0"/>
              <a:t>language</a:t>
            </a:r>
          </a:p>
          <a:p>
            <a:pPr marL="829818" lvl="1" indent="-342900"/>
            <a:r>
              <a:rPr lang="en-IN" sz="2400" dirty="0"/>
              <a:t>Model directory</a:t>
            </a:r>
          </a:p>
          <a:p>
            <a:pPr marL="829818" lvl="1" indent="-342900"/>
            <a:r>
              <a:rPr lang="en-IN" sz="2400" dirty="0"/>
              <a:t>Model execution, integration, and command processor</a:t>
            </a:r>
          </a:p>
          <a:p>
            <a:r>
              <a:rPr lang="en-IN" sz="2400" dirty="0">
                <a:solidFill>
                  <a:srgbClr val="007FA3"/>
                </a:solidFill>
              </a:rPr>
              <a:t>The User Interface Subsystem</a:t>
            </a:r>
          </a:p>
          <a:p>
            <a:r>
              <a:rPr lang="en-IN" sz="2400" dirty="0">
                <a:solidFill>
                  <a:srgbClr val="007FA3"/>
                </a:solidFill>
              </a:rPr>
              <a:t>The Knowledge-Based </a:t>
            </a:r>
            <a:r>
              <a:rPr lang="en-IN" sz="2400" dirty="0" smtClean="0">
                <a:solidFill>
                  <a:srgbClr val="007FA3"/>
                </a:solidFill>
              </a:rPr>
              <a:t>Subsystem</a:t>
            </a:r>
            <a:endParaRPr lang="en-IN" sz="2400" dirty="0">
              <a:solidFill>
                <a:srgbClr val="007FA3"/>
              </a:solidFill>
            </a:endParaRPr>
          </a:p>
        </p:txBody>
      </p:sp>
    </p:spTree>
    <p:extLst>
      <p:ext uri="{BB962C8B-B14F-4D97-AF65-F5344CB8AC3E}">
        <p14:creationId xmlns:p14="http://schemas.microsoft.com/office/powerpoint/2010/main" val="83818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304800"/>
            <a:ext cx="8153400" cy="861774"/>
          </a:xfrm>
        </p:spPr>
        <p:txBody>
          <a:bodyPr wrap="square">
            <a:spAutoFit/>
          </a:bodyPr>
          <a:lstStyle/>
          <a:p>
            <a:r>
              <a:rPr lang="en-IN" sz="2800" dirty="0"/>
              <a:t>Evolution of Computerized Decision Support to Business Intelligence,  Analytics, Data Science</a:t>
            </a:r>
            <a:endParaRPr lang="en-US" sz="2800" dirty="0"/>
          </a:p>
        </p:txBody>
      </p:sp>
      <p:sp>
        <p:nvSpPr>
          <p:cNvPr id="3" name="Content Placeholder 2"/>
          <p:cNvSpPr>
            <a:spLocks noGrp="1"/>
          </p:cNvSpPr>
          <p:nvPr>
            <p:ph idx="1"/>
          </p:nvPr>
        </p:nvSpPr>
        <p:spPr>
          <a:xfrm>
            <a:off x="457200" y="1905000"/>
            <a:ext cx="8153400" cy="738664"/>
          </a:xfrm>
        </p:spPr>
        <p:txBody>
          <a:bodyPr>
            <a:spAutoFit/>
          </a:bodyPr>
          <a:lstStyle/>
          <a:p>
            <a:pPr marL="0" indent="0">
              <a:buNone/>
            </a:pPr>
            <a:r>
              <a:rPr lang="en-IN" sz="2400" b="1" dirty="0" smtClean="0"/>
              <a:t>Figure </a:t>
            </a:r>
            <a:r>
              <a:rPr lang="en-IN" sz="2400" b="1" dirty="0"/>
              <a:t>1.5</a:t>
            </a:r>
            <a:r>
              <a:rPr lang="en-IN" sz="2400" dirty="0"/>
              <a:t> Evolution of Decision Support, Business Intelligence, Analytics, and </a:t>
            </a:r>
            <a:r>
              <a:rPr lang="en-IN" sz="2400" spc="-300" dirty="0" smtClean="0"/>
              <a:t>A </a:t>
            </a:r>
            <a:r>
              <a:rPr lang="en-IN" sz="2400" dirty="0" smtClean="0"/>
              <a:t>I</a:t>
            </a:r>
            <a:r>
              <a:rPr lang="en-IN" sz="2400" dirty="0"/>
              <a:t>.</a:t>
            </a:r>
          </a:p>
        </p:txBody>
      </p:sp>
      <p:pic>
        <p:nvPicPr>
          <p:cNvPr id="5122" name="Picture 2" descr="• 5 arrows shaded in different colors point to the right and are arranged one after the other labeled the following in order from left to right:&#10;• Decision Support Systems&#10;• Enterprise/Executive IS&#10;• Business Intelligence&#10;• Analytics&#10;• Big Data &#10;• Automation&#10;• A line with arrow heads pointing to the right and spaces for each decade from 1970s to 2020s represents the timeline of the evolution.&#10;• Decision support is below 1970s on the timeline and above it, the following are listed:&#10;• Decision Support Systems&#10;• AI/Expert Systems&#10;• Routine Reporting&#10;• Enterprise/Executive I S is below 1980s on the timeline and above it, the following are listed:&#10;• Enterprise Resource Planning&#10;• On-Demand Static Reporting&#10;• Relational DBMS&#10;• Business Intelligence is below 1990s and early 2000s on the timeline and above it, the following are listed:&#10;• Executive Information Systems&#10;• Dashboards, Scorecards&#10;• Data Warehousing&#10;• Analytics is below late 2000s on the timeline and above it, the following are listed:&#10;• Business Intelligence, BPM&#10;• Data/Text/Web Mining&#10;• Software as a Service&#10;• Big Data is under 2010s on the timeline and above it, the following are listed:&#10;• Social Network/Media Analytics&#10;• In-Memory/In-Database/MPP&#10;• Cloud, Big Data Analytics&#10;• Automation is under 2020s on the timeline and above it, the following are listed:&#10;• Robotics, Smart Robo-Assistants&#10;• Al/Deep Learning, loT/Sensors&#10;• Automated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b="5234"/>
          <a:stretch/>
        </p:blipFill>
        <p:spPr bwMode="auto">
          <a:xfrm>
            <a:off x="569465" y="2895600"/>
            <a:ext cx="7993510" cy="2914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955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381000"/>
            <a:ext cx="8153400" cy="492443"/>
          </a:xfrm>
        </p:spPr>
        <p:txBody>
          <a:bodyPr wrap="square">
            <a:spAutoFit/>
          </a:bodyPr>
          <a:lstStyle/>
          <a:p>
            <a:r>
              <a:rPr lang="en-IN" sz="3200" dirty="0"/>
              <a:t>A Framework for </a:t>
            </a:r>
            <a:r>
              <a:rPr lang="en-IN" sz="3200" dirty="0" smtClean="0"/>
              <a:t>Business Intelligence</a:t>
            </a:r>
            <a:endParaRPr lang="en-US" sz="3200" dirty="0"/>
          </a:p>
        </p:txBody>
      </p:sp>
      <p:sp>
        <p:nvSpPr>
          <p:cNvPr id="3" name="Content Placeholder 2"/>
          <p:cNvSpPr>
            <a:spLocks noGrp="1"/>
          </p:cNvSpPr>
          <p:nvPr>
            <p:ph idx="1"/>
          </p:nvPr>
        </p:nvSpPr>
        <p:spPr>
          <a:xfrm>
            <a:off x="456154" y="1371779"/>
            <a:ext cx="8153400" cy="4324261"/>
          </a:xfrm>
        </p:spPr>
        <p:txBody>
          <a:bodyPr wrap="square">
            <a:spAutoFit/>
          </a:bodyPr>
          <a:lstStyle/>
          <a:p>
            <a:r>
              <a:rPr lang="en-US" sz="2400" dirty="0"/>
              <a:t>Definitions of business intelligence (</a:t>
            </a:r>
            <a:r>
              <a:rPr lang="en-US" sz="2400" spc="-300" dirty="0" smtClean="0"/>
              <a:t>B </a:t>
            </a:r>
            <a:r>
              <a:rPr lang="en-US" sz="2400" dirty="0" smtClean="0"/>
              <a:t>I</a:t>
            </a:r>
            <a:r>
              <a:rPr lang="en-US" sz="2400" dirty="0"/>
              <a:t>)</a:t>
            </a:r>
          </a:p>
          <a:p>
            <a:r>
              <a:rPr lang="en-US" sz="2400" dirty="0"/>
              <a:t>A brief history of </a:t>
            </a:r>
            <a:r>
              <a:rPr lang="en-US" sz="2400" spc="-300" dirty="0" smtClean="0"/>
              <a:t>B </a:t>
            </a:r>
            <a:r>
              <a:rPr lang="en-US" sz="2400" dirty="0" smtClean="0"/>
              <a:t>I</a:t>
            </a:r>
            <a:endParaRPr lang="en-US" sz="2400" dirty="0"/>
          </a:p>
          <a:p>
            <a:r>
              <a:rPr lang="en-US" sz="2400" dirty="0"/>
              <a:t>The architecture of </a:t>
            </a:r>
            <a:r>
              <a:rPr lang="en-US" sz="2400" spc="-300" dirty="0" smtClean="0"/>
              <a:t>B </a:t>
            </a:r>
            <a:r>
              <a:rPr lang="en-US" sz="2400" dirty="0" smtClean="0"/>
              <a:t>I</a:t>
            </a:r>
            <a:endParaRPr lang="en-US" sz="2400" dirty="0"/>
          </a:p>
          <a:p>
            <a:pPr marL="829818" lvl="1" indent="-342900"/>
            <a:r>
              <a:rPr lang="en-US" sz="2400" dirty="0"/>
              <a:t>Data warehousing (</a:t>
            </a:r>
            <a:r>
              <a:rPr lang="en-US" sz="2400" spc="-300" dirty="0" smtClean="0"/>
              <a:t>D </a:t>
            </a:r>
            <a:r>
              <a:rPr lang="en-US" sz="2400" dirty="0" smtClean="0"/>
              <a:t>W</a:t>
            </a:r>
            <a:r>
              <a:rPr lang="en-US" sz="2400" dirty="0"/>
              <a:t>) [as a foundation of </a:t>
            </a:r>
            <a:r>
              <a:rPr lang="en-US" sz="2400" spc="-300" dirty="0" smtClean="0"/>
              <a:t>B </a:t>
            </a:r>
            <a:r>
              <a:rPr lang="en-US" sz="2400" dirty="0" smtClean="0"/>
              <a:t>I</a:t>
            </a:r>
            <a:r>
              <a:rPr lang="en-US" sz="2400" dirty="0"/>
              <a:t>]</a:t>
            </a:r>
          </a:p>
          <a:p>
            <a:pPr marL="829818" lvl="1" indent="-342900"/>
            <a:r>
              <a:rPr lang="en-US" sz="2400" dirty="0"/>
              <a:t>Business performance management (</a:t>
            </a:r>
            <a:r>
              <a:rPr lang="en-US" sz="2400" spc="-300" dirty="0" smtClean="0"/>
              <a:t>B P </a:t>
            </a:r>
            <a:r>
              <a:rPr lang="en-US" sz="2400" dirty="0" smtClean="0"/>
              <a:t>M</a:t>
            </a:r>
            <a:r>
              <a:rPr lang="en-US" sz="2400" dirty="0"/>
              <a:t>)</a:t>
            </a:r>
          </a:p>
          <a:p>
            <a:pPr marL="829818" lvl="1" indent="-342900"/>
            <a:r>
              <a:rPr lang="en-US" sz="2400" dirty="0"/>
              <a:t>User interface (dashboard)</a:t>
            </a:r>
          </a:p>
          <a:p>
            <a:r>
              <a:rPr lang="en-US" sz="2400" dirty="0"/>
              <a:t>Transaction processing versus analytics processing</a:t>
            </a:r>
          </a:p>
          <a:p>
            <a:r>
              <a:rPr lang="en-US" sz="2400" dirty="0"/>
              <a:t>Appropriate planning and alignment of </a:t>
            </a:r>
            <a:r>
              <a:rPr lang="en-US" sz="2400" spc="-300" dirty="0" smtClean="0"/>
              <a:t>B </a:t>
            </a:r>
            <a:r>
              <a:rPr lang="en-US" sz="2400" dirty="0" smtClean="0"/>
              <a:t>I </a:t>
            </a:r>
            <a:r>
              <a:rPr lang="en-US" sz="2400" dirty="0"/>
              <a:t>with the business </a:t>
            </a:r>
            <a:r>
              <a:rPr lang="en-US" sz="2400" dirty="0" smtClean="0"/>
              <a:t>strategy</a:t>
            </a:r>
            <a:endParaRPr lang="en-US" sz="2400" dirty="0"/>
          </a:p>
        </p:txBody>
      </p:sp>
    </p:spTree>
    <p:extLst>
      <p:ext uri="{BB962C8B-B14F-4D97-AF65-F5344CB8AC3E}">
        <p14:creationId xmlns:p14="http://schemas.microsoft.com/office/powerpoint/2010/main" val="1337820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29" y="152400"/>
            <a:ext cx="8153400" cy="492443"/>
          </a:xfrm>
        </p:spPr>
        <p:txBody>
          <a:bodyPr wrap="square">
            <a:spAutoFit/>
          </a:bodyPr>
          <a:lstStyle/>
          <a:p>
            <a:r>
              <a:rPr lang="en-IN" sz="3200" dirty="0"/>
              <a:t>Evolution of Business Intelligence </a:t>
            </a:r>
            <a:r>
              <a:rPr lang="en-IN" sz="3200" dirty="0" smtClean="0"/>
              <a:t>  (</a:t>
            </a:r>
            <a:r>
              <a:rPr lang="en-IN" sz="3200" spc="-450" dirty="0" smtClean="0"/>
              <a:t>B </a:t>
            </a:r>
            <a:r>
              <a:rPr lang="en-IN" sz="3200" dirty="0" smtClean="0"/>
              <a:t>I</a:t>
            </a:r>
            <a:r>
              <a:rPr lang="en-IN" sz="3200" dirty="0"/>
              <a:t>)</a:t>
            </a:r>
            <a:endParaRPr lang="en-US" sz="3200" dirty="0"/>
          </a:p>
        </p:txBody>
      </p:sp>
      <p:pic>
        <p:nvPicPr>
          <p:cNvPr id="6146" name="Picture 2" descr="• At the center is a box labeled Business Intelligence. There is also an illustration of a light bulb inside the box.&#10;• There are 18 text boxes surrounding Business Intelligence. &#10;• 14 of these point to Business Intelligence. They are labeled the following in clockwise order:&#10;• Data Marts&#10;• Data Warehouse&#10;• DSS&#10;• Spreadsheets (MS Excel)&#10;• Portals&#10;• Broadcasting Tools&#10;• Predictive Analytics&#10;• Data and Text Mining&#10;• Alerts and Notifications&#10;• Workflow&#10;• Scorecards and Dashboards&#10;• Digital Cockpits and Dashboards&#10;• OLAP&#10;• Financial Reporting&#10;• EIS/ESS&#10;• An arrow from Data warehouse points to Data Marts.&#10;• Boxes labeled Metadata and ETL point to Data warehouse.&#10;• A box labeled Querying and Reporting points to Metadata."/>
          <p:cNvPicPr>
            <a:picLocks noChangeAspect="1" noChangeArrowheads="1"/>
          </p:cNvPicPr>
          <p:nvPr/>
        </p:nvPicPr>
        <p:blipFill rotWithShape="1">
          <a:blip r:embed="rId3">
            <a:extLst>
              <a:ext uri="{28A0092B-C50C-407E-A947-70E740481C1C}">
                <a14:useLocalDpi xmlns:a14="http://schemas.microsoft.com/office/drawing/2010/main" val="0"/>
              </a:ext>
            </a:extLst>
          </a:blip>
          <a:srcRect b="2524"/>
          <a:stretch/>
        </p:blipFill>
        <p:spPr bwMode="auto">
          <a:xfrm>
            <a:off x="1297813" y="1309372"/>
            <a:ext cx="6490833" cy="498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45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832092"/>
          </a:xfrm>
        </p:spPr>
        <p:txBody>
          <a:bodyPr wrap="square">
            <a:spAutoFit/>
          </a:bodyPr>
          <a:lstStyle/>
          <a:p>
            <a:pPr marL="542925" lvl="0" indent="-542925">
              <a:spcBef>
                <a:spcPts val="0"/>
              </a:spcBef>
              <a:buClr>
                <a:schemeClr val="lt1"/>
              </a:buClr>
              <a:buSzPct val="25000"/>
              <a:buNone/>
              <a:tabLst>
                <a:tab pos="628650" algn="l"/>
              </a:tabLst>
            </a:pPr>
            <a:r>
              <a:rPr lang="en-US" sz="2400" b="1" dirty="0">
                <a:solidFill>
                  <a:srgbClr val="007FA3"/>
                </a:solidFill>
              </a:rPr>
              <a:t>1.1</a:t>
            </a:r>
            <a:r>
              <a:rPr lang="en-US" sz="2400" dirty="0"/>
              <a:t> Understand the need for computerized support of </a:t>
            </a:r>
            <a:r>
              <a:rPr lang="en-US" sz="2400" dirty="0" smtClean="0"/>
              <a:t>managerial </a:t>
            </a:r>
            <a:r>
              <a:rPr lang="en-US" sz="2400" dirty="0"/>
              <a:t>decision </a:t>
            </a:r>
            <a:r>
              <a:rPr lang="en-US" sz="2400" dirty="0" smtClean="0"/>
              <a:t>making.</a:t>
            </a:r>
          </a:p>
          <a:p>
            <a:pPr marL="542925" indent="-542925">
              <a:buClr>
                <a:schemeClr val="bg1"/>
              </a:buClr>
              <a:buNone/>
              <a:tabLst>
                <a:tab pos="628650" algn="l"/>
              </a:tabLst>
            </a:pPr>
            <a:r>
              <a:rPr lang="en-US" sz="2400" b="1" dirty="0" smtClean="0">
                <a:solidFill>
                  <a:srgbClr val="007FA3"/>
                </a:solidFill>
              </a:rPr>
              <a:t>1.2</a:t>
            </a:r>
            <a:r>
              <a:rPr lang="en-US" sz="2400" b="1" dirty="0" smtClean="0">
                <a:solidFill>
                  <a:schemeClr val="accent1"/>
                </a:solidFill>
              </a:rPr>
              <a:t> </a:t>
            </a:r>
            <a:r>
              <a:rPr lang="en-US" sz="2400" dirty="0" smtClean="0"/>
              <a:t>Understand the development of systems for providing decision-making support.</a:t>
            </a:r>
          </a:p>
          <a:p>
            <a:pPr marL="0" indent="0">
              <a:buClr>
                <a:schemeClr val="bg1"/>
              </a:buClr>
              <a:buNone/>
              <a:tabLst>
                <a:tab pos="542925" algn="l"/>
              </a:tabLst>
            </a:pPr>
            <a:r>
              <a:rPr lang="en-US" sz="2400" b="1" dirty="0" smtClean="0">
                <a:solidFill>
                  <a:srgbClr val="007FA3"/>
                </a:solidFill>
              </a:rPr>
              <a:t>1.3</a:t>
            </a:r>
            <a:r>
              <a:rPr lang="en-US" sz="2400" dirty="0" smtClean="0"/>
              <a:t> </a:t>
            </a:r>
            <a:r>
              <a:rPr lang="en-US" sz="2400" dirty="0"/>
              <a:t>Recognize the evolution of such computerized support </a:t>
            </a:r>
            <a:r>
              <a:rPr lang="en-US" sz="2400" dirty="0" smtClean="0"/>
              <a:t>	to </a:t>
            </a:r>
            <a:r>
              <a:rPr lang="en-US" sz="2400" dirty="0"/>
              <a:t>the current state of analytics/data science and </a:t>
            </a:r>
            <a:r>
              <a:rPr lang="en-US" sz="2400" dirty="0" smtClean="0"/>
              <a:t>	artificial intelligence</a:t>
            </a:r>
            <a:r>
              <a:rPr lang="en-US" sz="2400" dirty="0"/>
              <a:t>.</a:t>
            </a:r>
          </a:p>
          <a:p>
            <a:pPr marL="0" lvl="0" indent="0">
              <a:buClr>
                <a:schemeClr val="lt1"/>
              </a:buClr>
              <a:buSzPct val="25000"/>
              <a:buNone/>
              <a:tabLst>
                <a:tab pos="542925" algn="l"/>
              </a:tabLst>
            </a:pPr>
            <a:r>
              <a:rPr lang="en-US" sz="2400" b="1" dirty="0">
                <a:solidFill>
                  <a:srgbClr val="007FA3"/>
                </a:solidFill>
              </a:rPr>
              <a:t>1.4</a:t>
            </a:r>
            <a:r>
              <a:rPr lang="en-US" sz="2400" b="1" dirty="0">
                <a:solidFill>
                  <a:schemeClr val="accent1"/>
                </a:solidFill>
              </a:rPr>
              <a:t> </a:t>
            </a:r>
            <a:r>
              <a:rPr lang="en-US" sz="2400" dirty="0"/>
              <a:t>Describe the business intelligence (</a:t>
            </a:r>
            <a:r>
              <a:rPr lang="en-US" sz="2400" spc="-300" dirty="0" smtClean="0"/>
              <a:t>B </a:t>
            </a:r>
            <a:r>
              <a:rPr lang="en-US" sz="2400" dirty="0" smtClean="0"/>
              <a:t>I</a:t>
            </a:r>
            <a:r>
              <a:rPr lang="en-US" sz="2400" dirty="0"/>
              <a:t>) methodology </a:t>
            </a:r>
            <a:r>
              <a:rPr lang="en-US" sz="2400" dirty="0" smtClean="0"/>
              <a:t>and 	concepts</a:t>
            </a:r>
            <a:r>
              <a:rPr lang="en-US" sz="2400" dirty="0"/>
              <a:t>.</a:t>
            </a:r>
          </a:p>
          <a:p>
            <a:pPr marL="0" lvl="0" indent="0">
              <a:buClr>
                <a:schemeClr val="lt1"/>
              </a:buClr>
              <a:buSzPct val="25000"/>
              <a:buNone/>
              <a:tabLst>
                <a:tab pos="542925" algn="l"/>
              </a:tabLst>
            </a:pPr>
            <a:r>
              <a:rPr lang="en-US" sz="2400" b="1" dirty="0">
                <a:solidFill>
                  <a:srgbClr val="007FA3"/>
                </a:solidFill>
              </a:rPr>
              <a:t>1.5</a:t>
            </a:r>
            <a:r>
              <a:rPr lang="en-US" sz="2400" dirty="0"/>
              <a:t> Understand the different types of analytics and review </a:t>
            </a:r>
            <a:r>
              <a:rPr lang="en-US" sz="2400" dirty="0" smtClean="0"/>
              <a:t>	selected </a:t>
            </a:r>
            <a:r>
              <a:rPr lang="en-US" sz="2400" dirty="0"/>
              <a:t>applications.</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1522" cy="553998"/>
          </a:xfrm>
        </p:spPr>
        <p:txBody>
          <a:bodyPr wrap="square">
            <a:spAutoFit/>
          </a:bodyPr>
          <a:lstStyle/>
          <a:p>
            <a:r>
              <a:rPr lang="en-IN" sz="3600" dirty="0">
                <a:latin typeface="+mj-lt"/>
              </a:rPr>
              <a:t>The Origins and Drivers of </a:t>
            </a:r>
            <a:r>
              <a:rPr lang="en-IN" sz="3600" spc="-450" dirty="0" smtClean="0">
                <a:latin typeface="+mj-lt"/>
              </a:rPr>
              <a:t>B </a:t>
            </a:r>
            <a:r>
              <a:rPr lang="en-IN" sz="3600" dirty="0" smtClean="0">
                <a:latin typeface="+mj-lt"/>
              </a:rPr>
              <a:t>I</a:t>
            </a:r>
            <a:endParaRPr lang="en-US" sz="3600" dirty="0">
              <a:latin typeface="+mj-lt"/>
            </a:endParaRPr>
          </a:p>
        </p:txBody>
      </p:sp>
      <p:sp>
        <p:nvSpPr>
          <p:cNvPr id="3" name="Content Placeholder 2"/>
          <p:cNvSpPr>
            <a:spLocks noGrp="1"/>
          </p:cNvSpPr>
          <p:nvPr>
            <p:ph idx="13"/>
          </p:nvPr>
        </p:nvSpPr>
        <p:spPr>
          <a:xfrm>
            <a:off x="457200" y="990600"/>
            <a:ext cx="8151522" cy="369332"/>
          </a:xfrm>
        </p:spPr>
        <p:txBody>
          <a:bodyPr wrap="square">
            <a:spAutoFit/>
          </a:bodyPr>
          <a:lstStyle/>
          <a:p>
            <a:pPr marL="0" indent="0">
              <a:buNone/>
            </a:pPr>
            <a:r>
              <a:rPr lang="en-IN" sz="2400" b="1" dirty="0" smtClean="0"/>
              <a:t>Figure </a:t>
            </a:r>
            <a:r>
              <a:rPr lang="en-IN" sz="2400" b="1" dirty="0"/>
              <a:t>1.7 </a:t>
            </a:r>
            <a:r>
              <a:rPr lang="en-IN" sz="2400" dirty="0"/>
              <a:t>A High-Level Architecture of </a:t>
            </a:r>
            <a:r>
              <a:rPr lang="en-IN" sz="2400" spc="-300" dirty="0" smtClean="0"/>
              <a:t>B </a:t>
            </a:r>
            <a:r>
              <a:rPr lang="en-IN" sz="2400" dirty="0" smtClean="0"/>
              <a:t>I</a:t>
            </a:r>
            <a:r>
              <a:rPr lang="en-IN" sz="2400" dirty="0"/>
              <a:t>.</a:t>
            </a:r>
          </a:p>
        </p:txBody>
      </p:sp>
      <p:pic>
        <p:nvPicPr>
          <p:cNvPr id="7170" name="Picture 2" descr="• 3 sets of a Venn diagrams intersect with each other and are arranged left to right as follows:&#10;• Under the header Data Warehouse Environment, a circle titled Technical staff contains:&#10;• The following list:&#10;• Organizing&#10;• Summarizing&#10;• Standardizing&#10;• An arrow pointing to a cylinder labeled Data warehouse at the intersection between the first and the second circles&#10;• Under the header Business Analytics Environment, a circle titled Business users contains the word Access and an arrow labeled Manipulation, results points to the right.&#10;• Under the header Performance and Strategy, a circle titled Managers/executives has an arrow labeled Manipulation, results pointing to the left.&#10;• Below the Venn diagram are two boxes that contain the following:&#10;• The box on the left reads: Future component: Intelligent systems. Beside the text is a graphic of a 4-piece jigsaw puzzle.&#10;• The box on the left is titled and has the following list next to a graphic of a man using a laptop:&#10;• Browser&#10;• Portal&#10;• Dashboard&#10;• A dotted line runs between the 2 blue boxes. Another dotted line runs from the box on the left to the circle titled Business users.&#10;• To the left a rectangle shaded in light purple is titled Data Sources and contains 3 blue arrows pointing to the right."/>
          <p:cNvPicPr>
            <a:picLocks noChangeAspect="1" noChangeArrowheads="1"/>
          </p:cNvPicPr>
          <p:nvPr/>
        </p:nvPicPr>
        <p:blipFill rotWithShape="1">
          <a:blip r:embed="rId3">
            <a:extLst>
              <a:ext uri="{28A0092B-C50C-407E-A947-70E740481C1C}">
                <a14:useLocalDpi xmlns:a14="http://schemas.microsoft.com/office/drawing/2010/main" val="0"/>
              </a:ext>
            </a:extLst>
          </a:blip>
          <a:srcRect b="14322"/>
          <a:stretch/>
        </p:blipFill>
        <p:spPr bwMode="auto">
          <a:xfrm>
            <a:off x="525752" y="1781175"/>
            <a:ext cx="8073445" cy="353290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457200" y="5484078"/>
            <a:ext cx="8151522" cy="830997"/>
          </a:xfrm>
        </p:spPr>
        <p:txBody>
          <a:bodyPr wrap="square">
            <a:spAutoFit/>
          </a:bodyPr>
          <a:lstStyle/>
          <a:p>
            <a:pPr marL="0" indent="0">
              <a:buNone/>
            </a:pPr>
            <a:r>
              <a:rPr lang="en-IN" sz="1800" i="1" dirty="0"/>
              <a:t>Source: </a:t>
            </a:r>
            <a:r>
              <a:rPr lang="en-IN" sz="1800" dirty="0"/>
              <a:t>Based on W. </a:t>
            </a:r>
            <a:r>
              <a:rPr lang="en-IN" sz="1800" dirty="0" err="1"/>
              <a:t>Eckerson</a:t>
            </a:r>
            <a:r>
              <a:rPr lang="en-IN" sz="1800" dirty="0"/>
              <a:t>. (2003). </a:t>
            </a:r>
            <a:r>
              <a:rPr lang="en-IN" sz="1800" i="1" dirty="0" smtClean="0"/>
              <a:t>Smart Companies </a:t>
            </a:r>
            <a:r>
              <a:rPr lang="en-IN" sz="1800" i="1" dirty="0"/>
              <a:t>in the 21st Century: The Secrets of Creating Successful Business Intelligent </a:t>
            </a:r>
            <a:r>
              <a:rPr lang="en-IN" sz="1800" i="1" dirty="0" smtClean="0"/>
              <a:t>Solutions</a:t>
            </a:r>
            <a:r>
              <a:rPr lang="en-IN" sz="1800" i="1" dirty="0"/>
              <a:t> </a:t>
            </a:r>
            <a:r>
              <a:rPr lang="en-IN" sz="1800" dirty="0" smtClean="0"/>
              <a:t>Seattle</a:t>
            </a:r>
            <a:r>
              <a:rPr lang="en-IN" sz="1800" dirty="0"/>
              <a:t>, </a:t>
            </a:r>
            <a:r>
              <a:rPr lang="en-IN" sz="1800" kern="0" spc="-300" dirty="0" smtClean="0"/>
              <a:t>W </a:t>
            </a:r>
            <a:r>
              <a:rPr lang="en-IN" sz="1800" dirty="0" smtClean="0"/>
              <a:t>A</a:t>
            </a:r>
            <a:r>
              <a:rPr lang="en-IN" sz="1800" dirty="0"/>
              <a:t>: The Data Warehousing Institute, p. 32, Illustration 5.</a:t>
            </a:r>
            <a:endParaRPr lang="en-US" sz="1800" dirty="0"/>
          </a:p>
        </p:txBody>
      </p:sp>
    </p:spTree>
    <p:extLst>
      <p:ext uri="{BB962C8B-B14F-4D97-AF65-F5344CB8AC3E}">
        <p14:creationId xmlns:p14="http://schemas.microsoft.com/office/powerpoint/2010/main" val="1785101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Data Warehouse Framework</a:t>
            </a:r>
            <a:endParaRPr lang="en-US" dirty="0"/>
          </a:p>
        </p:txBody>
      </p:sp>
      <p:pic>
        <p:nvPicPr>
          <p:cNvPr id="8194" name="Picture 2" descr="The illustration shows 5 vertical layers.&#10;• The first layer is a vertical rectangle titled data sources with 5 cylinders. They are labeled the following:&#10;• ERP&#10;• Legacy&#10;• POS&#10;• Other OLTP/Web&#10;• External Data&#10;• An arrow leads to the second layer which is another vertical rectangle titled ETL processes with 5 boxes with the following labels:&#10;• Select&#10;• Extract&#10;• Transform&#10;• Integrate&#10;• Load&#10;• An arrow leads to the third layer which consists of 3 cylinders.&#10;• The first cylinder at the top is labeled Metadata and shaded blue.&#10;• The second cylinder is slightly larger than the first one and is labeled Enterprise Data Warehouse. It is shaded blue.&#10;• The third cylinder at the bottom is the same size as the second one and is labeled Replication. It is shaded violet.&#10;• The fourth layer is a vertical rectangle titled Data marts with 4 cylinders labeled the following:&#10;• Data mart (Marketing)&#10;• Data mart (Operations)&#10;• Data mart (Finance)&#10;• Data mart (...)&#10;• Enterprise Data Warehouse has 4 arrows pointing to each cylinder in the fourth layer.&#10;• A dotted line from Metadata labeled No data mart options points to the final layer.&#10;• A solid line runs from each cylinder to a rectangle block labeled API/Middleware.&#10;• The fifth layer is titled Applications (Visualization) and contains the following enclosed in a rectangle:&#10;• The phrase Data/Text Mining beside a graphic of a computer with a C. R. T. monitor.&#10;• The phrase OLAP, Dashboard, Web beside a graphic of a tablet with a stylus.&#10;• The phrase Routine Business Reporting beside a graphic of a computer with a slim monitor.&#10;• The phrase Custom-Built Applications beside a graphic of a laptop.&#10;• 4 double-sided arrows point from API/Middleware to each component in the final layer."/>
          <p:cNvPicPr>
            <a:picLocks noChangeAspect="1" noChangeArrowheads="1"/>
          </p:cNvPicPr>
          <p:nvPr/>
        </p:nvPicPr>
        <p:blipFill rotWithShape="1">
          <a:blip r:embed="rId3">
            <a:extLst>
              <a:ext uri="{28A0092B-C50C-407E-A947-70E740481C1C}">
                <a14:useLocalDpi xmlns:a14="http://schemas.microsoft.com/office/drawing/2010/main" val="0"/>
              </a:ext>
            </a:extLst>
          </a:blip>
          <a:srcRect b="4383"/>
          <a:stretch/>
        </p:blipFill>
        <p:spPr bwMode="auto">
          <a:xfrm>
            <a:off x="573017" y="1128653"/>
            <a:ext cx="7993510" cy="405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80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Analytics </a:t>
            </a:r>
            <a:r>
              <a:rPr lang="en-IN" dirty="0" smtClean="0"/>
              <a:t>Overview </a:t>
            </a:r>
            <a:r>
              <a:rPr lang="en-US" sz="2800" dirty="0"/>
              <a:t>(1 of 2)</a:t>
            </a:r>
            <a:endParaRPr lang="en-US" dirty="0"/>
          </a:p>
        </p:txBody>
      </p:sp>
      <p:pic>
        <p:nvPicPr>
          <p:cNvPr id="9218" name="Picture 2" descr="• At the top, a rectangle is labeled Business Analytics. Arrows from Business Analytics point to 3 column headings of a table.&#10;• The 3 column headings in order from left to right are: Descriptive, Predictive, and Prescriptive.&#10;• The table has 3 rows with the following headings in order from top to bottom: Questions, Enablers, and Out-comes.&#10;• For the row heading Questions under column Descriptive are the following questions:&#10;• What happened?&#10;• What is happening?&#10;• For the row heading Enablers under column Descriptive is the following list:&#10;• Business reporting&#10;• Dashboards&#10;• Scorecards&#10;• Data warehousing &#10;• For the row heading Outcomes under column Descriptive is the following text: Well-defined business problems and opportunities.&#10;• For the row heading Questions under column Predictive is the following questions:&#10;• What will happen?&#10;• Why will it happen?&#10;• For the row heading Enablers under column Predictive is the following list:&#10;• Data mining&#10;• Text mining&#10;• Web/media mining&#10;• Forecasting&#10;• For the row heading Outcomes under column Predictive is the following text: Accurate projections of future events and outcomes.&#10;• For the row heading Questions under column Prescriptive is the following questions:&#10;• What should I do?&#10;• Why should I do it?&#10;• For the row heading Enablers under column Prescriptive is the following list:&#10;• Optimization&#10;• Simulation&#10;• Decision modeling&#10;• Expert systems&#10;• For the row heading Outcomes under column Prescriptive is the following text: Best possible business decisions and actions"/>
          <p:cNvPicPr>
            <a:picLocks noChangeAspect="1" noChangeArrowheads="1"/>
          </p:cNvPicPr>
          <p:nvPr/>
        </p:nvPicPr>
        <p:blipFill rotWithShape="1">
          <a:blip r:embed="rId3">
            <a:extLst>
              <a:ext uri="{28A0092B-C50C-407E-A947-70E740481C1C}">
                <a14:useLocalDpi xmlns:a14="http://schemas.microsoft.com/office/drawing/2010/main" val="0"/>
              </a:ext>
            </a:extLst>
          </a:blip>
          <a:srcRect b="2606"/>
          <a:stretch/>
        </p:blipFill>
        <p:spPr bwMode="auto">
          <a:xfrm>
            <a:off x="881284" y="744154"/>
            <a:ext cx="7375303" cy="555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916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Analytics </a:t>
            </a:r>
            <a:r>
              <a:rPr lang="en-IN" dirty="0" smtClean="0"/>
              <a:t>Overview </a:t>
            </a:r>
            <a:r>
              <a:rPr lang="en-US" sz="2800" dirty="0" smtClean="0"/>
              <a:t>(2 </a:t>
            </a:r>
            <a:r>
              <a:rPr lang="en-US" sz="2800" dirty="0"/>
              <a:t>of 2)</a:t>
            </a:r>
            <a:endParaRPr lang="en-US" dirty="0"/>
          </a:p>
        </p:txBody>
      </p:sp>
      <p:sp>
        <p:nvSpPr>
          <p:cNvPr id="3" name="Content Placeholder 2"/>
          <p:cNvSpPr>
            <a:spLocks noGrp="1"/>
          </p:cNvSpPr>
          <p:nvPr>
            <p:ph idx="1"/>
          </p:nvPr>
        </p:nvSpPr>
        <p:spPr>
          <a:xfrm>
            <a:off x="441406" y="762000"/>
            <a:ext cx="8153400" cy="5547673"/>
          </a:xfrm>
        </p:spPr>
        <p:txBody>
          <a:bodyPr wrap="square">
            <a:spAutoFit/>
          </a:bodyPr>
          <a:lstStyle/>
          <a:p>
            <a:r>
              <a:rPr lang="en-IN" sz="2400" dirty="0">
                <a:solidFill>
                  <a:srgbClr val="007FA3"/>
                </a:solidFill>
              </a:rPr>
              <a:t>Three types of analytics</a:t>
            </a:r>
          </a:p>
          <a:p>
            <a:pPr marL="829818" lvl="1" indent="-342900"/>
            <a:r>
              <a:rPr lang="en-IN" sz="2000" dirty="0"/>
              <a:t>Descriptive (or reporting) analytics …</a:t>
            </a:r>
          </a:p>
          <a:p>
            <a:pPr marL="829818" lvl="1" indent="-342900"/>
            <a:r>
              <a:rPr lang="en-IN" sz="2000" dirty="0"/>
              <a:t>Predictive analytics …</a:t>
            </a:r>
          </a:p>
          <a:p>
            <a:pPr marL="829818" lvl="1" indent="-342900"/>
            <a:r>
              <a:rPr lang="en-IN" sz="2000" dirty="0"/>
              <a:t>Prescriptive analytics </a:t>
            </a:r>
            <a:r>
              <a:rPr lang="en-IN" sz="2000" dirty="0" smtClean="0"/>
              <a:t>…</a:t>
            </a:r>
          </a:p>
          <a:p>
            <a:r>
              <a:rPr lang="en-IN" sz="2400" dirty="0" smtClean="0"/>
              <a:t>Analytics </a:t>
            </a:r>
            <a:r>
              <a:rPr lang="en-IN" sz="2400" dirty="0"/>
              <a:t>applied to different domains</a:t>
            </a:r>
          </a:p>
          <a:p>
            <a:r>
              <a:rPr lang="en-IN" sz="2400" dirty="0"/>
              <a:t>Analytics or data science? </a:t>
            </a:r>
          </a:p>
          <a:p>
            <a:r>
              <a:rPr lang="en-IN" sz="2400" dirty="0"/>
              <a:t>What is Big Data</a:t>
            </a:r>
            <a:r>
              <a:rPr lang="en-IN" sz="2400" dirty="0" smtClean="0"/>
              <a:t>?</a:t>
            </a:r>
          </a:p>
          <a:p>
            <a:pPr lvl="1"/>
            <a:r>
              <a:rPr lang="en-IN" sz="2000" dirty="0" smtClean="0"/>
              <a:t>Structured and unstructured data from all types of different sources including </a:t>
            </a:r>
            <a:r>
              <a:rPr lang="en-IN" sz="2000" dirty="0" err="1" smtClean="0"/>
              <a:t>IoT</a:t>
            </a:r>
            <a:r>
              <a:rPr lang="en-IN" sz="2000" dirty="0" smtClean="0"/>
              <a:t>, sensors, log files, social media, streaming media, etc.</a:t>
            </a:r>
          </a:p>
          <a:p>
            <a:pPr lvl="1"/>
            <a:r>
              <a:rPr lang="en-IN" sz="2000" dirty="0" smtClean="0"/>
              <a:t>Important related developments: </a:t>
            </a:r>
            <a:endParaRPr lang="en-US" sz="2000" dirty="0" smtClean="0"/>
          </a:p>
          <a:p>
            <a:pPr lvl="2"/>
            <a:r>
              <a:rPr lang="en-US" sz="2000" dirty="0" smtClean="0"/>
              <a:t>Hadoop Distributed File System (HDFS)</a:t>
            </a:r>
          </a:p>
          <a:p>
            <a:pPr lvl="2"/>
            <a:r>
              <a:rPr lang="en-US" sz="2000" dirty="0" smtClean="0"/>
              <a:t>MapReduce programming paradig</a:t>
            </a:r>
            <a:r>
              <a:rPr lang="en-US" sz="2000" dirty="0" smtClean="0"/>
              <a:t>m</a:t>
            </a:r>
            <a:endParaRPr lang="en-IN" sz="2000" dirty="0"/>
          </a:p>
        </p:txBody>
      </p:sp>
    </p:spTree>
    <p:extLst>
      <p:ext uri="{BB962C8B-B14F-4D97-AF65-F5344CB8AC3E}">
        <p14:creationId xmlns:p14="http://schemas.microsoft.com/office/powerpoint/2010/main" val="1562427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800" dirty="0"/>
              <a:t>What Is artificial intelligence (</a:t>
            </a:r>
            <a:r>
              <a:rPr lang="en-US" sz="2800" spc="-300" dirty="0"/>
              <a:t>A </a:t>
            </a:r>
            <a:r>
              <a:rPr lang="en-US" sz="2800" dirty="0"/>
              <a:t>I)?</a:t>
            </a:r>
          </a:p>
          <a:p>
            <a:endParaRPr lang="ar-SA" sz="2800" dirty="0"/>
          </a:p>
        </p:txBody>
      </p:sp>
      <p:sp>
        <p:nvSpPr>
          <p:cNvPr id="4" name="Title 1"/>
          <p:cNvSpPr>
            <a:spLocks noGrp="1"/>
          </p:cNvSpPr>
          <p:nvPr>
            <p:ph type="title"/>
          </p:nvPr>
        </p:nvSpPr>
        <p:spPr>
          <a:xfrm>
            <a:off x="456154" y="66675"/>
            <a:ext cx="8153400" cy="553998"/>
          </a:xfrm>
        </p:spPr>
        <p:txBody>
          <a:bodyPr wrap="square">
            <a:spAutoFit/>
          </a:bodyPr>
          <a:lstStyle/>
          <a:p>
            <a:r>
              <a:rPr lang="en-US" dirty="0"/>
              <a:t>Artificial Intelligence Overview</a:t>
            </a:r>
          </a:p>
        </p:txBody>
      </p:sp>
    </p:spTree>
    <p:extLst>
      <p:ext uri="{BB962C8B-B14F-4D97-AF65-F5344CB8AC3E}">
        <p14:creationId xmlns:p14="http://schemas.microsoft.com/office/powerpoint/2010/main" val="3202283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Artificial Intelligence Overview</a:t>
            </a:r>
          </a:p>
        </p:txBody>
      </p:sp>
      <p:sp>
        <p:nvSpPr>
          <p:cNvPr id="3" name="Content Placeholder 2"/>
          <p:cNvSpPr>
            <a:spLocks noGrp="1"/>
          </p:cNvSpPr>
          <p:nvPr>
            <p:ph idx="1"/>
          </p:nvPr>
        </p:nvSpPr>
        <p:spPr>
          <a:xfrm>
            <a:off x="456154" y="990600"/>
            <a:ext cx="8153400" cy="3008516"/>
          </a:xfrm>
        </p:spPr>
        <p:txBody>
          <a:bodyPr wrap="square">
            <a:spAutoFit/>
          </a:bodyPr>
          <a:lstStyle/>
          <a:p>
            <a:pPr marL="285750" indent="-285750"/>
            <a:r>
              <a:rPr lang="en-US" sz="2400" dirty="0"/>
              <a:t>What Is artificial intelligence (</a:t>
            </a:r>
            <a:r>
              <a:rPr lang="en-US" sz="2400" spc="-300" dirty="0" smtClean="0"/>
              <a:t>A </a:t>
            </a:r>
            <a:r>
              <a:rPr lang="en-US" sz="2400" dirty="0" smtClean="0"/>
              <a:t>I)?</a:t>
            </a:r>
          </a:p>
          <a:p>
            <a:pPr marL="285750" indent="-285750"/>
            <a:r>
              <a:rPr lang="en-US" sz="2400" dirty="0" smtClean="0"/>
              <a:t>AI studies the human thought processes while trying to duplicate those processes in machines.</a:t>
            </a:r>
          </a:p>
          <a:p>
            <a:pPr marL="781050" lvl="1" indent="-295275"/>
            <a:r>
              <a:rPr lang="en-US" sz="2400" dirty="0"/>
              <a:t>Technology that can learn to do things better over time.</a:t>
            </a:r>
          </a:p>
          <a:p>
            <a:pPr marL="781050" lvl="1" indent="-295275"/>
            <a:r>
              <a:rPr lang="en-US" sz="2400" dirty="0"/>
              <a:t>Technology that can understand human language.</a:t>
            </a:r>
          </a:p>
          <a:p>
            <a:pPr marL="781050" lvl="1" indent="-295275"/>
            <a:r>
              <a:rPr lang="en-US" sz="2400" dirty="0"/>
              <a:t>Technology that can answer questions</a:t>
            </a:r>
            <a:r>
              <a:rPr lang="en-US" sz="2400" dirty="0" smtClean="0"/>
              <a:t>.</a:t>
            </a:r>
            <a:endParaRPr lang="en-US" sz="2400" dirty="0"/>
          </a:p>
        </p:txBody>
      </p:sp>
    </p:spTree>
    <p:extLst>
      <p:ext uri="{BB962C8B-B14F-4D97-AF65-F5344CB8AC3E}">
        <p14:creationId xmlns:p14="http://schemas.microsoft.com/office/powerpoint/2010/main" val="1417356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Artificial Intelligence Overview</a:t>
            </a:r>
          </a:p>
        </p:txBody>
      </p:sp>
      <p:sp>
        <p:nvSpPr>
          <p:cNvPr id="3" name="Content Placeholder 2"/>
          <p:cNvSpPr>
            <a:spLocks noGrp="1"/>
          </p:cNvSpPr>
          <p:nvPr>
            <p:ph idx="1"/>
          </p:nvPr>
        </p:nvSpPr>
        <p:spPr>
          <a:xfrm>
            <a:off x="456154" y="990600"/>
            <a:ext cx="8153400" cy="2523768"/>
          </a:xfrm>
        </p:spPr>
        <p:txBody>
          <a:bodyPr wrap="square">
            <a:spAutoFit/>
          </a:bodyPr>
          <a:lstStyle/>
          <a:p>
            <a:pPr marL="285750" indent="-285750"/>
            <a:r>
              <a:rPr lang="en-US" sz="2400" dirty="0" smtClean="0"/>
              <a:t>Major Goals of AI are to:</a:t>
            </a:r>
          </a:p>
          <a:p>
            <a:pPr marL="772668" lvl="1"/>
            <a:r>
              <a:rPr lang="en-US" sz="2400" dirty="0" smtClean="0"/>
              <a:t>Create intelligent machines that can do tasks currently done by humans</a:t>
            </a:r>
          </a:p>
          <a:p>
            <a:pPr marL="781050" lvl="1" indent="-295275"/>
            <a:r>
              <a:rPr lang="en-US" sz="2400" dirty="0" smtClean="0"/>
              <a:t>Learn </a:t>
            </a:r>
            <a:r>
              <a:rPr lang="en-US" sz="2400" dirty="0"/>
              <a:t>to do things better over time.</a:t>
            </a:r>
          </a:p>
          <a:p>
            <a:pPr marL="781050" lvl="1" indent="-295275"/>
            <a:r>
              <a:rPr lang="en-US" sz="2400" dirty="0" smtClean="0"/>
              <a:t>Understand </a:t>
            </a:r>
            <a:r>
              <a:rPr lang="en-US" sz="2400" dirty="0"/>
              <a:t>human language.</a:t>
            </a:r>
          </a:p>
          <a:p>
            <a:pPr marL="781050" lvl="1" indent="-295275"/>
            <a:r>
              <a:rPr lang="en-US" sz="2400" dirty="0" smtClean="0"/>
              <a:t>Answer </a:t>
            </a:r>
            <a:r>
              <a:rPr lang="en-US" sz="2400" dirty="0"/>
              <a:t>questions</a:t>
            </a:r>
            <a:r>
              <a:rPr lang="en-US" sz="2400" dirty="0" smtClean="0"/>
              <a:t>.</a:t>
            </a:r>
            <a:endParaRPr lang="en-US" sz="2400" dirty="0"/>
          </a:p>
        </p:txBody>
      </p:sp>
    </p:spTree>
    <p:extLst>
      <p:ext uri="{BB962C8B-B14F-4D97-AF65-F5344CB8AC3E}">
        <p14:creationId xmlns:p14="http://schemas.microsoft.com/office/powerpoint/2010/main" val="772444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The Landscape of </a:t>
            </a:r>
            <a:r>
              <a:rPr lang="en-US" spc="-450" dirty="0" smtClean="0"/>
              <a:t>A </a:t>
            </a:r>
            <a:r>
              <a:rPr lang="en-US" dirty="0" smtClean="0"/>
              <a:t>I</a:t>
            </a:r>
            <a:endParaRPr lang="en-US" dirty="0"/>
          </a:p>
        </p:txBody>
      </p:sp>
      <p:sp>
        <p:nvSpPr>
          <p:cNvPr id="3" name="Content Placeholder 2"/>
          <p:cNvSpPr>
            <a:spLocks noGrp="1"/>
          </p:cNvSpPr>
          <p:nvPr>
            <p:ph idx="1"/>
          </p:nvPr>
        </p:nvSpPr>
        <p:spPr>
          <a:xfrm>
            <a:off x="470902" y="1295400"/>
            <a:ext cx="8153400" cy="3262432"/>
          </a:xfrm>
        </p:spPr>
        <p:txBody>
          <a:bodyPr wrap="square">
            <a:spAutoFit/>
          </a:bodyPr>
          <a:lstStyle/>
          <a:p>
            <a:pPr marL="457200" indent="-457200">
              <a:buAutoNum type="arabicPeriod"/>
            </a:pPr>
            <a:r>
              <a:rPr lang="en-US" sz="2400" dirty="0" smtClean="0"/>
              <a:t>Major technologies</a:t>
            </a:r>
          </a:p>
          <a:p>
            <a:pPr marL="829818" lvl="1" indent="-342900"/>
            <a:r>
              <a:rPr lang="en-US" sz="2000" dirty="0" smtClean="0"/>
              <a:t>Machine learning, deep learning, intelligent agents.</a:t>
            </a:r>
          </a:p>
          <a:p>
            <a:pPr marL="457200" indent="-457200">
              <a:buAutoNum type="arabicPeriod"/>
            </a:pPr>
            <a:r>
              <a:rPr lang="en-US" sz="2400" dirty="0" smtClean="0"/>
              <a:t>Knowledge-based technologies</a:t>
            </a:r>
          </a:p>
          <a:p>
            <a:pPr marL="944118" lvl="1" indent="-457200"/>
            <a:r>
              <a:rPr lang="en-US" sz="2000" dirty="0" smtClean="0"/>
              <a:t>Expert systems, recommendation engines, </a:t>
            </a:r>
            <a:r>
              <a:rPr lang="en-US" sz="2000" dirty="0" err="1" smtClean="0"/>
              <a:t>chatbots</a:t>
            </a:r>
            <a:r>
              <a:rPr lang="en-US" sz="2000" dirty="0" smtClean="0"/>
              <a:t>, virtual personal assistants, </a:t>
            </a:r>
            <a:r>
              <a:rPr lang="en-US" sz="2000" dirty="0" err="1" smtClean="0"/>
              <a:t>robo</a:t>
            </a:r>
            <a:r>
              <a:rPr lang="en-US" sz="2000" dirty="0" smtClean="0"/>
              <a:t> advisors.</a:t>
            </a:r>
          </a:p>
          <a:p>
            <a:pPr marL="457200" indent="-457200">
              <a:buAutoNum type="arabicPeriod"/>
            </a:pPr>
            <a:r>
              <a:rPr lang="en-US" sz="2400" dirty="0" smtClean="0"/>
              <a:t>Biometric </a:t>
            </a:r>
            <a:r>
              <a:rPr lang="en-US" sz="2400" dirty="0"/>
              <a:t>related </a:t>
            </a:r>
            <a:r>
              <a:rPr lang="en-US" sz="2400" dirty="0" smtClean="0"/>
              <a:t>technologies</a:t>
            </a:r>
          </a:p>
          <a:p>
            <a:pPr marL="944118" lvl="1" indent="-457200"/>
            <a:r>
              <a:rPr lang="en-US" sz="2000" dirty="0" smtClean="0"/>
              <a:t>Natural language processing, image recognition, voice recognition, biometric recognition.</a:t>
            </a:r>
          </a:p>
        </p:txBody>
      </p:sp>
    </p:spTree>
    <p:extLst>
      <p:ext uri="{BB962C8B-B14F-4D97-AF65-F5344CB8AC3E}">
        <p14:creationId xmlns:p14="http://schemas.microsoft.com/office/powerpoint/2010/main" val="343774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The Landscape of </a:t>
            </a:r>
            <a:r>
              <a:rPr lang="en-US" spc="-450" dirty="0" smtClean="0"/>
              <a:t>A </a:t>
            </a:r>
            <a:r>
              <a:rPr lang="en-US" dirty="0" smtClean="0"/>
              <a:t>I</a:t>
            </a:r>
            <a:endParaRPr lang="en-US" dirty="0"/>
          </a:p>
        </p:txBody>
      </p:sp>
      <p:sp>
        <p:nvSpPr>
          <p:cNvPr id="3" name="Content Placeholder 2"/>
          <p:cNvSpPr>
            <a:spLocks noGrp="1"/>
          </p:cNvSpPr>
          <p:nvPr>
            <p:ph idx="1"/>
          </p:nvPr>
        </p:nvSpPr>
        <p:spPr>
          <a:xfrm>
            <a:off x="456154" y="1219200"/>
            <a:ext cx="8153400" cy="3701013"/>
          </a:xfrm>
        </p:spPr>
        <p:txBody>
          <a:bodyPr wrap="square">
            <a:spAutoFit/>
          </a:bodyPr>
          <a:lstStyle/>
          <a:p>
            <a:pPr marL="457200" indent="-457200">
              <a:buFont typeface="+mj-lt"/>
              <a:buAutoNum type="arabicPeriod" startAt="4"/>
            </a:pPr>
            <a:r>
              <a:rPr lang="en-US" sz="2400" dirty="0" smtClean="0"/>
              <a:t>Support theories, tools, </a:t>
            </a:r>
            <a:r>
              <a:rPr lang="en-US" sz="2400" dirty="0"/>
              <a:t>and </a:t>
            </a:r>
            <a:r>
              <a:rPr lang="en-US" sz="2400" dirty="0" smtClean="0"/>
              <a:t>platforms</a:t>
            </a:r>
          </a:p>
          <a:p>
            <a:pPr marL="944118" lvl="1" indent="-457200"/>
            <a:r>
              <a:rPr lang="en-US" sz="2000" dirty="0" smtClean="0"/>
              <a:t>Theories: CS, cognitive science, linguistics, mathematics, psychology, statistics, etc.</a:t>
            </a:r>
          </a:p>
          <a:p>
            <a:pPr marL="944118" lvl="1" indent="-457200"/>
            <a:r>
              <a:rPr lang="en-US" sz="2000" dirty="0" smtClean="0"/>
              <a:t>Tools: Sensors, augmented reality, logic, context awareness, data mining, etc.</a:t>
            </a:r>
          </a:p>
          <a:p>
            <a:pPr marL="944118" lvl="1" indent="-457200"/>
            <a:r>
              <a:rPr lang="en-US" sz="2000" dirty="0" smtClean="0"/>
              <a:t>Platforms: IBM, Microsoft, </a:t>
            </a:r>
            <a:r>
              <a:rPr lang="en-US" sz="2000" dirty="0" err="1" smtClean="0"/>
              <a:t>Nvidia</a:t>
            </a:r>
            <a:r>
              <a:rPr lang="en-US" sz="2000" dirty="0" smtClean="0"/>
              <a:t>, etc.</a:t>
            </a:r>
          </a:p>
          <a:p>
            <a:pPr marL="457200" indent="-457200">
              <a:buFont typeface="+mj-lt"/>
              <a:buAutoNum type="arabicPeriod" startAt="4"/>
            </a:pPr>
            <a:r>
              <a:rPr lang="en-US" sz="2400" dirty="0"/>
              <a:t>A I applications</a:t>
            </a:r>
          </a:p>
          <a:p>
            <a:pPr marL="944118" lvl="1" indent="-457200"/>
            <a:r>
              <a:rPr lang="en-US" sz="2000" dirty="0" smtClean="0"/>
              <a:t>Smart cities, smart homes, autonomous vehicles, automatic decisions, language translation, robotics, fraud detection, content screening, prediction, personalized services, etc.</a:t>
            </a:r>
            <a:endParaRPr lang="en-US" sz="2000" dirty="0"/>
          </a:p>
        </p:txBody>
      </p:sp>
    </p:spTree>
    <p:extLst>
      <p:ext uri="{BB962C8B-B14F-4D97-AF65-F5344CB8AC3E}">
        <p14:creationId xmlns:p14="http://schemas.microsoft.com/office/powerpoint/2010/main" val="3283656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28231"/>
            <a:ext cx="8153400" cy="492443"/>
          </a:xfrm>
        </p:spPr>
        <p:txBody>
          <a:bodyPr wrap="square">
            <a:spAutoFit/>
          </a:bodyPr>
          <a:lstStyle/>
          <a:p>
            <a:r>
              <a:rPr lang="en-US" sz="3200" dirty="0"/>
              <a:t>Narrow (weak) versus general (strong) </a:t>
            </a:r>
            <a:r>
              <a:rPr lang="en-US" sz="3200" spc="-300" dirty="0"/>
              <a:t>A </a:t>
            </a:r>
            <a:r>
              <a:rPr lang="en-US" sz="3200" dirty="0"/>
              <a:t>I</a:t>
            </a:r>
          </a:p>
        </p:txBody>
      </p:sp>
      <p:sp>
        <p:nvSpPr>
          <p:cNvPr id="3" name="Content Placeholder 2"/>
          <p:cNvSpPr>
            <a:spLocks noGrp="1"/>
          </p:cNvSpPr>
          <p:nvPr>
            <p:ph idx="1"/>
          </p:nvPr>
        </p:nvSpPr>
        <p:spPr>
          <a:xfrm>
            <a:off x="456154" y="990600"/>
            <a:ext cx="8153400" cy="4278094"/>
          </a:xfrm>
        </p:spPr>
        <p:txBody>
          <a:bodyPr wrap="square">
            <a:spAutoFit/>
          </a:bodyPr>
          <a:lstStyle/>
          <a:p>
            <a:pPr lvl="1"/>
            <a:r>
              <a:rPr lang="en-US" sz="2000" dirty="0" smtClean="0"/>
              <a:t>Weak AI focuses on one narrow field (domain).</a:t>
            </a:r>
          </a:p>
          <a:p>
            <a:pPr lvl="2"/>
            <a:r>
              <a:rPr lang="en-US" sz="2000" dirty="0" smtClean="0"/>
              <a:t>Examples: expert systems in general (specific domain area), SIRI and Alexa (knowledge-based), automated call centers, computer vision, chess, medical diagnosis, equipment failure diagnosis, etc.</a:t>
            </a:r>
          </a:p>
          <a:p>
            <a:pPr lvl="1"/>
            <a:endParaRPr lang="en-US" sz="2400" dirty="0" smtClean="0"/>
          </a:p>
          <a:p>
            <a:pPr lvl="1"/>
            <a:r>
              <a:rPr lang="en-US" sz="2000" dirty="0" smtClean="0"/>
              <a:t>Strong AI exhibit real intelligence, machines perform the full range of human cognitive capabilities. </a:t>
            </a:r>
          </a:p>
          <a:p>
            <a:pPr lvl="2"/>
            <a:r>
              <a:rPr lang="en-US" sz="2000" dirty="0" smtClean="0"/>
              <a:t>Basically, ability to replicate humans.</a:t>
            </a:r>
          </a:p>
          <a:p>
            <a:pPr lvl="2"/>
            <a:r>
              <a:rPr lang="en-US" sz="2000" dirty="0" smtClean="0"/>
              <a:t>Some applications exist, however, in very narrow domains like autonomous vehicles.</a:t>
            </a:r>
          </a:p>
          <a:p>
            <a:pPr marL="457200" lvl="1" indent="0">
              <a:buNone/>
            </a:pPr>
            <a:endParaRPr lang="en-US" sz="2400" dirty="0"/>
          </a:p>
        </p:txBody>
      </p:sp>
    </p:spTree>
    <p:extLst>
      <p:ext uri="{BB962C8B-B14F-4D97-AF65-F5344CB8AC3E}">
        <p14:creationId xmlns:p14="http://schemas.microsoft.com/office/powerpoint/2010/main" val="386963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1669688"/>
          </a:xfrm>
        </p:spPr>
        <p:txBody>
          <a:bodyPr wrap="square">
            <a:spAutoFit/>
          </a:bodyPr>
          <a:lstStyle/>
          <a:p>
            <a:pPr marL="0" lvl="0" indent="0">
              <a:spcBef>
                <a:spcPts val="0"/>
              </a:spcBef>
              <a:buClr>
                <a:schemeClr val="lt1"/>
              </a:buClr>
              <a:buSzPct val="25000"/>
              <a:buNone/>
              <a:tabLst>
                <a:tab pos="542925" algn="l"/>
              </a:tabLst>
            </a:pPr>
            <a:r>
              <a:rPr lang="en-US" sz="2400" b="1" dirty="0">
                <a:solidFill>
                  <a:srgbClr val="007FA3"/>
                </a:solidFill>
              </a:rPr>
              <a:t>1.6</a:t>
            </a:r>
            <a:r>
              <a:rPr lang="en-US" sz="2400" dirty="0"/>
              <a:t> Understand the basic concepts of artificial intelligence </a:t>
            </a:r>
            <a:r>
              <a:rPr lang="en-US" sz="2400" dirty="0" smtClean="0"/>
              <a:t> 	(</a:t>
            </a:r>
            <a:r>
              <a:rPr lang="en-US" sz="2400" spc="-300" dirty="0" smtClean="0"/>
              <a:t>A </a:t>
            </a:r>
            <a:r>
              <a:rPr lang="en-US" sz="2400" dirty="0" smtClean="0"/>
              <a:t>I</a:t>
            </a:r>
            <a:r>
              <a:rPr lang="en-US" sz="2400" dirty="0"/>
              <a:t>) and see selected applications.</a:t>
            </a:r>
          </a:p>
          <a:p>
            <a:pPr marL="0" lvl="0" indent="0">
              <a:buClr>
                <a:schemeClr val="lt1"/>
              </a:buClr>
              <a:buSzPct val="25000"/>
              <a:buNone/>
              <a:tabLst>
                <a:tab pos="542925" algn="l"/>
              </a:tabLst>
            </a:pPr>
            <a:r>
              <a:rPr lang="en-US" sz="2400" b="1" dirty="0">
                <a:solidFill>
                  <a:srgbClr val="007FA3"/>
                </a:solidFill>
              </a:rPr>
              <a:t>1.7</a:t>
            </a:r>
            <a:r>
              <a:rPr lang="en-US" sz="2400" dirty="0"/>
              <a:t> Understand the analytics ecosystem to identify various </a:t>
            </a:r>
            <a:r>
              <a:rPr lang="en-US" sz="2400" dirty="0" smtClean="0"/>
              <a:t>	key </a:t>
            </a:r>
            <a:r>
              <a:rPr lang="en-US" sz="2400" dirty="0"/>
              <a:t>players and career opportunities.</a:t>
            </a:r>
          </a:p>
        </p:txBody>
      </p:sp>
    </p:spTree>
    <p:extLst>
      <p:ext uri="{BB962C8B-B14F-4D97-AF65-F5344CB8AC3E}">
        <p14:creationId xmlns:p14="http://schemas.microsoft.com/office/powerpoint/2010/main" val="116247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The three flavors of </a:t>
            </a:r>
            <a:r>
              <a:rPr lang="en-US" spc="-300" dirty="0"/>
              <a:t>A </a:t>
            </a:r>
            <a:r>
              <a:rPr lang="en-US" dirty="0"/>
              <a:t>I decisions</a:t>
            </a:r>
          </a:p>
        </p:txBody>
      </p:sp>
      <p:sp>
        <p:nvSpPr>
          <p:cNvPr id="3" name="Content Placeholder 2"/>
          <p:cNvSpPr>
            <a:spLocks noGrp="1"/>
          </p:cNvSpPr>
          <p:nvPr>
            <p:ph idx="1"/>
          </p:nvPr>
        </p:nvSpPr>
        <p:spPr>
          <a:xfrm>
            <a:off x="448780" y="1447800"/>
            <a:ext cx="8382000" cy="1677382"/>
          </a:xfrm>
        </p:spPr>
        <p:txBody>
          <a:bodyPr wrap="square">
            <a:spAutoFit/>
          </a:bodyPr>
          <a:lstStyle/>
          <a:p>
            <a:pPr marL="457200" indent="-457200">
              <a:buFont typeface="+mj-lt"/>
              <a:buAutoNum type="arabicPeriod"/>
            </a:pPr>
            <a:r>
              <a:rPr lang="en-US" sz="2200" dirty="0" smtClean="0"/>
              <a:t>Assisted intelligence </a:t>
            </a:r>
            <a:r>
              <a:rPr lang="en-US" sz="2000" dirty="0" smtClean="0"/>
              <a:t>(weak AI)</a:t>
            </a:r>
          </a:p>
          <a:p>
            <a:pPr marL="829818" lvl="1" indent="-342900"/>
            <a:r>
              <a:rPr lang="en-US" sz="1800" dirty="0" smtClean="0"/>
              <a:t>Work only in narrow domains.</a:t>
            </a:r>
          </a:p>
          <a:p>
            <a:pPr marL="829818" lvl="1" indent="-342900"/>
            <a:r>
              <a:rPr lang="en-US" sz="1800" dirty="0" smtClean="0"/>
              <a:t>Requires clearly defined inputs and outputs.</a:t>
            </a:r>
          </a:p>
          <a:p>
            <a:pPr marL="829818" lvl="1" indent="-342900"/>
            <a:r>
              <a:rPr lang="en-US" sz="1800" dirty="0" smtClean="0"/>
              <a:t>Examples: monitoring systems (like car alerts), virtual assistants (Alexa, Siri), healthcare diagnosis.</a:t>
            </a:r>
            <a:endParaRPr lang="en-US" sz="1800" dirty="0"/>
          </a:p>
        </p:txBody>
      </p:sp>
    </p:spTree>
    <p:extLst>
      <p:ext uri="{BB962C8B-B14F-4D97-AF65-F5344CB8AC3E}">
        <p14:creationId xmlns:p14="http://schemas.microsoft.com/office/powerpoint/2010/main" val="3738093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The three flavors of </a:t>
            </a:r>
            <a:r>
              <a:rPr lang="en-US" spc="-300" dirty="0"/>
              <a:t>A </a:t>
            </a:r>
            <a:r>
              <a:rPr lang="en-US" dirty="0"/>
              <a:t>I decisions</a:t>
            </a:r>
          </a:p>
        </p:txBody>
      </p:sp>
      <p:sp>
        <p:nvSpPr>
          <p:cNvPr id="3" name="Content Placeholder 2"/>
          <p:cNvSpPr>
            <a:spLocks noGrp="1"/>
          </p:cNvSpPr>
          <p:nvPr>
            <p:ph idx="1"/>
          </p:nvPr>
        </p:nvSpPr>
        <p:spPr>
          <a:xfrm>
            <a:off x="456154" y="1447800"/>
            <a:ext cx="8382000" cy="2031325"/>
          </a:xfrm>
        </p:spPr>
        <p:txBody>
          <a:bodyPr wrap="square">
            <a:spAutoFit/>
          </a:bodyPr>
          <a:lstStyle/>
          <a:p>
            <a:pPr marL="457200" indent="-457200">
              <a:buFont typeface="+mj-lt"/>
              <a:buAutoNum type="arabicPeriod" startAt="2"/>
            </a:pPr>
            <a:r>
              <a:rPr lang="en-US" sz="2200" dirty="0" smtClean="0"/>
              <a:t>Autonomous AI </a:t>
            </a:r>
          </a:p>
          <a:p>
            <a:pPr marL="829818" lvl="1" indent="-342900"/>
            <a:r>
              <a:rPr lang="en-US" sz="1800" dirty="0" smtClean="0"/>
              <a:t>Systems that are in the realm of strong AI but in very narrow domains. </a:t>
            </a:r>
          </a:p>
          <a:p>
            <a:pPr marL="829818" lvl="1" indent="-342900"/>
            <a:r>
              <a:rPr lang="en-US" sz="1800" dirty="0" smtClean="0"/>
              <a:t>Machines will act as experts and have absolute decision making power.</a:t>
            </a:r>
          </a:p>
          <a:p>
            <a:pPr marL="829818" lvl="1" indent="-342900"/>
            <a:r>
              <a:rPr lang="en-US" sz="1800" dirty="0" smtClean="0"/>
              <a:t>Examples: Autonomous vehicles, </a:t>
            </a:r>
            <a:r>
              <a:rPr lang="en-US" sz="1800" dirty="0" err="1" smtClean="0"/>
              <a:t>robo</a:t>
            </a:r>
            <a:r>
              <a:rPr lang="en-US" sz="1800" dirty="0" smtClean="0"/>
              <a:t>-advisors (complete automated investment services based on answered questions).</a:t>
            </a:r>
          </a:p>
          <a:p>
            <a:pPr marL="1229868" lvl="2" indent="-342900"/>
            <a:r>
              <a:rPr lang="en-US" sz="1800" dirty="0">
                <a:hlinkClick r:id="rId3"/>
              </a:rPr>
              <a:t>https://</a:t>
            </a:r>
            <a:r>
              <a:rPr lang="en-US" sz="1800" dirty="0" smtClean="0">
                <a:hlinkClick r:id="rId3"/>
              </a:rPr>
              <a:t>www.investopedia.com/terms/r/roboadvisor-roboadviser.asp</a:t>
            </a:r>
            <a:r>
              <a:rPr lang="en-US" sz="1800" dirty="0" smtClean="0"/>
              <a:t> </a:t>
            </a:r>
          </a:p>
        </p:txBody>
      </p:sp>
    </p:spTree>
    <p:extLst>
      <p:ext uri="{BB962C8B-B14F-4D97-AF65-F5344CB8AC3E}">
        <p14:creationId xmlns:p14="http://schemas.microsoft.com/office/powerpoint/2010/main" val="2500741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The three flavors of </a:t>
            </a:r>
            <a:r>
              <a:rPr lang="en-US" spc="-300" dirty="0"/>
              <a:t>A </a:t>
            </a:r>
            <a:r>
              <a:rPr lang="en-US" dirty="0"/>
              <a:t>I decisions</a:t>
            </a:r>
          </a:p>
        </p:txBody>
      </p:sp>
      <p:sp>
        <p:nvSpPr>
          <p:cNvPr id="3" name="Content Placeholder 2"/>
          <p:cNvSpPr>
            <a:spLocks noGrp="1"/>
          </p:cNvSpPr>
          <p:nvPr>
            <p:ph idx="1"/>
          </p:nvPr>
        </p:nvSpPr>
        <p:spPr>
          <a:xfrm>
            <a:off x="436489" y="1371600"/>
            <a:ext cx="8382000" cy="3539430"/>
          </a:xfrm>
        </p:spPr>
        <p:txBody>
          <a:bodyPr wrap="square">
            <a:spAutoFit/>
          </a:bodyPr>
          <a:lstStyle/>
          <a:p>
            <a:pPr marL="457200" indent="-457200">
              <a:buFont typeface="+mj-lt"/>
              <a:buAutoNum type="arabicPeriod" startAt="3"/>
            </a:pPr>
            <a:r>
              <a:rPr lang="en-US" sz="2200" dirty="0" smtClean="0"/>
              <a:t>Augmented Intelligence </a:t>
            </a:r>
            <a:r>
              <a:rPr lang="en-US" sz="2000" dirty="0" smtClean="0"/>
              <a:t>(Intelligence Augmentation)</a:t>
            </a:r>
            <a:endParaRPr lang="en-US" sz="2000" dirty="0"/>
          </a:p>
          <a:p>
            <a:pPr marL="829818" lvl="1" indent="-342900"/>
            <a:r>
              <a:rPr lang="en-US" sz="1800" dirty="0" smtClean="0"/>
              <a:t>Between assisted and autonomous AI</a:t>
            </a:r>
          </a:p>
          <a:p>
            <a:pPr marL="829818" lvl="1" indent="-342900"/>
            <a:r>
              <a:rPr lang="en-US" sz="1800" dirty="0" smtClean="0"/>
              <a:t>Technology focuses on augmenting computer abilities to extend human cognitive abilities.</a:t>
            </a:r>
          </a:p>
          <a:p>
            <a:pPr marL="829818" lvl="1" indent="-342900"/>
            <a:r>
              <a:rPr lang="en-US" sz="1800" dirty="0"/>
              <a:t>Excel in solving complex human or industry problems in specific </a:t>
            </a:r>
            <a:r>
              <a:rPr lang="en-US" sz="1800" dirty="0" smtClean="0"/>
              <a:t>domains.</a:t>
            </a:r>
          </a:p>
          <a:p>
            <a:pPr marL="829818" lvl="1" indent="-342900"/>
            <a:r>
              <a:rPr lang="en-US" sz="1800" dirty="0" smtClean="0"/>
              <a:t>Provides insights and recommendations including explanations.</a:t>
            </a:r>
          </a:p>
          <a:p>
            <a:pPr marL="829818" lvl="1" indent="-342900"/>
            <a:r>
              <a:rPr lang="en-US" sz="1800" dirty="0" smtClean="0"/>
              <a:t>Can offer new solutions by combining existing and discovered information.</a:t>
            </a:r>
          </a:p>
          <a:p>
            <a:pPr marL="829818" lvl="1" indent="-342900"/>
            <a:r>
              <a:rPr lang="en-US" sz="1800" dirty="0" smtClean="0"/>
              <a:t>Most AI applications fall in this category.</a:t>
            </a:r>
          </a:p>
          <a:p>
            <a:pPr marL="829818" lvl="1" indent="-342900"/>
            <a:r>
              <a:rPr lang="en-US" sz="1800" dirty="0" smtClean="0"/>
              <a:t>Examples: Cybercrime fighting, e-commerce decisions.</a:t>
            </a:r>
          </a:p>
          <a:p>
            <a:pPr marL="829818" lvl="1" indent="-342900"/>
            <a:endParaRPr lang="en-US" sz="2400" dirty="0"/>
          </a:p>
        </p:txBody>
      </p:sp>
    </p:spTree>
    <p:extLst>
      <p:ext uri="{BB962C8B-B14F-4D97-AF65-F5344CB8AC3E}">
        <p14:creationId xmlns:p14="http://schemas.microsoft.com/office/powerpoint/2010/main" val="3388733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Convergence of Analytics and </a:t>
            </a:r>
            <a:r>
              <a:rPr lang="en-IN" spc="-450" dirty="0" smtClean="0"/>
              <a:t>A </a:t>
            </a:r>
            <a:r>
              <a:rPr lang="en-IN" dirty="0" smtClean="0"/>
              <a:t>I</a:t>
            </a:r>
            <a:endParaRPr lang="en-US" dirty="0"/>
          </a:p>
        </p:txBody>
      </p:sp>
      <p:sp>
        <p:nvSpPr>
          <p:cNvPr id="3" name="Content Placeholder 2"/>
          <p:cNvSpPr>
            <a:spLocks noGrp="1"/>
          </p:cNvSpPr>
          <p:nvPr>
            <p:ph idx="1"/>
          </p:nvPr>
        </p:nvSpPr>
        <p:spPr>
          <a:xfrm>
            <a:off x="493025" y="1676400"/>
            <a:ext cx="8153400" cy="3877985"/>
          </a:xfrm>
        </p:spPr>
        <p:txBody>
          <a:bodyPr wrap="square">
            <a:spAutoFit/>
          </a:bodyPr>
          <a:lstStyle/>
          <a:p>
            <a:r>
              <a:rPr lang="en-US" sz="2400" dirty="0" smtClean="0"/>
              <a:t>Based on a Gartner study, 70-80% of analytics initiatives will not meet enterprise objectives.</a:t>
            </a:r>
          </a:p>
          <a:p>
            <a:r>
              <a:rPr lang="en-US" sz="2400" dirty="0" smtClean="0"/>
              <a:t>High percentage as well for AI on its own.</a:t>
            </a:r>
          </a:p>
          <a:p>
            <a:endParaRPr lang="en-US" sz="2400" dirty="0"/>
          </a:p>
          <a:p>
            <a:endParaRPr lang="en-US" sz="2400" dirty="0" smtClean="0"/>
          </a:p>
          <a:p>
            <a:r>
              <a:rPr lang="en-US" sz="2400" dirty="0" smtClean="0"/>
              <a:t>What are the major </a:t>
            </a:r>
            <a:r>
              <a:rPr lang="en-US" sz="2400" dirty="0"/>
              <a:t>differences between analytics and </a:t>
            </a:r>
            <a:r>
              <a:rPr lang="en-US" sz="2400" spc="-300" dirty="0" smtClean="0"/>
              <a:t>AI?</a:t>
            </a:r>
          </a:p>
          <a:p>
            <a:pPr lvl="1"/>
            <a:endParaRPr lang="en-US" sz="2400" spc="-300" dirty="0"/>
          </a:p>
          <a:p>
            <a:pPr lvl="1"/>
            <a:endParaRPr lang="en-US" sz="2400" dirty="0"/>
          </a:p>
        </p:txBody>
      </p:sp>
    </p:spTree>
    <p:extLst>
      <p:ext uri="{BB962C8B-B14F-4D97-AF65-F5344CB8AC3E}">
        <p14:creationId xmlns:p14="http://schemas.microsoft.com/office/powerpoint/2010/main" val="4208717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Convergence of Analytics and </a:t>
            </a:r>
            <a:r>
              <a:rPr lang="en-IN" spc="-450" dirty="0" smtClean="0"/>
              <a:t>A </a:t>
            </a:r>
            <a:r>
              <a:rPr lang="en-IN" dirty="0" smtClean="0"/>
              <a:t>I</a:t>
            </a:r>
            <a:endParaRPr lang="en-US" dirty="0"/>
          </a:p>
        </p:txBody>
      </p:sp>
      <p:sp>
        <p:nvSpPr>
          <p:cNvPr id="3" name="Content Placeholder 2"/>
          <p:cNvSpPr>
            <a:spLocks noGrp="1"/>
          </p:cNvSpPr>
          <p:nvPr>
            <p:ph idx="1"/>
          </p:nvPr>
        </p:nvSpPr>
        <p:spPr>
          <a:xfrm>
            <a:off x="265654" y="1143000"/>
            <a:ext cx="8534399" cy="4762842"/>
          </a:xfrm>
        </p:spPr>
        <p:txBody>
          <a:bodyPr wrap="square">
            <a:spAutoFit/>
          </a:bodyPr>
          <a:lstStyle/>
          <a:p>
            <a:r>
              <a:rPr lang="en-US" sz="2400" dirty="0" smtClean="0"/>
              <a:t>Analytics is about:</a:t>
            </a:r>
          </a:p>
          <a:p>
            <a:pPr marL="742950" lvl="2" indent="-342900">
              <a:buSzPct val="100000"/>
            </a:pPr>
            <a:r>
              <a:rPr lang="en-US" sz="2000" dirty="0" smtClean="0"/>
              <a:t>Computation/Analysis of historical data</a:t>
            </a:r>
          </a:p>
          <a:p>
            <a:pPr marL="1200150" lvl="3" indent="-342900">
              <a:buSzPct val="100000"/>
            </a:pPr>
            <a:r>
              <a:rPr lang="en-US" sz="2000" dirty="0" smtClean="0"/>
              <a:t>Big Data</a:t>
            </a:r>
          </a:p>
          <a:p>
            <a:pPr marL="1200150" lvl="3" indent="-342900">
              <a:buSzPct val="100000"/>
            </a:pPr>
            <a:r>
              <a:rPr lang="en-US" sz="2000" dirty="0" smtClean="0"/>
              <a:t>Statistics </a:t>
            </a:r>
            <a:endParaRPr lang="en-US" sz="2000" dirty="0"/>
          </a:p>
          <a:p>
            <a:pPr marL="1200150" lvl="3" indent="-342900">
              <a:buSzPct val="100000"/>
            </a:pPr>
            <a:r>
              <a:rPr lang="en-US" sz="2000" dirty="0"/>
              <a:t>Management </a:t>
            </a:r>
            <a:r>
              <a:rPr lang="en-US" sz="2000" dirty="0" smtClean="0"/>
              <a:t>Science (mathematical modeling)</a:t>
            </a:r>
            <a:endParaRPr lang="en-US" sz="2000" dirty="0"/>
          </a:p>
          <a:p>
            <a:pPr lvl="1"/>
            <a:endParaRPr lang="en-US" sz="2400" spc="-300" dirty="0" smtClean="0"/>
          </a:p>
          <a:p>
            <a:pPr marL="256032" lvl="1" indent="-256032">
              <a:spcBef>
                <a:spcPts val="1500"/>
              </a:spcBef>
              <a:buSzPct val="100000"/>
              <a:buFont typeface="Arial" panose="020B0604020202020204" pitchFamily="34" charset="0"/>
              <a:buChar char="•"/>
            </a:pPr>
            <a:r>
              <a:rPr lang="en-US" sz="2400" dirty="0"/>
              <a:t>AI is </a:t>
            </a:r>
            <a:r>
              <a:rPr lang="en-US" sz="2400" dirty="0" smtClean="0"/>
              <a:t>about:</a:t>
            </a:r>
            <a:endParaRPr lang="en-US" sz="2400" dirty="0"/>
          </a:p>
          <a:p>
            <a:pPr marL="742950" lvl="2" indent="-342900">
              <a:buSzPct val="100000"/>
            </a:pPr>
            <a:r>
              <a:rPr lang="en-US" sz="2000" dirty="0"/>
              <a:t>Imitate the way people think, learn, reason ,make decisions, solve </a:t>
            </a:r>
            <a:r>
              <a:rPr lang="en-US" sz="2000" dirty="0" smtClean="0"/>
              <a:t>problems </a:t>
            </a:r>
          </a:p>
          <a:p>
            <a:pPr marL="1200150" lvl="3" indent="-342900">
              <a:buSzPct val="100000"/>
            </a:pPr>
            <a:r>
              <a:rPr lang="en-US" sz="2000" dirty="0"/>
              <a:t>Cognitive Computing</a:t>
            </a:r>
          </a:p>
          <a:p>
            <a:pPr marL="1200150" lvl="3" indent="-342900">
              <a:buSzPct val="100000"/>
            </a:pPr>
            <a:r>
              <a:rPr lang="en-US" sz="2000" dirty="0" smtClean="0"/>
              <a:t>Knowledge</a:t>
            </a:r>
            <a:endParaRPr lang="en-US" sz="2000" dirty="0"/>
          </a:p>
          <a:p>
            <a:pPr marL="1200150" lvl="3" indent="-342900">
              <a:buSzPct val="100000"/>
            </a:pPr>
            <a:r>
              <a:rPr lang="en-US" sz="2000" dirty="0" smtClean="0"/>
              <a:t>Intelligence</a:t>
            </a:r>
            <a:endParaRPr lang="en-US" sz="2000" dirty="0"/>
          </a:p>
        </p:txBody>
      </p:sp>
    </p:spTree>
    <p:extLst>
      <p:ext uri="{BB962C8B-B14F-4D97-AF65-F5344CB8AC3E}">
        <p14:creationId xmlns:p14="http://schemas.microsoft.com/office/powerpoint/2010/main" val="1487487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954" y="1143000"/>
            <a:ext cx="8229600" cy="4525963"/>
          </a:xfrm>
        </p:spPr>
        <p:txBody>
          <a:bodyPr/>
          <a:lstStyle/>
          <a:p>
            <a:r>
              <a:rPr lang="en-US" sz="2400" dirty="0"/>
              <a:t>Issues (problems) with Analytics</a:t>
            </a:r>
            <a:r>
              <a:rPr lang="en-US" sz="2400" dirty="0" smtClean="0"/>
              <a:t>:</a:t>
            </a:r>
          </a:p>
          <a:p>
            <a:pPr lvl="1"/>
            <a:r>
              <a:rPr lang="en-US" sz="1800" dirty="0" smtClean="0"/>
              <a:t>Results of analytics may be good for some applications but not for others</a:t>
            </a:r>
          </a:p>
          <a:p>
            <a:pPr lvl="1"/>
            <a:r>
              <a:rPr lang="en-US" sz="1800" dirty="0" smtClean="0"/>
              <a:t>Models are as good as their input data and assumptions (garbage-in, garbage-out)</a:t>
            </a:r>
          </a:p>
          <a:p>
            <a:pPr lvl="1"/>
            <a:r>
              <a:rPr lang="en-US" sz="1800" dirty="0" smtClean="0"/>
              <a:t>Incomplete data</a:t>
            </a:r>
          </a:p>
          <a:p>
            <a:pPr lvl="1"/>
            <a:r>
              <a:rPr lang="en-US" sz="1800" dirty="0"/>
              <a:t>Inaccurate </a:t>
            </a:r>
            <a:r>
              <a:rPr lang="en-US" sz="1800" dirty="0" smtClean="0"/>
              <a:t>data from people</a:t>
            </a:r>
            <a:endParaRPr lang="en-US" sz="1800" dirty="0"/>
          </a:p>
          <a:p>
            <a:pPr lvl="1"/>
            <a:r>
              <a:rPr lang="en-US" sz="1800" dirty="0" smtClean="0"/>
              <a:t>Quickly changing environment factors</a:t>
            </a:r>
          </a:p>
          <a:p>
            <a:pPr lvl="1"/>
            <a:r>
              <a:rPr lang="en-US" sz="1800" dirty="0" smtClean="0"/>
              <a:t>Quality of collected data</a:t>
            </a:r>
          </a:p>
          <a:p>
            <a:r>
              <a:rPr lang="en-US" sz="2400" dirty="0" smtClean="0"/>
              <a:t>Issues </a:t>
            </a:r>
            <a:r>
              <a:rPr lang="en-US" sz="2400" dirty="0"/>
              <a:t>(problems) with </a:t>
            </a:r>
            <a:r>
              <a:rPr lang="en-US" sz="2400" dirty="0" smtClean="0"/>
              <a:t>AI:</a:t>
            </a:r>
            <a:endParaRPr lang="en-US" sz="2400" dirty="0"/>
          </a:p>
          <a:p>
            <a:pPr lvl="1"/>
            <a:r>
              <a:rPr lang="en-US" sz="1800" dirty="0" smtClean="0"/>
              <a:t>Some similar issues as in analytics</a:t>
            </a:r>
          </a:p>
          <a:p>
            <a:pPr lvl="1"/>
            <a:r>
              <a:rPr lang="en-US" sz="1800" dirty="0" smtClean="0"/>
              <a:t>Need for continuously updated knowledge (i.e., big data)</a:t>
            </a:r>
            <a:endParaRPr lang="ar-SA" sz="1800" dirty="0"/>
          </a:p>
        </p:txBody>
      </p:sp>
      <p:sp>
        <p:nvSpPr>
          <p:cNvPr id="4" name="Title 1"/>
          <p:cNvSpPr>
            <a:spLocks noGrp="1"/>
          </p:cNvSpPr>
          <p:nvPr>
            <p:ph type="title"/>
          </p:nvPr>
        </p:nvSpPr>
        <p:spPr>
          <a:xfrm>
            <a:off x="456154" y="66675"/>
            <a:ext cx="8153400" cy="553998"/>
          </a:xfrm>
        </p:spPr>
        <p:txBody>
          <a:bodyPr wrap="square">
            <a:spAutoFit/>
          </a:bodyPr>
          <a:lstStyle/>
          <a:p>
            <a:r>
              <a:rPr lang="en-IN" dirty="0"/>
              <a:t>Convergence of Analytics and </a:t>
            </a:r>
            <a:r>
              <a:rPr lang="en-IN" spc="-450" dirty="0" smtClean="0"/>
              <a:t>A </a:t>
            </a:r>
            <a:r>
              <a:rPr lang="en-IN" dirty="0" smtClean="0"/>
              <a:t>I</a:t>
            </a:r>
            <a:endParaRPr lang="en-US" dirty="0"/>
          </a:p>
        </p:txBody>
      </p:sp>
    </p:spTree>
    <p:extLst>
      <p:ext uri="{BB962C8B-B14F-4D97-AF65-F5344CB8AC3E}">
        <p14:creationId xmlns:p14="http://schemas.microsoft.com/office/powerpoint/2010/main" val="3775522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Convergence of Analytics and </a:t>
            </a:r>
            <a:r>
              <a:rPr lang="en-IN" spc="-450" dirty="0" smtClean="0"/>
              <a:t>A </a:t>
            </a:r>
            <a:r>
              <a:rPr lang="en-IN" dirty="0" smtClean="0"/>
              <a:t>I</a:t>
            </a:r>
            <a:endParaRPr lang="en-US" dirty="0"/>
          </a:p>
        </p:txBody>
      </p:sp>
      <p:sp>
        <p:nvSpPr>
          <p:cNvPr id="3" name="Content Placeholder 2"/>
          <p:cNvSpPr>
            <a:spLocks noGrp="1"/>
          </p:cNvSpPr>
          <p:nvPr>
            <p:ph idx="1"/>
          </p:nvPr>
        </p:nvSpPr>
        <p:spPr>
          <a:xfrm>
            <a:off x="456154" y="990600"/>
            <a:ext cx="8153400" cy="4847481"/>
          </a:xfrm>
        </p:spPr>
        <p:txBody>
          <a:bodyPr wrap="square">
            <a:spAutoFit/>
          </a:bodyPr>
          <a:lstStyle/>
          <a:p>
            <a:r>
              <a:rPr lang="en-US" sz="2400" dirty="0" smtClean="0"/>
              <a:t>The combination of AI and analytics can help produce much better results.</a:t>
            </a:r>
          </a:p>
          <a:p>
            <a:r>
              <a:rPr lang="en-US" sz="2400" dirty="0" smtClean="0"/>
              <a:t>AI can process different situations very fast and produce lots of data that can be analyzed via Business Intelligence/Analytics</a:t>
            </a:r>
          </a:p>
          <a:p>
            <a:endParaRPr lang="en-US" sz="2400" dirty="0" smtClean="0"/>
          </a:p>
          <a:p>
            <a:pPr marL="0" indent="0">
              <a:buNone/>
            </a:pPr>
            <a:r>
              <a:rPr lang="en-US" sz="2400" dirty="0" smtClean="0"/>
              <a:t>Example:</a:t>
            </a:r>
          </a:p>
          <a:p>
            <a:pPr>
              <a:buFontTx/>
              <a:buChar char="-"/>
            </a:pPr>
            <a:r>
              <a:rPr lang="en-US" sz="2400" dirty="0" smtClean="0">
                <a:hlinkClick r:id="rId3"/>
              </a:rPr>
              <a:t>https</a:t>
            </a:r>
            <a:r>
              <a:rPr lang="en-US" sz="2400" dirty="0">
                <a:hlinkClick r:id="rId3"/>
              </a:rPr>
              <a:t>://www.youtube.com/watch?v=_</a:t>
            </a:r>
            <a:r>
              <a:rPr lang="en-US" sz="2400" dirty="0" smtClean="0">
                <a:hlinkClick r:id="rId3"/>
              </a:rPr>
              <a:t>t-ChKxXACw</a:t>
            </a:r>
            <a:endParaRPr lang="en-US" sz="2400" dirty="0" smtClean="0"/>
          </a:p>
          <a:p>
            <a:pPr>
              <a:buFontTx/>
              <a:buChar char="-"/>
            </a:pPr>
            <a:endParaRPr lang="en-US" sz="2400" dirty="0"/>
          </a:p>
          <a:p>
            <a:endParaRPr lang="en-US" sz="2400" dirty="0"/>
          </a:p>
        </p:txBody>
      </p:sp>
    </p:spTree>
    <p:extLst>
      <p:ext uri="{BB962C8B-B14F-4D97-AF65-F5344CB8AC3E}">
        <p14:creationId xmlns:p14="http://schemas.microsoft.com/office/powerpoint/2010/main" val="2980886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1661993"/>
          </a:xfrm>
        </p:spPr>
        <p:txBody>
          <a:bodyPr wrap="square">
            <a:spAutoFit/>
          </a:bodyPr>
          <a:lstStyle/>
          <a:p>
            <a:r>
              <a:rPr lang="en-IN" altLang="en-US" dirty="0"/>
              <a:t>Changing Business Environments And Evolving Needs For Decision Support And </a:t>
            </a:r>
            <a:r>
              <a:rPr lang="en-IN" altLang="en-US" dirty="0" smtClean="0"/>
              <a:t>Analytics</a:t>
            </a:r>
            <a:endParaRPr lang="en-US" dirty="0"/>
          </a:p>
        </p:txBody>
      </p:sp>
      <p:sp>
        <p:nvSpPr>
          <p:cNvPr id="3" name="Content Placeholder 2"/>
          <p:cNvSpPr>
            <a:spLocks noGrp="1"/>
          </p:cNvSpPr>
          <p:nvPr>
            <p:ph idx="1"/>
          </p:nvPr>
        </p:nvSpPr>
        <p:spPr>
          <a:xfrm>
            <a:off x="456154" y="1905000"/>
            <a:ext cx="8153400" cy="2423740"/>
          </a:xfrm>
        </p:spPr>
        <p:txBody>
          <a:bodyPr wrap="square">
            <a:spAutoFit/>
          </a:bodyPr>
          <a:lstStyle/>
          <a:p>
            <a:r>
              <a:rPr lang="en-US" sz="2400" dirty="0"/>
              <a:t>Big-bet, high-risk decisions.</a:t>
            </a:r>
          </a:p>
          <a:p>
            <a:r>
              <a:rPr lang="en-US" sz="2400" dirty="0"/>
              <a:t>Cross-cutting decisions, which are repetitive but high risk that require group work.</a:t>
            </a:r>
          </a:p>
          <a:p>
            <a:r>
              <a:rPr lang="en-US" sz="2400" dirty="0"/>
              <a:t>Ad hoc decisions that arise episodically.</a:t>
            </a:r>
          </a:p>
          <a:p>
            <a:r>
              <a:rPr lang="en-US" sz="2400" dirty="0"/>
              <a:t>Delegated decisions to individuals or small groups</a:t>
            </a:r>
            <a:r>
              <a:rPr lang="en-US" sz="2400" dirty="0" smtClean="0"/>
              <a:t>.</a:t>
            </a:r>
            <a:endParaRPr lang="en-US" sz="2400" dirty="0"/>
          </a:p>
        </p:txBody>
      </p:sp>
    </p:spTree>
    <p:extLst>
      <p:ext uri="{BB962C8B-B14F-4D97-AF65-F5344CB8AC3E}">
        <p14:creationId xmlns:p14="http://schemas.microsoft.com/office/powerpoint/2010/main" val="864325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100" y="2514600"/>
            <a:ext cx="6705600" cy="1600199"/>
          </a:xfrm>
        </p:spPr>
        <p:txBody>
          <a:bodyPr/>
          <a:lstStyle/>
          <a:p>
            <a:pPr marL="0" indent="0" algn="ctr">
              <a:buNone/>
            </a:pPr>
            <a:r>
              <a:rPr lang="en-US" sz="3200" dirty="0" smtClean="0"/>
              <a:t>What actions or steps do you take when trying to make a decision?</a:t>
            </a:r>
            <a:endParaRPr lang="ar-SA" sz="3200" dirty="0"/>
          </a:p>
        </p:txBody>
      </p:sp>
      <p:sp>
        <p:nvSpPr>
          <p:cNvPr id="5" name="Title 1"/>
          <p:cNvSpPr>
            <a:spLocks noGrp="1"/>
          </p:cNvSpPr>
          <p:nvPr>
            <p:ph type="title"/>
          </p:nvPr>
        </p:nvSpPr>
        <p:spPr>
          <a:xfrm>
            <a:off x="457200" y="73997"/>
            <a:ext cx="8153400" cy="553998"/>
          </a:xfrm>
        </p:spPr>
        <p:txBody>
          <a:bodyPr wrap="square">
            <a:spAutoFit/>
          </a:bodyPr>
          <a:lstStyle/>
          <a:p>
            <a:r>
              <a:rPr lang="en-US" sz="3600" dirty="0">
                <a:latin typeface="+mj-lt"/>
              </a:rPr>
              <a:t>Decision Making </a:t>
            </a:r>
            <a:r>
              <a:rPr lang="en-US" sz="3600" dirty="0" smtClean="0">
                <a:latin typeface="+mj-lt"/>
              </a:rPr>
              <a:t>Process</a:t>
            </a:r>
            <a:endParaRPr lang="en-US" sz="2800" dirty="0">
              <a:latin typeface="+mj-lt"/>
            </a:endParaRPr>
          </a:p>
        </p:txBody>
      </p:sp>
    </p:spTree>
    <p:extLst>
      <p:ext uri="{BB962C8B-B14F-4D97-AF65-F5344CB8AC3E}">
        <p14:creationId xmlns:p14="http://schemas.microsoft.com/office/powerpoint/2010/main" val="1105610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Decision Making </a:t>
            </a:r>
            <a:r>
              <a:rPr lang="en-US" sz="3600" dirty="0" smtClean="0">
                <a:latin typeface="+mj-lt"/>
              </a:rPr>
              <a:t>Process</a:t>
            </a:r>
            <a:endParaRPr lang="en-US" sz="2800" dirty="0">
              <a:latin typeface="+mj-lt"/>
            </a:endParaRPr>
          </a:p>
        </p:txBody>
      </p:sp>
      <p:sp>
        <p:nvSpPr>
          <p:cNvPr id="3" name="Content Placeholder 2"/>
          <p:cNvSpPr>
            <a:spLocks noGrp="1"/>
          </p:cNvSpPr>
          <p:nvPr>
            <p:ph idx="1"/>
          </p:nvPr>
        </p:nvSpPr>
        <p:spPr>
          <a:xfrm>
            <a:off x="457200" y="990600"/>
            <a:ext cx="8153400" cy="2985433"/>
          </a:xfrm>
        </p:spPr>
        <p:txBody>
          <a:bodyPr wrap="square">
            <a:spAutoFit/>
          </a:bodyPr>
          <a:lstStyle/>
          <a:p>
            <a:pPr marL="0" indent="0">
              <a:buNone/>
            </a:pPr>
            <a:r>
              <a:rPr lang="en-US" sz="2400" dirty="0">
                <a:solidFill>
                  <a:srgbClr val="007FA3"/>
                </a:solidFill>
              </a:rPr>
              <a:t>The four step managerial process</a:t>
            </a:r>
            <a:r>
              <a:rPr lang="en-US" sz="2400" dirty="0" smtClean="0">
                <a:solidFill>
                  <a:srgbClr val="007FA3"/>
                </a:solidFill>
              </a:rPr>
              <a:t>:</a:t>
            </a:r>
          </a:p>
          <a:p>
            <a:r>
              <a:rPr lang="en-IN" sz="2400" dirty="0"/>
              <a:t>Define the problem</a:t>
            </a:r>
          </a:p>
          <a:p>
            <a:r>
              <a:rPr lang="en-IN" sz="2400" dirty="0"/>
              <a:t>Construct a model</a:t>
            </a:r>
          </a:p>
          <a:p>
            <a:r>
              <a:rPr lang="en-IN" sz="2400" dirty="0"/>
              <a:t>Identify and evaluate possible solutions </a:t>
            </a:r>
          </a:p>
          <a:p>
            <a:r>
              <a:rPr lang="en-IN" sz="2400" dirty="0"/>
              <a:t>Compare, choose, and recommend a solution to the </a:t>
            </a:r>
            <a:r>
              <a:rPr lang="en-IN" sz="2400" dirty="0" smtClean="0"/>
              <a:t>problem</a:t>
            </a:r>
            <a:endParaRPr lang="en-IN" sz="2400" dirty="0"/>
          </a:p>
        </p:txBody>
      </p:sp>
    </p:spTree>
    <p:extLst>
      <p:ext uri="{BB962C8B-B14F-4D97-AF65-F5344CB8AC3E}">
        <p14:creationId xmlns:p14="http://schemas.microsoft.com/office/powerpoint/2010/main" val="855066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553"/>
            <a:ext cx="8153400" cy="492443"/>
          </a:xfrm>
        </p:spPr>
        <p:txBody>
          <a:bodyPr wrap="square">
            <a:spAutoFit/>
          </a:bodyPr>
          <a:lstStyle/>
          <a:p>
            <a:r>
              <a:rPr lang="en-US" sz="3200" dirty="0">
                <a:latin typeface="+mj-lt"/>
              </a:rPr>
              <a:t>Decision Making </a:t>
            </a:r>
            <a:r>
              <a:rPr lang="en-US" sz="3200" dirty="0" smtClean="0">
                <a:latin typeface="+mj-lt"/>
              </a:rPr>
              <a:t>Process</a:t>
            </a:r>
            <a:endParaRPr lang="en-US" dirty="0">
              <a:latin typeface="+mj-lt"/>
            </a:endParaRPr>
          </a:p>
        </p:txBody>
      </p:sp>
      <p:sp>
        <p:nvSpPr>
          <p:cNvPr id="3" name="Content Placeholder 2"/>
          <p:cNvSpPr>
            <a:spLocks noGrp="1"/>
          </p:cNvSpPr>
          <p:nvPr>
            <p:ph idx="1"/>
          </p:nvPr>
        </p:nvSpPr>
        <p:spPr>
          <a:xfrm>
            <a:off x="457200" y="990600"/>
            <a:ext cx="8153400" cy="4301177"/>
          </a:xfrm>
        </p:spPr>
        <p:txBody>
          <a:bodyPr wrap="square">
            <a:spAutoFit/>
          </a:bodyPr>
          <a:lstStyle/>
          <a:p>
            <a:pPr marL="0" indent="0">
              <a:buNone/>
            </a:pPr>
            <a:r>
              <a:rPr lang="en-US" sz="2400" dirty="0">
                <a:solidFill>
                  <a:srgbClr val="007FA3"/>
                </a:solidFill>
              </a:rPr>
              <a:t>A more detailed process is offered by </a:t>
            </a:r>
            <a:r>
              <a:rPr lang="en-US" sz="2400" dirty="0" err="1">
                <a:solidFill>
                  <a:srgbClr val="007FA3"/>
                </a:solidFill>
              </a:rPr>
              <a:t>Quain</a:t>
            </a:r>
            <a:r>
              <a:rPr lang="en-US" sz="2400" dirty="0">
                <a:solidFill>
                  <a:srgbClr val="007FA3"/>
                </a:solidFill>
              </a:rPr>
              <a:t> (2018</a:t>
            </a:r>
            <a:r>
              <a:rPr lang="en-US" sz="2400" dirty="0" smtClean="0">
                <a:solidFill>
                  <a:srgbClr val="007FA3"/>
                </a:solidFill>
              </a:rPr>
              <a:t>):</a:t>
            </a:r>
          </a:p>
          <a:p>
            <a:pPr marL="457200" indent="-457200">
              <a:buFont typeface="+mj-lt"/>
              <a:buAutoNum type="arabicPeriod"/>
            </a:pPr>
            <a:r>
              <a:rPr lang="en-US" sz="2400" dirty="0"/>
              <a:t>Understand the decision you have to make.</a:t>
            </a:r>
          </a:p>
          <a:p>
            <a:pPr marL="457200" indent="-457200">
              <a:buFont typeface="+mj-lt"/>
              <a:buAutoNum type="arabicPeriod"/>
            </a:pPr>
            <a:r>
              <a:rPr lang="en-US" sz="2400" dirty="0"/>
              <a:t>Collect all the information.</a:t>
            </a:r>
          </a:p>
          <a:p>
            <a:pPr marL="457200" indent="-457200">
              <a:buFont typeface="+mj-lt"/>
              <a:buAutoNum type="arabicPeriod"/>
            </a:pPr>
            <a:r>
              <a:rPr lang="en-US" sz="2400" dirty="0"/>
              <a:t>Identify the alternatives.</a:t>
            </a:r>
          </a:p>
          <a:p>
            <a:pPr marL="457200" indent="-457200">
              <a:buFont typeface="+mj-lt"/>
              <a:buAutoNum type="arabicPeriod"/>
            </a:pPr>
            <a:r>
              <a:rPr lang="en-US" sz="2400" dirty="0"/>
              <a:t>Evaluate the pros and cons.</a:t>
            </a:r>
          </a:p>
          <a:p>
            <a:pPr marL="457200" indent="-457200">
              <a:buFont typeface="+mj-lt"/>
              <a:buAutoNum type="arabicPeriod"/>
            </a:pPr>
            <a:r>
              <a:rPr lang="en-US" sz="2400" dirty="0"/>
              <a:t>Select the best alternative.</a:t>
            </a:r>
          </a:p>
          <a:p>
            <a:pPr marL="457200" indent="-457200">
              <a:buFont typeface="+mj-lt"/>
              <a:buAutoNum type="arabicPeriod"/>
            </a:pPr>
            <a:r>
              <a:rPr lang="en-US" sz="2400" dirty="0"/>
              <a:t>Make the decision.</a:t>
            </a:r>
          </a:p>
          <a:p>
            <a:pPr marL="457200" indent="-457200">
              <a:buFont typeface="+mj-lt"/>
              <a:buAutoNum type="arabicPeriod"/>
            </a:pPr>
            <a:r>
              <a:rPr lang="en-US" sz="2400" dirty="0"/>
              <a:t>Evaluate the impact of your decision</a:t>
            </a:r>
            <a:r>
              <a:rPr lang="en-US" sz="2400" dirty="0" smtClean="0"/>
              <a:t>.</a:t>
            </a:r>
            <a:endParaRPr lang="en-US" sz="2400" dirty="0"/>
          </a:p>
        </p:txBody>
      </p:sp>
    </p:spTree>
    <p:extLst>
      <p:ext uri="{BB962C8B-B14F-4D97-AF65-F5344CB8AC3E}">
        <p14:creationId xmlns:p14="http://schemas.microsoft.com/office/powerpoint/2010/main" val="1409926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0700" y="2286000"/>
            <a:ext cx="5562600" cy="2163763"/>
          </a:xfrm>
        </p:spPr>
        <p:txBody>
          <a:bodyPr/>
          <a:lstStyle/>
          <a:p>
            <a:pPr marL="0" indent="0" algn="ctr">
              <a:buNone/>
            </a:pPr>
            <a:r>
              <a:rPr lang="en-US" sz="3200" dirty="0"/>
              <a:t>What are some of the factors that might impact your decision making process?</a:t>
            </a:r>
            <a:endParaRPr lang="ar-SA" sz="3200" dirty="0"/>
          </a:p>
        </p:txBody>
      </p:sp>
      <p:sp>
        <p:nvSpPr>
          <p:cNvPr id="7" name="Title 1"/>
          <p:cNvSpPr>
            <a:spLocks noGrp="1"/>
          </p:cNvSpPr>
          <p:nvPr>
            <p:ph type="title"/>
          </p:nvPr>
        </p:nvSpPr>
        <p:spPr>
          <a:xfrm>
            <a:off x="457200" y="73997"/>
            <a:ext cx="8153400" cy="553998"/>
          </a:xfrm>
        </p:spPr>
        <p:txBody>
          <a:bodyPr wrap="square">
            <a:spAutoFit/>
          </a:bodyPr>
          <a:lstStyle/>
          <a:p>
            <a:r>
              <a:rPr lang="en-US" sz="3600" dirty="0">
                <a:latin typeface="+mj-lt"/>
              </a:rPr>
              <a:t>Decision Making </a:t>
            </a:r>
            <a:r>
              <a:rPr lang="en-US" sz="3600" dirty="0" smtClean="0">
                <a:latin typeface="+mj-lt"/>
              </a:rPr>
              <a:t>Process</a:t>
            </a:r>
            <a:endParaRPr lang="en-US" sz="2800" dirty="0">
              <a:latin typeface="+mj-lt"/>
            </a:endParaRPr>
          </a:p>
        </p:txBody>
      </p:sp>
    </p:spTree>
    <p:extLst>
      <p:ext uri="{BB962C8B-B14F-4D97-AF65-F5344CB8AC3E}">
        <p14:creationId xmlns:p14="http://schemas.microsoft.com/office/powerpoint/2010/main" val="427591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304800"/>
            <a:ext cx="8153400" cy="861774"/>
          </a:xfrm>
        </p:spPr>
        <p:txBody>
          <a:bodyPr wrap="square">
            <a:spAutoFit/>
          </a:bodyPr>
          <a:lstStyle/>
          <a:p>
            <a:r>
              <a:rPr lang="en-IN" sz="2800" dirty="0"/>
              <a:t>The Influence of the External and Internal Environments on </a:t>
            </a:r>
            <a:r>
              <a:rPr lang="en-IN" sz="2800" dirty="0" smtClean="0"/>
              <a:t>the Process</a:t>
            </a:r>
            <a:endParaRPr lang="en-US" sz="2800" dirty="0"/>
          </a:p>
        </p:txBody>
      </p:sp>
      <p:sp>
        <p:nvSpPr>
          <p:cNvPr id="3" name="Content Placeholder 2"/>
          <p:cNvSpPr>
            <a:spLocks noGrp="1"/>
          </p:cNvSpPr>
          <p:nvPr>
            <p:ph idx="1"/>
          </p:nvPr>
        </p:nvSpPr>
        <p:spPr>
          <a:xfrm>
            <a:off x="456154" y="1905923"/>
            <a:ext cx="8153400" cy="3647152"/>
          </a:xfrm>
        </p:spPr>
        <p:txBody>
          <a:bodyPr wrap="square">
            <a:spAutoFit/>
          </a:bodyPr>
          <a:lstStyle/>
          <a:p>
            <a:pPr marL="285750" indent="-285750"/>
            <a:r>
              <a:rPr lang="en-US" sz="2400" dirty="0"/>
              <a:t>Technology, </a:t>
            </a:r>
            <a:r>
              <a:rPr lang="en-US" sz="2400" spc="-300" dirty="0" smtClean="0"/>
              <a:t>I </a:t>
            </a:r>
            <a:r>
              <a:rPr lang="en-US" sz="2400" dirty="0" smtClean="0"/>
              <a:t>S</a:t>
            </a:r>
            <a:r>
              <a:rPr lang="en-US" sz="2400" dirty="0"/>
              <a:t>, Internet, globalization, …</a:t>
            </a:r>
          </a:p>
          <a:p>
            <a:pPr marL="285750" indent="-285750"/>
            <a:r>
              <a:rPr lang="en-US" sz="2400" dirty="0"/>
              <a:t>Government regulations, compliance, …</a:t>
            </a:r>
          </a:p>
          <a:p>
            <a:pPr marL="772668" lvl="1"/>
            <a:r>
              <a:rPr lang="en-US" sz="2400" dirty="0"/>
              <a:t>Political factors</a:t>
            </a:r>
          </a:p>
          <a:p>
            <a:pPr marL="772668" lvl="1"/>
            <a:r>
              <a:rPr lang="en-US" sz="2400" dirty="0"/>
              <a:t>Economic factors</a:t>
            </a:r>
          </a:p>
          <a:p>
            <a:pPr marL="772668" lvl="1"/>
            <a:r>
              <a:rPr lang="en-US" sz="2400" dirty="0"/>
              <a:t>Social and psychological factors</a:t>
            </a:r>
          </a:p>
          <a:p>
            <a:pPr marL="772668" lvl="1"/>
            <a:r>
              <a:rPr lang="en-US" sz="2400" dirty="0"/>
              <a:t>Environment factors</a:t>
            </a:r>
          </a:p>
          <a:p>
            <a:pPr marL="285750" indent="-285750"/>
            <a:r>
              <a:rPr lang="en-US" sz="2400" dirty="0"/>
              <a:t>Need to make rapid decision, changing market conditions, …</a:t>
            </a:r>
          </a:p>
        </p:txBody>
      </p:sp>
    </p:spTree>
    <p:extLst>
      <p:ext uri="{BB962C8B-B14F-4D97-AF65-F5344CB8AC3E}">
        <p14:creationId xmlns:p14="http://schemas.microsoft.com/office/powerpoint/2010/main" val="442039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37828</TotalTime>
  <Words>1705</Words>
  <Application>Microsoft Office PowerPoint</Application>
  <PresentationFormat>On-screen Show (4:3)</PresentationFormat>
  <Paragraphs>245</Paragraphs>
  <Slides>37</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Changing Business Environments And Evolving Needs For Decision Support And Analytics</vt:lpstr>
      <vt:lpstr>Decision Making Process</vt:lpstr>
      <vt:lpstr>Decision Making Process</vt:lpstr>
      <vt:lpstr>Decision Making Process</vt:lpstr>
      <vt:lpstr>Decision Making Process</vt:lpstr>
      <vt:lpstr>The Influence of the External and Internal Environments on the Process</vt:lpstr>
      <vt:lpstr>Decision-making Processes And Computerized Decision Support Framework</vt:lpstr>
      <vt:lpstr>The Decision-Making Process</vt:lpstr>
      <vt:lpstr>The Classical Decision Support System Framework</vt:lpstr>
      <vt:lpstr>Decision Support Framework</vt:lpstr>
      <vt:lpstr>Key Characteristics and Capabilities of Decision Support System (D S S)</vt:lpstr>
      <vt:lpstr>Components of a D S S (1 of 2)</vt:lpstr>
      <vt:lpstr>Components of a D S S (2 of 2)</vt:lpstr>
      <vt:lpstr>Evolution of Computerized Decision Support to Business Intelligence,  Analytics, Data Science</vt:lpstr>
      <vt:lpstr>A Framework for Business Intelligence</vt:lpstr>
      <vt:lpstr>Evolution of Business Intelligence   (B I)</vt:lpstr>
      <vt:lpstr>The Origins and Drivers of B I</vt:lpstr>
      <vt:lpstr>Data Warehouse Framework</vt:lpstr>
      <vt:lpstr>Analytics Overview (1 of 2)</vt:lpstr>
      <vt:lpstr>Analytics Overview (2 of 2)</vt:lpstr>
      <vt:lpstr>Artificial Intelligence Overview</vt:lpstr>
      <vt:lpstr>Artificial Intelligence Overview</vt:lpstr>
      <vt:lpstr>Artificial Intelligence Overview</vt:lpstr>
      <vt:lpstr>The Landscape of A I</vt:lpstr>
      <vt:lpstr>The Landscape of A I</vt:lpstr>
      <vt:lpstr>Narrow (weak) versus general (strong) A I</vt:lpstr>
      <vt:lpstr>The three flavors of A I decisions</vt:lpstr>
      <vt:lpstr>The three flavors of A I decisions</vt:lpstr>
      <vt:lpstr>The three flavors of A I decisions</vt:lpstr>
      <vt:lpstr>Convergence of Analytics and A I</vt:lpstr>
      <vt:lpstr>Convergence of Analytics and A I</vt:lpstr>
      <vt:lpstr>Convergence of Analytics and A I</vt:lpstr>
      <vt:lpstr>Convergence of Analytics and A I</vt:lpstr>
      <vt:lpstr>Copyright</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عبدالرحمن عبدالكريم مرزا</cp:lastModifiedBy>
  <cp:revision>4605</cp:revision>
  <dcterms:created xsi:type="dcterms:W3CDTF">2014-07-14T20:04:21Z</dcterms:created>
  <dcterms:modified xsi:type="dcterms:W3CDTF">2024-02-07T09:20:36Z</dcterms:modified>
</cp:coreProperties>
</file>