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1074" r:id="rId2"/>
    <p:sldId id="1135" r:id="rId3"/>
    <p:sldId id="1170" r:id="rId4"/>
    <p:sldId id="1180" r:id="rId5"/>
    <p:sldId id="1171" r:id="rId6"/>
    <p:sldId id="1186" r:id="rId7"/>
    <p:sldId id="1185" r:id="rId8"/>
    <p:sldId id="1202" r:id="rId9"/>
    <p:sldId id="1203" r:id="rId10"/>
    <p:sldId id="1200" r:id="rId11"/>
    <p:sldId id="1201" r:id="rId12"/>
    <p:sldId id="1188" r:id="rId13"/>
    <p:sldId id="1189" r:id="rId14"/>
    <p:sldId id="1190" r:id="rId15"/>
    <p:sldId id="1192" r:id="rId16"/>
    <p:sldId id="1204" r:id="rId17"/>
    <p:sldId id="1191" r:id="rId18"/>
    <p:sldId id="1215" r:id="rId19"/>
    <p:sldId id="1211" r:id="rId20"/>
    <p:sldId id="1213" r:id="rId21"/>
    <p:sldId id="1210" r:id="rId22"/>
    <p:sldId id="1214" r:id="rId23"/>
    <p:sldId id="1209" r:id="rId24"/>
    <p:sldId id="11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75" autoAdjust="0"/>
    <p:restoredTop sz="81074" autoAdjust="0"/>
  </p:normalViewPr>
  <p:slideViewPr>
    <p:cSldViewPr>
      <p:cViewPr varScale="1">
        <p:scale>
          <a:sx n="72" d="100"/>
          <a:sy n="72" d="100"/>
        </p:scale>
        <p:origin x="1410" y="60"/>
      </p:cViewPr>
      <p:guideLst>
        <p:guide orient="horz" pos="2160"/>
        <p:guide pos="2880"/>
        <p:guide orient="horz" pos="336"/>
        <p:guide orient="horz" pos="3984"/>
        <p:guide orient="horz" pos="912"/>
        <p:guide orient="horz" pos="672"/>
        <p:guide pos="288"/>
        <p:guide pos="5424"/>
      </p:guideLst>
    </p:cSldViewPr>
  </p:slideViewPr>
  <p:outlineViewPr>
    <p:cViewPr>
      <p:scale>
        <a:sx n="33" d="100"/>
        <a:sy n="33" d="100"/>
      </p:scale>
      <p:origin x="0" y="155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620875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85887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470114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252110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04577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a:t>
            </a:r>
            <a:r>
              <a:rPr lang="en-US" sz="1200" b="0" i="0" u="none" strike="noStrike" cap="none" smtClean="0">
                <a:solidFill>
                  <a:schemeClr val="dk1"/>
                </a:solidFill>
                <a:latin typeface="+mn-lt"/>
                <a:ea typeface="Arial"/>
                <a:cs typeface="Arial"/>
                <a:sym typeface="Arial"/>
              </a:rPr>
              <a:t>is list </a:t>
            </a:r>
            <a:r>
              <a:rPr lang="en-US" sz="1200" b="0" i="0" u="none" strike="noStrike" cap="none" dirty="0" smtClean="0">
                <a:solidFill>
                  <a:schemeClr val="dk1"/>
                </a:solidFill>
                <a:latin typeface="+mn-lt"/>
                <a:ea typeface="Arial"/>
                <a:cs typeface="Arial"/>
                <a:sym typeface="Arial"/>
              </a:rPr>
              <a:t>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920898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88092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10031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9958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435395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9/16/2024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9/16/2024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9/16/2024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1447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3"/>
          </p:nvPr>
        </p:nvSpPr>
        <p:spPr>
          <a:xfrm>
            <a:off x="457200" y="3390900"/>
            <a:ext cx="8153400" cy="129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1905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9/16/2024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9/16/2024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9/16/2024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66" r:id="rId6"/>
    <p:sldLayoutId id="2147483658" r:id="rId7"/>
    <p:sldLayoutId id="2147483660"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RcUUM3mLK7Q"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youtu.be/XZBSR_3rvxg"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hyperlink" Target="https://youtu.be/ssZ_8cqfBl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Pk6a6mvOoJA"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qCanuYrR0g" TargetMode="External"/><Relationship Id="rId2" Type="http://schemas.openxmlformats.org/officeDocument/2006/relationships/hyperlink" Target="https://youtu.be/FPfQMVf4vwQ"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4F0gFpzsYLM" TargetMode="External"/><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45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2</a:t>
            </a:r>
            <a:endParaRPr lang="en-US" sz="3200" dirty="0"/>
          </a:p>
        </p:txBody>
      </p:sp>
      <p:sp>
        <p:nvSpPr>
          <p:cNvPr id="5" name="Text Placeholder 5"/>
          <p:cNvSpPr>
            <a:spLocks noGrp="1"/>
          </p:cNvSpPr>
          <p:nvPr>
            <p:ph type="body" sz="quarter" idx="15"/>
          </p:nvPr>
        </p:nvSpPr>
        <p:spPr>
          <a:xfrm>
            <a:off x="4572000" y="3171825"/>
            <a:ext cx="4041101" cy="923330"/>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Artificial Intelligence Concepts, Drivers, Major Technologies, and Business Applications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200275" y="6416159"/>
            <a:ext cx="6410325"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4324261"/>
          </a:xfrm>
        </p:spPr>
        <p:txBody>
          <a:bodyPr>
            <a:spAutoFit/>
          </a:bodyPr>
          <a:lstStyle/>
          <a:p>
            <a:pPr marL="0" indent="0">
              <a:buNone/>
            </a:pPr>
            <a:r>
              <a:rPr lang="en-US" sz="2400" dirty="0" smtClean="0"/>
              <a:t>2.4.3 Machine and computer vision </a:t>
            </a:r>
          </a:p>
          <a:p>
            <a:pPr lvl="1"/>
            <a:r>
              <a:rPr lang="en-US" sz="1800" dirty="0" smtClean="0"/>
              <a:t>Technology and methods used to provide image-based automated inspections and analysis for applications such as robot guides, process controls, automated vehicles, and inspections.  </a:t>
            </a:r>
          </a:p>
          <a:p>
            <a:pPr lvl="1"/>
            <a:r>
              <a:rPr lang="en-US" sz="1800" dirty="0" smtClean="0"/>
              <a:t>An important tool for the optimization of production and robotic processes.</a:t>
            </a:r>
          </a:p>
          <a:p>
            <a:pPr lvl="1"/>
            <a:r>
              <a:rPr lang="en-US" sz="1800" dirty="0" smtClean="0"/>
              <a:t>Industrial camera is important tool for capturing, storing, and archiving  images/videos that can then be processed by humans or computers.</a:t>
            </a:r>
          </a:p>
          <a:p>
            <a:pPr lvl="1"/>
            <a:r>
              <a:rPr lang="en-US" sz="1800" dirty="0" smtClean="0"/>
              <a:t>Lowers cost of performing repetitive tasks that are cumbersome and possible make the human eyes tired.</a:t>
            </a:r>
            <a:endParaRPr lang="en-US" sz="1800" dirty="0"/>
          </a:p>
          <a:p>
            <a:pPr lvl="1"/>
            <a:endParaRPr lang="en-US" sz="2400" dirty="0" smtClean="0"/>
          </a:p>
          <a:p>
            <a:pPr lvl="1"/>
            <a:r>
              <a:rPr lang="en-US" sz="1800" dirty="0"/>
              <a:t>Example </a:t>
            </a:r>
            <a:r>
              <a:rPr lang="en-US" sz="1800" dirty="0" smtClean="0"/>
              <a:t>application (objects counter</a:t>
            </a:r>
            <a:r>
              <a:rPr lang="en-US" sz="1800" dirty="0"/>
              <a:t>): </a:t>
            </a:r>
            <a:endParaRPr lang="en-US" sz="1800" dirty="0" smtClean="0"/>
          </a:p>
          <a:p>
            <a:pPr lvl="1"/>
            <a:r>
              <a:rPr lang="en-US" sz="1800" dirty="0" smtClean="0">
                <a:hlinkClick r:id="rId3"/>
              </a:rPr>
              <a:t>https</a:t>
            </a:r>
            <a:r>
              <a:rPr lang="en-US" sz="1800" dirty="0">
                <a:hlinkClick r:id="rId3"/>
              </a:rPr>
              <a:t>://</a:t>
            </a:r>
            <a:r>
              <a:rPr lang="en-US" sz="1800" dirty="0" smtClean="0">
                <a:hlinkClick r:id="rId3"/>
              </a:rPr>
              <a:t>youtu.be/RcUUM3mLK7Q</a:t>
            </a:r>
            <a:r>
              <a:rPr lang="en-US" sz="1800" dirty="0" smtClean="0"/>
              <a:t> </a:t>
            </a:r>
            <a:endParaRPr lang="en-US" sz="2400" dirty="0" smtClean="0"/>
          </a:p>
        </p:txBody>
      </p:sp>
    </p:spTree>
    <p:extLst>
      <p:ext uri="{BB962C8B-B14F-4D97-AF65-F5344CB8AC3E}">
        <p14:creationId xmlns:p14="http://schemas.microsoft.com/office/powerpoint/2010/main" val="447511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2062103"/>
          </a:xfrm>
        </p:spPr>
        <p:txBody>
          <a:bodyPr>
            <a:spAutoFit/>
          </a:bodyPr>
          <a:lstStyle/>
          <a:p>
            <a:pPr marL="0" indent="0">
              <a:buNone/>
            </a:pPr>
            <a:r>
              <a:rPr lang="en-US" sz="2400" dirty="0" smtClean="0"/>
              <a:t>2.4.3 Video analytics</a:t>
            </a:r>
          </a:p>
          <a:p>
            <a:pPr lvl="1"/>
            <a:r>
              <a:rPr lang="en-US" sz="1800" dirty="0" smtClean="0"/>
              <a:t>Applying computer vision techniques to videos </a:t>
            </a:r>
          </a:p>
          <a:p>
            <a:pPr lvl="1"/>
            <a:r>
              <a:rPr lang="en-US" sz="1800" dirty="0" smtClean="0"/>
              <a:t>Enables the recognition of patterns, and potential events.</a:t>
            </a:r>
          </a:p>
          <a:p>
            <a:pPr lvl="1"/>
            <a:endParaRPr lang="en-US" sz="1800" dirty="0"/>
          </a:p>
          <a:p>
            <a:pPr lvl="1"/>
            <a:r>
              <a:rPr lang="en-US" sz="1800" dirty="0" smtClean="0"/>
              <a:t>Example: predicting potential trouble behavior in certain situations at major human gatherings.</a:t>
            </a:r>
            <a:endParaRPr lang="en-US" sz="1800" dirty="0"/>
          </a:p>
        </p:txBody>
      </p:sp>
    </p:spTree>
    <p:extLst>
      <p:ext uri="{BB962C8B-B14F-4D97-AF65-F5344CB8AC3E}">
        <p14:creationId xmlns:p14="http://schemas.microsoft.com/office/powerpoint/2010/main" val="987541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5093702"/>
          </a:xfrm>
        </p:spPr>
        <p:txBody>
          <a:bodyPr>
            <a:spAutoFit/>
          </a:bodyPr>
          <a:lstStyle/>
          <a:p>
            <a:pPr marL="0" indent="0">
              <a:buNone/>
            </a:pPr>
            <a:r>
              <a:rPr lang="en-US" sz="2400" dirty="0" smtClean="0"/>
              <a:t>2.4.4 Robotic </a:t>
            </a:r>
            <a:r>
              <a:rPr lang="en-US" sz="2400" dirty="0"/>
              <a:t>systems</a:t>
            </a:r>
          </a:p>
          <a:p>
            <a:pPr marL="829818" lvl="1" indent="-342900"/>
            <a:r>
              <a:rPr lang="en-US" sz="1800" dirty="0" smtClean="0"/>
              <a:t>A robot is an electromechanical device that is guided by a computer program to perform manual and/or mental tasks.</a:t>
            </a:r>
          </a:p>
          <a:p>
            <a:pPr marL="829818" lvl="1" indent="-342900"/>
            <a:r>
              <a:rPr lang="en-US" sz="1800" dirty="0" smtClean="0"/>
              <a:t>An intelligent robot has a sensory apparatus such as a camera that collects information about the robot’s surroundings and its operations.</a:t>
            </a:r>
          </a:p>
          <a:p>
            <a:pPr marL="829818" lvl="1" indent="-342900"/>
            <a:r>
              <a:rPr lang="en-US" sz="1800" dirty="0" smtClean="0"/>
              <a:t>Combines with machine and deep learning, can perform many tasks including learning from situations.</a:t>
            </a:r>
          </a:p>
          <a:p>
            <a:pPr marL="829818" lvl="1" indent="-342900"/>
            <a:r>
              <a:rPr lang="en-US" sz="1800" dirty="0" smtClean="0"/>
              <a:t>Possible types of robots:</a:t>
            </a:r>
          </a:p>
          <a:p>
            <a:pPr marL="1229868" lvl="2" indent="-342900"/>
            <a:r>
              <a:rPr lang="en-US" sz="1800" dirty="0" smtClean="0"/>
              <a:t>Industrial </a:t>
            </a:r>
            <a:r>
              <a:rPr lang="en-US" sz="1800" dirty="0"/>
              <a:t>robots [for manufacturing]</a:t>
            </a:r>
          </a:p>
          <a:p>
            <a:pPr marL="1229868" lvl="2" indent="-342900"/>
            <a:r>
              <a:rPr lang="en-US" sz="1800" dirty="0"/>
              <a:t>Service robots</a:t>
            </a:r>
          </a:p>
          <a:p>
            <a:pPr marL="1229868" lvl="2" indent="-342900"/>
            <a:r>
              <a:rPr lang="en-US" sz="1800" dirty="0"/>
              <a:t>Example application (Walmart stock scanning robot): </a:t>
            </a:r>
            <a:endParaRPr lang="en-US" sz="1800" dirty="0" smtClean="0"/>
          </a:p>
          <a:p>
            <a:pPr marL="1687068" lvl="3" indent="-342900"/>
            <a:r>
              <a:rPr lang="en-US" sz="1800" dirty="0" smtClean="0">
                <a:hlinkClick r:id="rId3"/>
              </a:rPr>
              <a:t>https</a:t>
            </a:r>
            <a:r>
              <a:rPr lang="en-US" sz="1800" dirty="0">
                <a:hlinkClick r:id="rId3"/>
              </a:rPr>
              <a:t>://youtu.be/XZBSR_3rvxg</a:t>
            </a:r>
            <a:r>
              <a:rPr lang="en-US" sz="1800" dirty="0"/>
              <a:t> </a:t>
            </a:r>
          </a:p>
          <a:p>
            <a:pPr marL="1229868" lvl="2" indent="-342900"/>
            <a:r>
              <a:rPr lang="en-US" sz="1800" dirty="0" smtClean="0"/>
              <a:t>In ecommerce </a:t>
            </a:r>
            <a:r>
              <a:rPr lang="en-US" sz="1800" dirty="0"/>
              <a:t>(</a:t>
            </a:r>
            <a:r>
              <a:rPr lang="en-US" sz="1800" dirty="0" err="1"/>
              <a:t>shopbots</a:t>
            </a:r>
            <a:r>
              <a:rPr lang="en-US" sz="1800" dirty="0" smtClean="0"/>
              <a:t>):</a:t>
            </a:r>
          </a:p>
          <a:p>
            <a:pPr marL="1687068" lvl="3" indent="-342900"/>
            <a:r>
              <a:rPr lang="en-US" sz="1800" dirty="0" smtClean="0">
                <a:hlinkClick r:id="rId4"/>
              </a:rPr>
              <a:t>https</a:t>
            </a:r>
            <a:r>
              <a:rPr lang="en-US" sz="1800" dirty="0">
                <a:hlinkClick r:id="rId4"/>
              </a:rPr>
              <a:t>://</a:t>
            </a:r>
            <a:r>
              <a:rPr lang="en-US" sz="1800" dirty="0" smtClean="0">
                <a:hlinkClick r:id="rId4"/>
              </a:rPr>
              <a:t>youtu.be/ssZ_8cqfBlE</a:t>
            </a:r>
            <a:r>
              <a:rPr lang="en-US" sz="1800" dirty="0" smtClean="0"/>
              <a:t> </a:t>
            </a:r>
            <a:endParaRPr lang="en-US" sz="1800" dirty="0"/>
          </a:p>
          <a:p>
            <a:pPr marL="829818" lvl="1" indent="-342900"/>
            <a:endParaRPr lang="en-US" sz="1800" dirty="0"/>
          </a:p>
        </p:txBody>
      </p:sp>
    </p:spTree>
    <p:extLst>
      <p:ext uri="{BB962C8B-B14F-4D97-AF65-F5344CB8AC3E}">
        <p14:creationId xmlns:p14="http://schemas.microsoft.com/office/powerpoint/2010/main" val="210380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4539704"/>
          </a:xfrm>
        </p:spPr>
        <p:txBody>
          <a:bodyPr>
            <a:spAutoFit/>
          </a:bodyPr>
          <a:lstStyle/>
          <a:p>
            <a:pPr marL="0" indent="0">
              <a:buNone/>
            </a:pPr>
            <a:r>
              <a:rPr lang="en-US" sz="2400" dirty="0" smtClean="0"/>
              <a:t>2.4.5 Natural </a:t>
            </a:r>
            <a:r>
              <a:rPr lang="en-US" sz="2400" dirty="0"/>
              <a:t>language </a:t>
            </a:r>
            <a:r>
              <a:rPr lang="en-US" sz="2400" dirty="0" smtClean="0"/>
              <a:t>processing (NLP)</a:t>
            </a:r>
            <a:endParaRPr lang="en-US" sz="2400" dirty="0"/>
          </a:p>
          <a:p>
            <a:pPr marL="829818" lvl="1" indent="-342900"/>
            <a:r>
              <a:rPr lang="en-US" sz="1800" dirty="0" smtClean="0"/>
              <a:t>A technology that allows people to communicate with a computer in their native language.</a:t>
            </a:r>
          </a:p>
          <a:p>
            <a:pPr marL="1229868" lvl="2" indent="-342900"/>
            <a:r>
              <a:rPr lang="en-US" sz="1800" dirty="0" smtClean="0"/>
              <a:t>Language can be in written text or voice (speech).</a:t>
            </a:r>
          </a:p>
          <a:p>
            <a:pPr marL="829818" lvl="1" indent="-342900"/>
            <a:r>
              <a:rPr lang="en-US" sz="1800" dirty="0" smtClean="0"/>
              <a:t>NLP has two subfields: </a:t>
            </a:r>
          </a:p>
          <a:p>
            <a:pPr marL="1229868" lvl="2" indent="-342900"/>
            <a:r>
              <a:rPr lang="en-US" sz="1800" dirty="0" smtClean="0"/>
              <a:t>Natural </a:t>
            </a:r>
            <a:r>
              <a:rPr lang="en-US" sz="1800" dirty="0"/>
              <a:t>language understanding </a:t>
            </a:r>
          </a:p>
          <a:p>
            <a:pPr marL="1229868" lvl="2" indent="-342900"/>
            <a:r>
              <a:rPr lang="en-US" sz="1800" dirty="0"/>
              <a:t>Natural language generation</a:t>
            </a:r>
          </a:p>
          <a:p>
            <a:pPr marL="829818" lvl="1" indent="-342900"/>
            <a:endParaRPr lang="en-US" sz="1800" dirty="0" smtClean="0"/>
          </a:p>
          <a:p>
            <a:pPr marL="829818" lvl="1" indent="-342900"/>
            <a:r>
              <a:rPr lang="en-US" sz="1800" dirty="0" smtClean="0"/>
              <a:t>Sample applications:</a:t>
            </a:r>
          </a:p>
          <a:p>
            <a:pPr marL="1229868" lvl="2" indent="-342900"/>
            <a:r>
              <a:rPr lang="en-US" sz="1800" dirty="0" smtClean="0"/>
              <a:t>Speech </a:t>
            </a:r>
            <a:r>
              <a:rPr lang="en-US" sz="1800" dirty="0"/>
              <a:t>(voice) </a:t>
            </a:r>
            <a:r>
              <a:rPr lang="en-US" sz="1800" dirty="0" smtClean="0"/>
              <a:t>understanding by automated call centers</a:t>
            </a:r>
            <a:endParaRPr lang="en-US" sz="1800" dirty="0"/>
          </a:p>
          <a:p>
            <a:pPr marL="1229868" lvl="2" indent="-342900"/>
            <a:r>
              <a:rPr lang="en-US" sz="1800" dirty="0" smtClean="0"/>
              <a:t>Machine </a:t>
            </a:r>
            <a:r>
              <a:rPr lang="en-US" sz="1800" dirty="0"/>
              <a:t>translation of human </a:t>
            </a:r>
            <a:r>
              <a:rPr lang="en-US" sz="1800" dirty="0" smtClean="0"/>
              <a:t>languages</a:t>
            </a:r>
          </a:p>
          <a:p>
            <a:pPr marL="1687068" lvl="3" indent="-342900"/>
            <a:r>
              <a:rPr lang="en-US" sz="1800" dirty="0" smtClean="0"/>
              <a:t>Example: </a:t>
            </a:r>
            <a:r>
              <a:rPr lang="en-US" sz="1800" dirty="0">
                <a:hlinkClick r:id="rId3"/>
              </a:rPr>
              <a:t>https://youtu.be/Pk6a6mvOoJA</a:t>
            </a:r>
            <a:r>
              <a:rPr lang="en-US" sz="1800" dirty="0"/>
              <a:t> </a:t>
            </a:r>
          </a:p>
          <a:p>
            <a:pPr marL="886968" lvl="2" indent="0">
              <a:buNone/>
            </a:pPr>
            <a:endParaRPr lang="en-US" sz="1800" dirty="0"/>
          </a:p>
        </p:txBody>
      </p:sp>
    </p:spTree>
    <p:extLst>
      <p:ext uri="{BB962C8B-B14F-4D97-AF65-F5344CB8AC3E}">
        <p14:creationId xmlns:p14="http://schemas.microsoft.com/office/powerpoint/2010/main" val="389391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152400" y="838200"/>
            <a:ext cx="8686800" cy="5516895"/>
          </a:xfrm>
        </p:spPr>
        <p:txBody>
          <a:bodyPr wrap="square">
            <a:spAutoFit/>
          </a:bodyPr>
          <a:lstStyle/>
          <a:p>
            <a:r>
              <a:rPr lang="en-US" sz="2400" dirty="0"/>
              <a:t>2.4.6 Knowledge </a:t>
            </a:r>
            <a:r>
              <a:rPr lang="en-US" sz="2400" dirty="0" smtClean="0"/>
              <a:t>&amp; Expert </a:t>
            </a:r>
            <a:r>
              <a:rPr lang="en-US" sz="2400" dirty="0"/>
              <a:t>Systems &amp; Recommenders</a:t>
            </a:r>
            <a:endParaRPr lang="en-US" sz="2400" dirty="0" smtClean="0"/>
          </a:p>
          <a:p>
            <a:pPr lvl="1"/>
            <a:r>
              <a:rPr lang="en-US" sz="1800" dirty="0" smtClean="0"/>
              <a:t>Computer programs that store knowledge, which their applications use to generate expert advice, give recommendations, and/or perform problem solving.</a:t>
            </a:r>
          </a:p>
          <a:p>
            <a:r>
              <a:rPr lang="en-US" sz="2000" dirty="0" smtClean="0"/>
              <a:t>Knowledge </a:t>
            </a:r>
            <a:r>
              <a:rPr lang="en-US" sz="2000" dirty="0"/>
              <a:t>sourced intelligent systems</a:t>
            </a:r>
          </a:p>
          <a:p>
            <a:pPr marL="829818" lvl="1" indent="-342900"/>
            <a:r>
              <a:rPr lang="en-US" sz="1800" dirty="0"/>
              <a:t>Knowledge acquisition</a:t>
            </a:r>
          </a:p>
          <a:p>
            <a:pPr marL="1229868" lvl="2" indent="-342900"/>
            <a:r>
              <a:rPr lang="en-US" sz="1800" dirty="0"/>
              <a:t>Identifying </a:t>
            </a:r>
            <a:r>
              <a:rPr lang="en-US" sz="1800" dirty="0" smtClean="0"/>
              <a:t>experts</a:t>
            </a:r>
          </a:p>
          <a:p>
            <a:pPr marL="1229868" lvl="2" indent="-342900"/>
            <a:r>
              <a:rPr lang="en-US" sz="1800" dirty="0" smtClean="0"/>
              <a:t>Extracting and structuring knowledge (observing, interviewing, scenario building, and discussing).</a:t>
            </a:r>
          </a:p>
          <a:p>
            <a:pPr marL="1229868" lvl="2" indent="-342900"/>
            <a:r>
              <a:rPr lang="en-US" sz="1800" dirty="0" smtClean="0"/>
              <a:t>Needs trained knowledge engineers for knowledge acquisitions </a:t>
            </a:r>
            <a:r>
              <a:rPr lang="en-US" sz="1800" dirty="0"/>
              <a:t>and </a:t>
            </a:r>
            <a:r>
              <a:rPr lang="en-US" sz="1800" dirty="0" smtClean="0"/>
              <a:t>building system</a:t>
            </a:r>
            <a:r>
              <a:rPr lang="en-US" sz="1800" dirty="0"/>
              <a:t>.</a:t>
            </a:r>
          </a:p>
          <a:p>
            <a:pPr marL="829818" lvl="1" indent="-342900"/>
            <a:r>
              <a:rPr lang="en-US" sz="1800" dirty="0"/>
              <a:t>Knowledge </a:t>
            </a:r>
            <a:r>
              <a:rPr lang="en-US" sz="1800" dirty="0" smtClean="0"/>
              <a:t>representation</a:t>
            </a:r>
          </a:p>
          <a:p>
            <a:pPr marL="1229868" lvl="2" indent="-342900"/>
            <a:r>
              <a:rPr lang="en-US" sz="1800" dirty="0" smtClean="0"/>
              <a:t>How will the knowledge be organized and stored</a:t>
            </a:r>
          </a:p>
          <a:p>
            <a:pPr marL="1229868" lvl="2" indent="-342900"/>
            <a:r>
              <a:rPr lang="en-US" sz="1800" dirty="0" smtClean="0"/>
              <a:t>Simple form is in questions &amp; answers (Q&amp;A).</a:t>
            </a:r>
          </a:p>
          <a:p>
            <a:pPr marL="829818" lvl="1" indent="-342900"/>
            <a:r>
              <a:rPr lang="en-US" sz="1800" dirty="0" smtClean="0"/>
              <a:t>Reasoning </a:t>
            </a:r>
            <a:r>
              <a:rPr lang="en-US" sz="1800" dirty="0"/>
              <a:t>from </a:t>
            </a:r>
            <a:r>
              <a:rPr lang="en-US" sz="1800" dirty="0" smtClean="0"/>
              <a:t>knowledge</a:t>
            </a:r>
          </a:p>
          <a:p>
            <a:pPr marL="1229868" lvl="2" indent="-342900"/>
            <a:r>
              <a:rPr lang="en-US" sz="1800" dirty="0" smtClean="0"/>
              <a:t>Process users’ requests and provides answers.</a:t>
            </a:r>
            <a:endParaRPr lang="en-US" sz="1800" dirty="0"/>
          </a:p>
        </p:txBody>
      </p:sp>
      <p:sp>
        <p:nvSpPr>
          <p:cNvPr id="6" name="Title 1"/>
          <p:cNvSpPr>
            <a:spLocks noGrp="1"/>
          </p:cNvSpPr>
          <p:nvPr>
            <p:ph type="title"/>
          </p:nvPr>
        </p:nvSpPr>
        <p:spPr>
          <a:xfrm>
            <a:off x="463826" y="117157"/>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Tree>
    <p:extLst>
      <p:ext uri="{BB962C8B-B14F-4D97-AF65-F5344CB8AC3E}">
        <p14:creationId xmlns:p14="http://schemas.microsoft.com/office/powerpoint/2010/main" val="105916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flowchart starts from the top left with a graphic of a man and a woman labeled Sources of Knowledge. &#10;• Under Sources of Knowledge is written Documented Knowledge Data Information, which has three arrows pointing to the next step:&#10;• The top half reads: Knowledge Acquisition, Validation, Verification.&#10;• The bottom half reads: Natural Language Understanding.&#10;• An arrow leads to the next step that reads: Knowledge Organization and Representation&#10;• From this another arrow leads to an ellipse labeled Knowledge Repository&#10;• Multiple blue boxes further illustrate the process and are labeled as follows:&#10;• Knowledge Refining&#10;• Explanation Justification&#10;• Response Generation&#10;• Natural Language Generation&#10;• User Interface&#10;• Q&amp;A Problem Analysis Identification&#10;• To the right, a graphic of a CPU labeled System Brain, Search Inferencing, Reasoning has arrows pointing to Knowledge Repository and Response Generation.&#10;• Response Generation has arrows pointing to Knowledge Refining, Explanation Justification, and Natural Language Generation.&#10;• Explanation Justification points to Natural Language Generation.&#10;• Another arrow points from Natural Language Generation to User Interface and User Interface to Q&amp;A Problem Analysis Identification&#10;• Q&amp;A Problem Analysis Identification has an arrow that points to System Brain, Search Inferencing, Reasoning&#10;• The graphic of 2 men and a woman at the bottom left labeled Knowledge Users have double sided arrows pointing to Us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238"/>
          <a:stretch/>
        </p:blipFill>
        <p:spPr bwMode="auto">
          <a:xfrm>
            <a:off x="573017" y="924453"/>
            <a:ext cx="7993510" cy="53327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13127" y="152400"/>
            <a:ext cx="8153400" cy="430887"/>
          </a:xfrm>
        </p:spPr>
        <p:txBody>
          <a:bodyPr wrap="square">
            <a:spAutoFit/>
          </a:bodyPr>
          <a:lstStyle/>
          <a:p>
            <a:r>
              <a:rPr lang="en-US" sz="2800" dirty="0">
                <a:latin typeface="+mj-lt"/>
              </a:rPr>
              <a:t>Major </a:t>
            </a:r>
            <a:r>
              <a:rPr lang="en-US" sz="2800" spc="-450" dirty="0" smtClean="0">
                <a:latin typeface="+mj-lt"/>
              </a:rPr>
              <a:t>A </a:t>
            </a:r>
            <a:r>
              <a:rPr lang="en-US" sz="2800" dirty="0" smtClean="0">
                <a:latin typeface="+mj-lt"/>
              </a:rPr>
              <a:t>I </a:t>
            </a:r>
            <a:r>
              <a:rPr lang="en-US" sz="2800" dirty="0">
                <a:latin typeface="+mj-lt"/>
              </a:rPr>
              <a:t>Technologies &amp; </a:t>
            </a:r>
            <a:r>
              <a:rPr lang="en-US" sz="2800" dirty="0" smtClean="0">
                <a:latin typeface="+mj-lt"/>
              </a:rPr>
              <a:t>Drivers</a:t>
            </a:r>
            <a:endParaRPr lang="en-US" sz="2800" dirty="0">
              <a:latin typeface="+mj-lt"/>
            </a:endParaRPr>
          </a:p>
        </p:txBody>
      </p:sp>
      <p:sp>
        <p:nvSpPr>
          <p:cNvPr id="4" name="Rectangle 3"/>
          <p:cNvSpPr/>
          <p:nvPr/>
        </p:nvSpPr>
        <p:spPr>
          <a:xfrm>
            <a:off x="7842627" y="152400"/>
            <a:ext cx="1301373" cy="646331"/>
          </a:xfrm>
          <a:prstGeom prst="rect">
            <a:avLst/>
          </a:prstGeom>
        </p:spPr>
        <p:txBody>
          <a:bodyPr wrap="square">
            <a:spAutoFit/>
          </a:bodyPr>
          <a:lstStyle/>
          <a:p>
            <a:r>
              <a:rPr lang="en-US" dirty="0" smtClean="0"/>
              <a:t>Expert Systems</a:t>
            </a:r>
            <a:endParaRPr lang="en-US" dirty="0"/>
          </a:p>
        </p:txBody>
      </p:sp>
    </p:spTree>
    <p:extLst>
      <p:ext uri="{BB962C8B-B14F-4D97-AF65-F5344CB8AC3E}">
        <p14:creationId xmlns:p14="http://schemas.microsoft.com/office/powerpoint/2010/main" val="422714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3962400"/>
          </a:xfrm>
        </p:spPr>
        <p:txBody>
          <a:bodyPr/>
          <a:lstStyle/>
          <a:p>
            <a:r>
              <a:rPr lang="en-US" sz="2400" dirty="0" smtClean="0"/>
              <a:t>2.4.7 </a:t>
            </a:r>
            <a:r>
              <a:rPr lang="en-US" sz="2400" dirty="0" err="1" smtClean="0"/>
              <a:t>Chatbots</a:t>
            </a:r>
            <a:endParaRPr lang="en-US" sz="2400" dirty="0"/>
          </a:p>
          <a:p>
            <a:pPr lvl="1"/>
            <a:r>
              <a:rPr lang="en-US" dirty="0" smtClean="0"/>
              <a:t>A </a:t>
            </a:r>
            <a:r>
              <a:rPr lang="en-US" dirty="0" err="1" smtClean="0"/>
              <a:t>chatbot</a:t>
            </a:r>
            <a:r>
              <a:rPr lang="en-US" dirty="0" smtClean="0"/>
              <a:t> is a type of a robot, which is also a knowledge-based system.</a:t>
            </a:r>
          </a:p>
          <a:p>
            <a:pPr lvl="1"/>
            <a:r>
              <a:rPr lang="en-US" dirty="0" smtClean="0"/>
              <a:t>Is a conversational robot that is used for chatting with people</a:t>
            </a:r>
          </a:p>
          <a:p>
            <a:pPr lvl="1"/>
            <a:r>
              <a:rPr lang="en-US" dirty="0" smtClean="0"/>
              <a:t>Text or voice</a:t>
            </a:r>
          </a:p>
          <a:p>
            <a:pPr lvl="1"/>
            <a:r>
              <a:rPr lang="en-US" dirty="0" smtClean="0"/>
              <a:t>Can be:</a:t>
            </a:r>
          </a:p>
          <a:p>
            <a:pPr lvl="2"/>
            <a:r>
              <a:rPr lang="en-US" dirty="0" smtClean="0"/>
              <a:t>Intelligent agents for retrieving information</a:t>
            </a:r>
          </a:p>
          <a:p>
            <a:pPr lvl="2"/>
            <a:r>
              <a:rPr lang="en-US" dirty="0" smtClean="0"/>
              <a:t>Personal assistants that provide advice</a:t>
            </a:r>
          </a:p>
          <a:p>
            <a:pPr lvl="1"/>
            <a:r>
              <a:rPr lang="en-US" dirty="0" smtClean="0"/>
              <a:t>Are equipped with NLP that enables conversations in natural human languages.</a:t>
            </a:r>
            <a:endParaRPr lang="en-US" dirty="0"/>
          </a:p>
          <a:p>
            <a:pPr lvl="1"/>
            <a:r>
              <a:rPr lang="en-US" dirty="0" smtClean="0"/>
              <a:t>Example: Google Assistant:</a:t>
            </a:r>
          </a:p>
          <a:p>
            <a:pPr lvl="2"/>
            <a:r>
              <a:rPr lang="en-US" dirty="0">
                <a:hlinkClick r:id="rId2"/>
              </a:rPr>
              <a:t>https://</a:t>
            </a:r>
            <a:r>
              <a:rPr lang="en-US" dirty="0" smtClean="0">
                <a:hlinkClick r:id="rId2"/>
              </a:rPr>
              <a:t>youtu.be/FPfQMVf4vwQ</a:t>
            </a:r>
            <a:r>
              <a:rPr lang="en-US" dirty="0" smtClean="0"/>
              <a:t> </a:t>
            </a:r>
          </a:p>
          <a:p>
            <a:pPr lvl="2"/>
            <a:r>
              <a:rPr lang="en-US" dirty="0">
                <a:hlinkClick r:id="rId3"/>
              </a:rPr>
              <a:t>https://youtu.be/-</a:t>
            </a:r>
            <a:r>
              <a:rPr lang="en-US" dirty="0" smtClean="0">
                <a:hlinkClick r:id="rId3"/>
              </a:rPr>
              <a:t>qCanuYrR0g</a:t>
            </a:r>
            <a:r>
              <a:rPr lang="en-US" dirty="0" smtClean="0"/>
              <a:t> </a:t>
            </a:r>
          </a:p>
        </p:txBody>
      </p:sp>
      <p:sp>
        <p:nvSpPr>
          <p:cNvPr id="5" name="Title 1"/>
          <p:cNvSpPr>
            <a:spLocks noGrp="1"/>
          </p:cNvSpPr>
          <p:nvPr>
            <p:ph type="title"/>
          </p:nvPr>
        </p:nvSpPr>
        <p:spPr>
          <a:xfrm>
            <a:off x="457200" y="616209"/>
            <a:ext cx="8153400" cy="430887"/>
          </a:xfrm>
        </p:spPr>
        <p:txBody>
          <a:bodyPr wrap="square">
            <a:spAutoFit/>
          </a:bodyPr>
          <a:lstStyle/>
          <a:p>
            <a:r>
              <a:rPr lang="en-US" sz="2800" dirty="0">
                <a:latin typeface="+mj-lt"/>
              </a:rPr>
              <a:t>Major </a:t>
            </a:r>
            <a:r>
              <a:rPr lang="en-US" sz="2800" spc="-450" dirty="0" smtClean="0">
                <a:latin typeface="+mj-lt"/>
              </a:rPr>
              <a:t>A </a:t>
            </a:r>
            <a:r>
              <a:rPr lang="en-US" sz="2800" dirty="0" smtClean="0">
                <a:latin typeface="+mj-lt"/>
              </a:rPr>
              <a:t>I </a:t>
            </a:r>
            <a:r>
              <a:rPr lang="en-US" sz="2800" dirty="0">
                <a:latin typeface="+mj-lt"/>
              </a:rPr>
              <a:t>Technologies &amp; </a:t>
            </a:r>
            <a:r>
              <a:rPr lang="en-US" sz="2800" dirty="0" smtClean="0">
                <a:latin typeface="+mj-lt"/>
              </a:rPr>
              <a:t>Drivers</a:t>
            </a:r>
            <a:endParaRPr lang="en-US" sz="2800" dirty="0">
              <a:latin typeface="+mj-lt"/>
            </a:endParaRPr>
          </a:p>
        </p:txBody>
      </p:sp>
    </p:spTree>
    <p:extLst>
      <p:ext uri="{BB962C8B-B14F-4D97-AF65-F5344CB8AC3E}">
        <p14:creationId xmlns:p14="http://schemas.microsoft.com/office/powerpoint/2010/main" val="2673044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1143000"/>
            <a:ext cx="8153400" cy="3354765"/>
          </a:xfrm>
        </p:spPr>
        <p:txBody>
          <a:bodyPr>
            <a:spAutoFit/>
          </a:bodyPr>
          <a:lstStyle/>
          <a:p>
            <a:r>
              <a:rPr lang="en-US" sz="2400" dirty="0" smtClean="0"/>
              <a:t>2.4.8 Emerging AI Technologies (1)</a:t>
            </a:r>
          </a:p>
          <a:p>
            <a:pPr lvl="1"/>
            <a:r>
              <a:rPr lang="en-US" sz="2000" dirty="0" smtClean="0"/>
              <a:t>Cognitive </a:t>
            </a:r>
            <a:r>
              <a:rPr lang="en-US" sz="2000" dirty="0"/>
              <a:t>computing</a:t>
            </a:r>
          </a:p>
          <a:p>
            <a:pPr marL="1229868" lvl="2" indent="-342900"/>
            <a:r>
              <a:rPr lang="en-US" sz="1800" dirty="0" smtClean="0"/>
              <a:t>The application of knowledge </a:t>
            </a:r>
            <a:r>
              <a:rPr lang="en-US" sz="1800" dirty="0"/>
              <a:t>derived from cognitive science </a:t>
            </a:r>
            <a:r>
              <a:rPr lang="en-US" sz="1800" dirty="0" smtClean="0"/>
              <a:t>(the study of human brain) and CS theories to simulate human thought processes.</a:t>
            </a:r>
            <a:endParaRPr lang="en-US" sz="1800" dirty="0"/>
          </a:p>
          <a:p>
            <a:pPr marL="1229868" lvl="2" indent="-342900"/>
            <a:r>
              <a:rPr lang="en-US" sz="1800" dirty="0" smtClean="0"/>
              <a:t>Uses: self-learning algorithms, pattern recognition, NLP, machine vision, etc.</a:t>
            </a:r>
          </a:p>
          <a:p>
            <a:pPr marL="1229868" lvl="2" indent="-342900"/>
            <a:r>
              <a:rPr lang="en-US" sz="1800" dirty="0" smtClean="0"/>
              <a:t>Example: IBM Watson</a:t>
            </a:r>
            <a:endParaRPr lang="en-US" sz="1800" dirty="0"/>
          </a:p>
          <a:p>
            <a:pPr marL="1229868" lvl="2" indent="-342900"/>
            <a:endParaRPr lang="en-US" sz="1800" dirty="0"/>
          </a:p>
          <a:p>
            <a:pPr marL="1229868" lvl="2" indent="-342900"/>
            <a:endParaRPr lang="en-US" sz="1800" dirty="0"/>
          </a:p>
        </p:txBody>
      </p:sp>
      <p:sp>
        <p:nvSpPr>
          <p:cNvPr id="5" name="Title 1"/>
          <p:cNvSpPr>
            <a:spLocks noGrp="1"/>
          </p:cNvSpPr>
          <p:nvPr>
            <p:ph type="title"/>
          </p:nvPr>
        </p:nvSpPr>
        <p:spPr>
          <a:xfrm>
            <a:off x="457200" y="381000"/>
            <a:ext cx="8153400" cy="430887"/>
          </a:xfrm>
        </p:spPr>
        <p:txBody>
          <a:bodyPr wrap="square">
            <a:spAutoFit/>
          </a:bodyPr>
          <a:lstStyle/>
          <a:p>
            <a:r>
              <a:rPr lang="en-US" sz="2800" dirty="0">
                <a:latin typeface="+mj-lt"/>
              </a:rPr>
              <a:t>Major </a:t>
            </a:r>
            <a:r>
              <a:rPr lang="en-US" sz="2800" spc="-450" dirty="0" smtClean="0">
                <a:latin typeface="+mj-lt"/>
              </a:rPr>
              <a:t>A </a:t>
            </a:r>
            <a:r>
              <a:rPr lang="en-US" sz="2800" dirty="0" smtClean="0">
                <a:latin typeface="+mj-lt"/>
              </a:rPr>
              <a:t>I </a:t>
            </a:r>
            <a:r>
              <a:rPr lang="en-US" sz="2800" dirty="0">
                <a:latin typeface="+mj-lt"/>
              </a:rPr>
              <a:t>Technologies &amp; </a:t>
            </a:r>
            <a:r>
              <a:rPr lang="en-US" sz="2800" dirty="0" smtClean="0">
                <a:latin typeface="+mj-lt"/>
              </a:rPr>
              <a:t>Drivers</a:t>
            </a:r>
            <a:endParaRPr lang="en-US" sz="2800" dirty="0">
              <a:latin typeface="+mj-lt"/>
            </a:endParaRPr>
          </a:p>
        </p:txBody>
      </p:sp>
    </p:spTree>
    <p:extLst>
      <p:ext uri="{BB962C8B-B14F-4D97-AF65-F5344CB8AC3E}">
        <p14:creationId xmlns:p14="http://schemas.microsoft.com/office/powerpoint/2010/main" val="59378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457200" y="1143000"/>
            <a:ext cx="8153400" cy="3354765"/>
          </a:xfrm>
        </p:spPr>
        <p:txBody>
          <a:bodyPr>
            <a:spAutoFit/>
          </a:bodyPr>
          <a:lstStyle/>
          <a:p>
            <a:r>
              <a:rPr lang="en-US" sz="2400" dirty="0" smtClean="0"/>
              <a:t>2.4.8 Emerging AI Technologies (2)</a:t>
            </a:r>
          </a:p>
          <a:p>
            <a:pPr lvl="1"/>
            <a:r>
              <a:rPr lang="en-US" sz="2000" dirty="0" smtClean="0"/>
              <a:t>Augmented </a:t>
            </a:r>
            <a:r>
              <a:rPr lang="en-US" sz="2000" dirty="0"/>
              <a:t>reality</a:t>
            </a:r>
          </a:p>
          <a:p>
            <a:pPr marL="1229868" lvl="2" indent="-342900"/>
            <a:r>
              <a:rPr lang="en-US" sz="1800" dirty="0">
                <a:solidFill>
                  <a:srgbClr val="007FA3"/>
                </a:solidFill>
              </a:rPr>
              <a:t>Augmentation</a:t>
            </a:r>
            <a:r>
              <a:rPr lang="en-US" sz="1800" dirty="0"/>
              <a:t>: integration of digital information within the user environment in real </a:t>
            </a:r>
            <a:r>
              <a:rPr lang="en-US" sz="1800" dirty="0" smtClean="0"/>
              <a:t>time, providing people real-world interactive experience with the environment.</a:t>
            </a:r>
            <a:endParaRPr lang="en-US" sz="1800" dirty="0"/>
          </a:p>
          <a:p>
            <a:pPr marL="1229868" lvl="2" indent="-342900"/>
            <a:r>
              <a:rPr lang="en-US" sz="1800" dirty="0" smtClean="0"/>
              <a:t>Uses: machine vision, scene recognition, gesture recognition, in general, data captured by sensors.</a:t>
            </a:r>
          </a:p>
          <a:p>
            <a:pPr marL="1229868" lvl="2" indent="-342900"/>
            <a:r>
              <a:rPr lang="en-US" sz="1800" dirty="0" smtClean="0"/>
              <a:t>Example</a:t>
            </a:r>
            <a:r>
              <a:rPr lang="en-US" sz="1800" dirty="0"/>
              <a:t>: Google Maps </a:t>
            </a:r>
            <a:r>
              <a:rPr lang="en-US" sz="1800" dirty="0" smtClean="0"/>
              <a:t>( </a:t>
            </a:r>
            <a:r>
              <a:rPr lang="en-US" sz="1800" dirty="0" smtClean="0">
                <a:hlinkClick r:id="rId3"/>
              </a:rPr>
              <a:t>https</a:t>
            </a:r>
            <a:r>
              <a:rPr lang="en-US" sz="1800" dirty="0">
                <a:hlinkClick r:id="rId3"/>
              </a:rPr>
              <a:t>://</a:t>
            </a:r>
            <a:r>
              <a:rPr lang="en-US" sz="1800" dirty="0" smtClean="0">
                <a:hlinkClick r:id="rId3"/>
              </a:rPr>
              <a:t>youtu.be/4F0gFpzsYLM</a:t>
            </a:r>
            <a:r>
              <a:rPr lang="en-US" sz="1800" dirty="0" smtClean="0"/>
              <a:t> )</a:t>
            </a:r>
          </a:p>
          <a:p>
            <a:pPr marL="1229868" lvl="2" indent="-342900"/>
            <a:endParaRPr lang="en-US" sz="1800" dirty="0"/>
          </a:p>
          <a:p>
            <a:pPr marL="1229868" lvl="2" indent="-342900"/>
            <a:endParaRPr lang="en-US" sz="1800" dirty="0"/>
          </a:p>
        </p:txBody>
      </p:sp>
      <p:sp>
        <p:nvSpPr>
          <p:cNvPr id="5" name="Title 1"/>
          <p:cNvSpPr>
            <a:spLocks noGrp="1"/>
          </p:cNvSpPr>
          <p:nvPr>
            <p:ph type="title"/>
          </p:nvPr>
        </p:nvSpPr>
        <p:spPr>
          <a:xfrm>
            <a:off x="470452" y="381000"/>
            <a:ext cx="8153400" cy="430887"/>
          </a:xfrm>
        </p:spPr>
        <p:txBody>
          <a:bodyPr wrap="square">
            <a:spAutoFit/>
          </a:bodyPr>
          <a:lstStyle/>
          <a:p>
            <a:r>
              <a:rPr lang="en-US" sz="2800" dirty="0">
                <a:latin typeface="+mj-lt"/>
              </a:rPr>
              <a:t>Major </a:t>
            </a:r>
            <a:r>
              <a:rPr lang="en-US" sz="2800" spc="-450" dirty="0" smtClean="0">
                <a:latin typeface="+mj-lt"/>
              </a:rPr>
              <a:t>A </a:t>
            </a:r>
            <a:r>
              <a:rPr lang="en-US" sz="2800" dirty="0" smtClean="0">
                <a:latin typeface="+mj-lt"/>
              </a:rPr>
              <a:t>I </a:t>
            </a:r>
            <a:r>
              <a:rPr lang="en-US" sz="2800" dirty="0">
                <a:latin typeface="+mj-lt"/>
              </a:rPr>
              <a:t>Technologies &amp; </a:t>
            </a:r>
            <a:r>
              <a:rPr lang="en-US" sz="2800" dirty="0" smtClean="0">
                <a:latin typeface="+mj-lt"/>
              </a:rPr>
              <a:t>Drivers</a:t>
            </a:r>
            <a:endParaRPr lang="en-US" sz="2800" dirty="0">
              <a:latin typeface="+mj-lt"/>
            </a:endParaRPr>
          </a:p>
        </p:txBody>
      </p:sp>
    </p:spTree>
    <p:extLst>
      <p:ext uri="{BB962C8B-B14F-4D97-AF65-F5344CB8AC3E}">
        <p14:creationId xmlns:p14="http://schemas.microsoft.com/office/powerpoint/2010/main" val="94263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430887"/>
          </a:xfrm>
        </p:spPr>
        <p:txBody>
          <a:bodyPr wrap="square">
            <a:spAutoFit/>
          </a:bodyPr>
          <a:lstStyle/>
          <a:p>
            <a:r>
              <a:rPr lang="en-US" sz="2800" spc="-450" dirty="0" smtClean="0">
                <a:latin typeface="+mj-lt"/>
              </a:rPr>
              <a:t>A </a:t>
            </a:r>
            <a:r>
              <a:rPr lang="en-US" sz="2800" dirty="0" smtClean="0">
                <a:latin typeface="+mj-lt"/>
              </a:rPr>
              <a:t>I </a:t>
            </a:r>
            <a:r>
              <a:rPr lang="en-US" sz="2800" dirty="0">
                <a:latin typeface="+mj-lt"/>
              </a:rPr>
              <a:t>in Human Resource </a:t>
            </a:r>
            <a:r>
              <a:rPr lang="en-US" sz="2800" dirty="0" smtClean="0">
                <a:latin typeface="+mj-lt"/>
              </a:rPr>
              <a:t>Management (1 of 2)</a:t>
            </a:r>
            <a:endParaRPr lang="en-US" sz="2000" dirty="0">
              <a:latin typeface="+mj-lt"/>
            </a:endParaRPr>
          </a:p>
        </p:txBody>
      </p:sp>
      <p:sp>
        <p:nvSpPr>
          <p:cNvPr id="4" name="Content Placeholder 3"/>
          <p:cNvSpPr>
            <a:spLocks noGrp="1"/>
          </p:cNvSpPr>
          <p:nvPr>
            <p:ph idx="13"/>
          </p:nvPr>
        </p:nvSpPr>
        <p:spPr>
          <a:xfrm>
            <a:off x="152400" y="1295400"/>
            <a:ext cx="8763000" cy="3393237"/>
          </a:xfrm>
        </p:spPr>
        <p:txBody>
          <a:bodyPr wrap="square">
            <a:spAutoFit/>
          </a:bodyPr>
          <a:lstStyle/>
          <a:p>
            <a:r>
              <a:rPr lang="en-US" sz="2400" dirty="0"/>
              <a:t>Recruitment – talent </a:t>
            </a:r>
            <a:r>
              <a:rPr lang="en-US" sz="2400" dirty="0" smtClean="0"/>
              <a:t>acquisition</a:t>
            </a:r>
          </a:p>
          <a:p>
            <a:pPr lvl="1"/>
            <a:r>
              <a:rPr lang="en-US" sz="2000" dirty="0" smtClean="0"/>
              <a:t>LinkedIn uses </a:t>
            </a:r>
            <a:r>
              <a:rPr lang="en-US" sz="2000" dirty="0"/>
              <a:t>AI algorithms to suggest matches to both recruiters and job seekers. </a:t>
            </a:r>
            <a:endParaRPr lang="en-US" sz="2000" dirty="0" smtClean="0"/>
          </a:p>
          <a:p>
            <a:pPr lvl="1"/>
            <a:r>
              <a:rPr lang="en-US" sz="2000" dirty="0" smtClean="0"/>
              <a:t>removes unconscious </a:t>
            </a:r>
            <a:r>
              <a:rPr lang="en-US" sz="2000" dirty="0"/>
              <a:t>biases and prejudices of humans.</a:t>
            </a:r>
          </a:p>
          <a:p>
            <a:r>
              <a:rPr lang="en-US" sz="2400" dirty="0" smtClean="0"/>
              <a:t>Training </a:t>
            </a:r>
            <a:r>
              <a:rPr lang="en-US" sz="2400" dirty="0"/>
              <a:t>– </a:t>
            </a:r>
            <a:r>
              <a:rPr lang="en-US" sz="2400" spc="-300" dirty="0" smtClean="0"/>
              <a:t>A </a:t>
            </a:r>
            <a:r>
              <a:rPr lang="en-US" sz="2400" dirty="0" smtClean="0"/>
              <a:t>I </a:t>
            </a:r>
            <a:r>
              <a:rPr lang="en-US" sz="2400" dirty="0"/>
              <a:t>facilitates </a:t>
            </a:r>
            <a:r>
              <a:rPr lang="en-US" sz="2400" dirty="0" smtClean="0"/>
              <a:t>training</a:t>
            </a:r>
          </a:p>
          <a:p>
            <a:pPr lvl="1"/>
            <a:r>
              <a:rPr lang="en-US" sz="2000" dirty="0" err="1" smtClean="0"/>
              <a:t>Chatbots</a:t>
            </a:r>
            <a:r>
              <a:rPr lang="en-US" sz="2000" dirty="0" smtClean="0"/>
              <a:t> </a:t>
            </a:r>
            <a:r>
              <a:rPr lang="en-US" sz="2000" dirty="0"/>
              <a:t>can be used as a source of knowledge to answer learners’ queries</a:t>
            </a:r>
            <a:r>
              <a:rPr lang="en-US" sz="2000" dirty="0" smtClean="0"/>
              <a:t>.</a:t>
            </a:r>
          </a:p>
          <a:p>
            <a:pPr lvl="1"/>
            <a:r>
              <a:rPr lang="en-US" sz="2000" dirty="0"/>
              <a:t>AI can be used to test progress, and personalize online teaching for </a:t>
            </a:r>
            <a:r>
              <a:rPr lang="en-US" sz="2000" dirty="0" smtClean="0"/>
              <a:t>individuals</a:t>
            </a:r>
            <a:endParaRPr lang="en-US" sz="2000" dirty="0"/>
          </a:p>
        </p:txBody>
      </p:sp>
    </p:spTree>
    <p:extLst>
      <p:ext uri="{BB962C8B-B14F-4D97-AF65-F5344CB8AC3E}">
        <p14:creationId xmlns:p14="http://schemas.microsoft.com/office/powerpoint/2010/main" val="37219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a:t>
            </a:r>
            <a:r>
              <a:rPr lang="en-US" dirty="0" smtClean="0"/>
              <a:t>Objectives</a:t>
            </a:r>
            <a:endParaRPr lang="en-US" sz="2800" dirty="0"/>
          </a:p>
        </p:txBody>
      </p:sp>
      <p:sp>
        <p:nvSpPr>
          <p:cNvPr id="3" name="Content Placeholder 2"/>
          <p:cNvSpPr>
            <a:spLocks noGrp="1"/>
          </p:cNvSpPr>
          <p:nvPr>
            <p:ph idx="1"/>
          </p:nvPr>
        </p:nvSpPr>
        <p:spPr>
          <a:xfrm>
            <a:off x="456154" y="990600"/>
            <a:ext cx="8153400" cy="2793072"/>
          </a:xfrm>
        </p:spPr>
        <p:txBody>
          <a:bodyPr wrap="square">
            <a:spAutoFit/>
          </a:bodyPr>
          <a:lstStyle/>
          <a:p>
            <a:pPr marL="0" lvl="0" indent="0">
              <a:buClr>
                <a:schemeClr val="lt1"/>
              </a:buClr>
              <a:buSzPct val="25000"/>
              <a:buNone/>
              <a:tabLst>
                <a:tab pos="714375" algn="l"/>
              </a:tabLst>
            </a:pPr>
            <a:r>
              <a:rPr lang="en-US" sz="2400" b="1" dirty="0" smtClean="0">
                <a:solidFill>
                  <a:srgbClr val="007FA3"/>
                </a:solidFill>
              </a:rPr>
              <a:t>2.1	</a:t>
            </a:r>
            <a:r>
              <a:rPr lang="en-US" sz="2400" dirty="0" smtClean="0"/>
              <a:t>Understand </a:t>
            </a:r>
            <a:r>
              <a:rPr lang="en-US" sz="2400" dirty="0"/>
              <a:t>the concepts of artificial intelligence (</a:t>
            </a:r>
            <a:r>
              <a:rPr lang="en-US" sz="2400" spc="-300" dirty="0" smtClean="0"/>
              <a:t>A </a:t>
            </a:r>
            <a:r>
              <a:rPr lang="en-US" sz="2400" dirty="0" smtClean="0"/>
              <a:t>I</a:t>
            </a:r>
            <a:r>
              <a:rPr lang="en-US" sz="2400" dirty="0"/>
              <a:t>).</a:t>
            </a:r>
          </a:p>
          <a:p>
            <a:pPr marL="714375" indent="-714375">
              <a:buClr>
                <a:schemeClr val="bg1"/>
              </a:buClr>
              <a:buNone/>
              <a:tabLst>
                <a:tab pos="714375" algn="l"/>
              </a:tabLst>
            </a:pPr>
            <a:r>
              <a:rPr lang="en-US" sz="2400" b="1" dirty="0" smtClean="0">
                <a:solidFill>
                  <a:srgbClr val="007FA3"/>
                </a:solidFill>
              </a:rPr>
              <a:t>2.2 	</a:t>
            </a:r>
            <a:r>
              <a:rPr lang="en-US" sz="2400" dirty="0" smtClean="0"/>
              <a:t>Become </a:t>
            </a:r>
            <a:r>
              <a:rPr lang="en-US" sz="2400" dirty="0"/>
              <a:t>familiar with the drivers, capabilities, </a:t>
            </a:r>
            <a:r>
              <a:rPr lang="en-US" sz="2400" dirty="0" smtClean="0"/>
              <a:t>and benefits </a:t>
            </a:r>
            <a:r>
              <a:rPr lang="en-US" sz="2400" dirty="0"/>
              <a:t>of </a:t>
            </a:r>
            <a:r>
              <a:rPr lang="en-US" sz="2400" spc="-300" dirty="0" smtClean="0"/>
              <a:t>A </a:t>
            </a:r>
            <a:r>
              <a:rPr lang="en-US" sz="2400" dirty="0" smtClean="0"/>
              <a:t>I</a:t>
            </a:r>
            <a:r>
              <a:rPr lang="en-US" sz="2400" dirty="0"/>
              <a:t>.</a:t>
            </a:r>
          </a:p>
          <a:p>
            <a:pPr marL="628650" indent="-628650">
              <a:buClr>
                <a:schemeClr val="bg1"/>
              </a:buClr>
              <a:buNone/>
              <a:tabLst>
                <a:tab pos="714375" algn="l"/>
              </a:tabLst>
            </a:pPr>
            <a:r>
              <a:rPr lang="en-US" sz="2400" b="1" dirty="0" smtClean="0">
                <a:solidFill>
                  <a:srgbClr val="007FA3"/>
                </a:solidFill>
              </a:rPr>
              <a:t>2.3 		</a:t>
            </a:r>
            <a:r>
              <a:rPr lang="en-US" sz="2400" dirty="0" smtClean="0"/>
              <a:t>Describe </a:t>
            </a:r>
            <a:r>
              <a:rPr lang="en-US" sz="2400" dirty="0"/>
              <a:t>human and machine intelligence.</a:t>
            </a:r>
          </a:p>
          <a:p>
            <a:pPr marL="714375" indent="-714375">
              <a:buClr>
                <a:schemeClr val="bg1"/>
              </a:buClr>
              <a:buNone/>
              <a:tabLst>
                <a:tab pos="714375" algn="l"/>
              </a:tabLst>
            </a:pPr>
            <a:r>
              <a:rPr lang="en-US" sz="2400" b="1" dirty="0" smtClean="0">
                <a:solidFill>
                  <a:srgbClr val="007FA3"/>
                </a:solidFill>
              </a:rPr>
              <a:t>2.4 	</a:t>
            </a:r>
            <a:r>
              <a:rPr lang="en-US" sz="2400" dirty="0" smtClean="0"/>
              <a:t>Describe </a:t>
            </a:r>
            <a:r>
              <a:rPr lang="en-US" sz="2400" dirty="0"/>
              <a:t>the major </a:t>
            </a:r>
            <a:r>
              <a:rPr lang="en-US" sz="2400" spc="-300" dirty="0" smtClean="0"/>
              <a:t>A </a:t>
            </a:r>
            <a:r>
              <a:rPr lang="en-US" sz="2400" dirty="0" smtClean="0"/>
              <a:t>I </a:t>
            </a:r>
            <a:r>
              <a:rPr lang="en-US" sz="2400" dirty="0"/>
              <a:t>technologies and some derivatives</a:t>
            </a:r>
            <a:r>
              <a:rPr lang="en-US" sz="2400" dirty="0" smtClean="0"/>
              <a:t>.</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53400" cy="430887"/>
          </a:xfrm>
        </p:spPr>
        <p:txBody>
          <a:bodyPr wrap="square">
            <a:spAutoFit/>
          </a:bodyPr>
          <a:lstStyle/>
          <a:p>
            <a:r>
              <a:rPr lang="en-US" sz="2800" spc="-450" dirty="0" smtClean="0">
                <a:latin typeface="+mj-lt"/>
              </a:rPr>
              <a:t>A </a:t>
            </a:r>
            <a:r>
              <a:rPr lang="en-US" sz="2800" dirty="0" smtClean="0">
                <a:latin typeface="+mj-lt"/>
              </a:rPr>
              <a:t>I </a:t>
            </a:r>
            <a:r>
              <a:rPr lang="en-US" sz="2800" dirty="0">
                <a:latin typeface="+mj-lt"/>
              </a:rPr>
              <a:t>in Human Resource </a:t>
            </a:r>
            <a:r>
              <a:rPr lang="en-US" sz="2800" dirty="0" smtClean="0">
                <a:latin typeface="+mj-lt"/>
              </a:rPr>
              <a:t>Management (2 of 2)</a:t>
            </a:r>
            <a:endParaRPr lang="en-US" sz="2000" dirty="0">
              <a:latin typeface="+mj-lt"/>
            </a:endParaRPr>
          </a:p>
        </p:txBody>
      </p:sp>
      <p:sp>
        <p:nvSpPr>
          <p:cNvPr id="4" name="Content Placeholder 3"/>
          <p:cNvSpPr>
            <a:spLocks noGrp="1"/>
          </p:cNvSpPr>
          <p:nvPr>
            <p:ph idx="13"/>
          </p:nvPr>
        </p:nvSpPr>
        <p:spPr>
          <a:xfrm>
            <a:off x="152400" y="1447800"/>
            <a:ext cx="8763000" cy="2700739"/>
          </a:xfrm>
        </p:spPr>
        <p:txBody>
          <a:bodyPr wrap="square">
            <a:spAutoFit/>
          </a:bodyPr>
          <a:lstStyle/>
          <a:p>
            <a:r>
              <a:rPr lang="en-US" sz="2400" dirty="0" smtClean="0"/>
              <a:t>Performance </a:t>
            </a:r>
            <a:r>
              <a:rPr lang="en-US" sz="2400" dirty="0"/>
              <a:t>assessment (evaluation</a:t>
            </a:r>
            <a:r>
              <a:rPr lang="en-US" sz="2400" dirty="0" smtClean="0"/>
              <a:t>)</a:t>
            </a:r>
          </a:p>
          <a:p>
            <a:pPr lvl="1"/>
            <a:r>
              <a:rPr lang="en-US" sz="2000" dirty="0" smtClean="0"/>
              <a:t>Breaking </a:t>
            </a:r>
            <a:r>
              <a:rPr lang="en-US" sz="2000" dirty="0"/>
              <a:t>work into many small components and by measuring the performance of each employee and team on each component. </a:t>
            </a:r>
            <a:r>
              <a:rPr lang="en-US" sz="2000" dirty="0" smtClean="0"/>
              <a:t> </a:t>
            </a:r>
          </a:p>
          <a:p>
            <a:pPr lvl="1"/>
            <a:r>
              <a:rPr lang="en-US" sz="2000" dirty="0" smtClean="0"/>
              <a:t>Performance </a:t>
            </a:r>
            <a:r>
              <a:rPr lang="en-US" sz="2000" dirty="0"/>
              <a:t>is compared to objectives, which are provided to employees and teams. </a:t>
            </a:r>
          </a:p>
          <a:p>
            <a:r>
              <a:rPr lang="en-US" sz="2400" dirty="0"/>
              <a:t>Retention </a:t>
            </a:r>
            <a:r>
              <a:rPr lang="en-US" sz="2400" dirty="0" smtClean="0"/>
              <a:t>– eliminating </a:t>
            </a:r>
            <a:r>
              <a:rPr lang="en-US" sz="2400" dirty="0"/>
              <a:t>attrition</a:t>
            </a:r>
          </a:p>
          <a:p>
            <a:pPr marL="829818" lvl="1" indent="-342900"/>
            <a:r>
              <a:rPr lang="en-US" sz="2000" dirty="0"/>
              <a:t>Predicting attrition way ahead of time to eliminate loss of </a:t>
            </a:r>
            <a:r>
              <a:rPr lang="en-US" sz="2000" dirty="0" smtClean="0"/>
              <a:t>talent </a:t>
            </a:r>
            <a:endParaRPr lang="en-US" sz="2000" dirty="0"/>
          </a:p>
        </p:txBody>
      </p:sp>
    </p:spTree>
    <p:extLst>
      <p:ext uri="{BB962C8B-B14F-4D97-AF65-F5344CB8AC3E}">
        <p14:creationId xmlns:p14="http://schemas.microsoft.com/office/powerpoint/2010/main" val="2773309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42557"/>
            <a:ext cx="8153400" cy="430887"/>
          </a:xfrm>
        </p:spPr>
        <p:txBody>
          <a:bodyPr wrap="square">
            <a:spAutoFit/>
          </a:bodyPr>
          <a:lstStyle/>
          <a:p>
            <a:r>
              <a:rPr lang="en-US" sz="2800" spc="-450" dirty="0" smtClean="0">
                <a:latin typeface="+mj-lt"/>
              </a:rPr>
              <a:t>A </a:t>
            </a:r>
            <a:r>
              <a:rPr lang="en-US" sz="2800" dirty="0" smtClean="0">
                <a:latin typeface="+mj-lt"/>
              </a:rPr>
              <a:t>I </a:t>
            </a:r>
            <a:r>
              <a:rPr lang="en-US" sz="2800" dirty="0">
                <a:latin typeface="+mj-lt"/>
              </a:rPr>
              <a:t>in </a:t>
            </a:r>
            <a:r>
              <a:rPr lang="en-US" sz="2800" dirty="0" smtClean="0">
                <a:latin typeface="+mj-lt"/>
              </a:rPr>
              <a:t>Marketing &amp; Advertising (1 of 2)</a:t>
            </a:r>
            <a:endParaRPr lang="en-US" sz="2800" dirty="0">
              <a:latin typeface="+mj-lt"/>
            </a:endParaRPr>
          </a:p>
        </p:txBody>
      </p:sp>
      <p:sp>
        <p:nvSpPr>
          <p:cNvPr id="4" name="Content Placeholder 3"/>
          <p:cNvSpPr>
            <a:spLocks noGrp="1"/>
          </p:cNvSpPr>
          <p:nvPr>
            <p:ph idx="13"/>
          </p:nvPr>
        </p:nvSpPr>
        <p:spPr>
          <a:xfrm>
            <a:off x="152400" y="1369537"/>
            <a:ext cx="8686800" cy="3339376"/>
          </a:xfrm>
        </p:spPr>
        <p:txBody>
          <a:bodyPr wrap="square">
            <a:spAutoFit/>
          </a:bodyPr>
          <a:lstStyle/>
          <a:p>
            <a:pPr marL="1001268" lvl="1" indent="-514350">
              <a:buFont typeface="+mj-lt"/>
              <a:buAutoNum type="arabicPeriod"/>
            </a:pPr>
            <a:r>
              <a:rPr lang="en-US" sz="2400" dirty="0" smtClean="0"/>
              <a:t>Product </a:t>
            </a:r>
            <a:r>
              <a:rPr lang="en-US" sz="2400" dirty="0"/>
              <a:t>and personal recommendations</a:t>
            </a:r>
          </a:p>
          <a:p>
            <a:pPr marL="1001268" lvl="1" indent="-514350">
              <a:buFont typeface="+mj-lt"/>
              <a:buAutoNum type="arabicPeriod"/>
            </a:pPr>
            <a:r>
              <a:rPr lang="en-US" sz="2400" dirty="0"/>
              <a:t>Smart search </a:t>
            </a:r>
            <a:r>
              <a:rPr lang="en-US" sz="2400" dirty="0" smtClean="0"/>
              <a:t>engines (e.g., Google’s Rank AI system)</a:t>
            </a:r>
            <a:endParaRPr lang="en-US" sz="2400" dirty="0"/>
          </a:p>
          <a:p>
            <a:pPr marL="1001268" lvl="1" indent="-514350">
              <a:buFont typeface="+mj-lt"/>
              <a:buAutoNum type="arabicPeriod"/>
            </a:pPr>
            <a:r>
              <a:rPr lang="en-US" sz="2400" dirty="0"/>
              <a:t>Fraud and data breaches detection</a:t>
            </a:r>
          </a:p>
          <a:p>
            <a:pPr marL="1001268" lvl="1" indent="-514350">
              <a:buFont typeface="+mj-lt"/>
              <a:buAutoNum type="arabicPeriod"/>
            </a:pPr>
            <a:r>
              <a:rPr lang="en-US" sz="2400" dirty="0"/>
              <a:t>Social </a:t>
            </a:r>
            <a:r>
              <a:rPr lang="en-US" sz="2400" dirty="0" smtClean="0"/>
              <a:t>semantics (sentiment analysis &amp; voice recognition)</a:t>
            </a:r>
            <a:endParaRPr lang="en-US" sz="2400" dirty="0"/>
          </a:p>
          <a:p>
            <a:pPr marL="1001268" lvl="1" indent="-514350">
              <a:buFont typeface="+mj-lt"/>
              <a:buAutoNum type="arabicPeriod"/>
            </a:pPr>
            <a:r>
              <a:rPr lang="en-US" sz="2400" dirty="0"/>
              <a:t>Web site design</a:t>
            </a:r>
          </a:p>
          <a:p>
            <a:pPr marL="1001268" lvl="1" indent="-514350">
              <a:buFont typeface="+mj-lt"/>
              <a:buAutoNum type="arabicPeriod"/>
            </a:pPr>
            <a:r>
              <a:rPr lang="en-US" sz="2400" dirty="0"/>
              <a:t>Producer </a:t>
            </a:r>
            <a:r>
              <a:rPr lang="en-US" sz="2400" dirty="0" smtClean="0"/>
              <a:t>pricing (predictive analysis, dynamic pricing, forecasting)</a:t>
            </a:r>
            <a:endParaRPr lang="en-US" sz="2400" dirty="0"/>
          </a:p>
        </p:txBody>
      </p:sp>
    </p:spTree>
    <p:extLst>
      <p:ext uri="{BB962C8B-B14F-4D97-AF65-F5344CB8AC3E}">
        <p14:creationId xmlns:p14="http://schemas.microsoft.com/office/powerpoint/2010/main" val="331648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442556"/>
            <a:ext cx="8153400" cy="430887"/>
          </a:xfrm>
        </p:spPr>
        <p:txBody>
          <a:bodyPr wrap="square">
            <a:spAutoFit/>
          </a:bodyPr>
          <a:lstStyle/>
          <a:p>
            <a:r>
              <a:rPr lang="en-US" sz="2800" spc="-450" dirty="0" smtClean="0">
                <a:latin typeface="+mj-lt"/>
              </a:rPr>
              <a:t>A </a:t>
            </a:r>
            <a:r>
              <a:rPr lang="en-US" sz="2800" dirty="0" smtClean="0">
                <a:latin typeface="+mj-lt"/>
              </a:rPr>
              <a:t>I </a:t>
            </a:r>
            <a:r>
              <a:rPr lang="en-US" sz="2800" dirty="0">
                <a:latin typeface="+mj-lt"/>
              </a:rPr>
              <a:t>in </a:t>
            </a:r>
            <a:r>
              <a:rPr lang="en-US" sz="2800" dirty="0" smtClean="0">
                <a:latin typeface="+mj-lt"/>
              </a:rPr>
              <a:t>Marketing</a:t>
            </a:r>
            <a:r>
              <a:rPr lang="en-US" sz="2800" dirty="0">
                <a:latin typeface="+mj-lt"/>
              </a:rPr>
              <a:t> </a:t>
            </a:r>
            <a:r>
              <a:rPr lang="en-US" sz="2800" dirty="0" smtClean="0">
                <a:latin typeface="+mj-lt"/>
              </a:rPr>
              <a:t>&amp; Advertising (2 of 2)</a:t>
            </a:r>
            <a:endParaRPr lang="en-US" sz="2800" dirty="0">
              <a:latin typeface="+mj-lt"/>
            </a:endParaRPr>
          </a:p>
        </p:txBody>
      </p:sp>
      <p:sp>
        <p:nvSpPr>
          <p:cNvPr id="4" name="Content Placeholder 3"/>
          <p:cNvSpPr>
            <a:spLocks noGrp="1"/>
          </p:cNvSpPr>
          <p:nvPr>
            <p:ph idx="13"/>
          </p:nvPr>
        </p:nvSpPr>
        <p:spPr>
          <a:xfrm>
            <a:off x="152400" y="1369537"/>
            <a:ext cx="8686800" cy="3046988"/>
          </a:xfrm>
        </p:spPr>
        <p:txBody>
          <a:bodyPr wrap="square">
            <a:spAutoFit/>
          </a:bodyPr>
          <a:lstStyle/>
          <a:p>
            <a:pPr marL="1001268" lvl="1" indent="-514350">
              <a:buFont typeface="+mj-lt"/>
              <a:buAutoNum type="arabicPeriod" startAt="7"/>
            </a:pPr>
            <a:r>
              <a:rPr lang="en-US" sz="2400" dirty="0" smtClean="0"/>
              <a:t>Predictive </a:t>
            </a:r>
            <a:r>
              <a:rPr lang="en-US" sz="2400" dirty="0"/>
              <a:t>customer </a:t>
            </a:r>
            <a:r>
              <a:rPr lang="en-US" sz="2400" dirty="0" smtClean="0"/>
              <a:t>service options</a:t>
            </a:r>
            <a:endParaRPr lang="en-US" sz="2400" dirty="0"/>
          </a:p>
          <a:p>
            <a:pPr marL="1001268" lvl="1" indent="-514350">
              <a:buFont typeface="+mj-lt"/>
              <a:buAutoNum type="arabicPeriod" startAt="7"/>
            </a:pPr>
            <a:r>
              <a:rPr lang="en-US" sz="2400" dirty="0" smtClean="0"/>
              <a:t>Ad targeting</a:t>
            </a:r>
          </a:p>
          <a:p>
            <a:pPr marL="1001268" lvl="1" indent="-514350">
              <a:buFont typeface="+mj-lt"/>
              <a:buAutoNum type="arabicPeriod" startAt="7"/>
            </a:pPr>
            <a:r>
              <a:rPr lang="en-US" sz="2400" dirty="0" smtClean="0"/>
              <a:t>Speech recognition</a:t>
            </a:r>
          </a:p>
          <a:p>
            <a:pPr marL="1001268" lvl="1" indent="-514350">
              <a:buFont typeface="+mj-lt"/>
              <a:buAutoNum type="arabicPeriod" startAt="7"/>
            </a:pPr>
            <a:r>
              <a:rPr lang="en-US" sz="2400" dirty="0"/>
              <a:t>Language </a:t>
            </a:r>
            <a:r>
              <a:rPr lang="en-US" sz="2400" dirty="0" smtClean="0"/>
              <a:t>translation</a:t>
            </a:r>
          </a:p>
          <a:p>
            <a:pPr marL="1001268" lvl="1" indent="-514350">
              <a:buFont typeface="+mj-lt"/>
              <a:buAutoNum type="arabicPeriod" startAt="7"/>
            </a:pPr>
            <a:r>
              <a:rPr lang="en-US" sz="2400" dirty="0" smtClean="0"/>
              <a:t>Customer segmentation</a:t>
            </a:r>
          </a:p>
          <a:p>
            <a:pPr marL="1001268" lvl="1" indent="-514350">
              <a:buFont typeface="+mj-lt"/>
              <a:buAutoNum type="arabicPeriod" startAt="7"/>
            </a:pPr>
            <a:r>
              <a:rPr lang="en-US" sz="2400" dirty="0"/>
              <a:t>Sales </a:t>
            </a:r>
            <a:r>
              <a:rPr lang="en-US" sz="2400" dirty="0" smtClean="0"/>
              <a:t>forecasting</a:t>
            </a:r>
          </a:p>
          <a:p>
            <a:pPr marL="1001268" lvl="1" indent="-514350">
              <a:buFont typeface="+mj-lt"/>
              <a:buAutoNum type="arabicPeriod" startAt="7"/>
            </a:pPr>
            <a:r>
              <a:rPr lang="en-US" sz="2400" dirty="0"/>
              <a:t>Content generation</a:t>
            </a:r>
          </a:p>
        </p:txBody>
      </p:sp>
    </p:spTree>
    <p:extLst>
      <p:ext uri="{BB962C8B-B14F-4D97-AF65-F5344CB8AC3E}">
        <p14:creationId xmlns:p14="http://schemas.microsoft.com/office/powerpoint/2010/main" val="238204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87" y="442556"/>
            <a:ext cx="8153400" cy="430887"/>
          </a:xfrm>
        </p:spPr>
        <p:txBody>
          <a:bodyPr wrap="square">
            <a:spAutoFit/>
          </a:bodyPr>
          <a:lstStyle/>
          <a:p>
            <a:r>
              <a:rPr lang="en-US" sz="2800" spc="-450" dirty="0" smtClean="0">
                <a:latin typeface="+mj-lt"/>
              </a:rPr>
              <a:t>A </a:t>
            </a:r>
            <a:r>
              <a:rPr lang="en-US" sz="2800" dirty="0" smtClean="0">
                <a:latin typeface="+mj-lt"/>
              </a:rPr>
              <a:t>I </a:t>
            </a:r>
            <a:r>
              <a:rPr lang="en-US" sz="2800" dirty="0">
                <a:latin typeface="+mj-lt"/>
              </a:rPr>
              <a:t>in Production-Operation Management</a:t>
            </a:r>
          </a:p>
        </p:txBody>
      </p:sp>
      <p:sp>
        <p:nvSpPr>
          <p:cNvPr id="4" name="Content Placeholder 3"/>
          <p:cNvSpPr>
            <a:spLocks noGrp="1"/>
          </p:cNvSpPr>
          <p:nvPr>
            <p:ph idx="13"/>
          </p:nvPr>
        </p:nvSpPr>
        <p:spPr>
          <a:xfrm>
            <a:off x="453887" y="1219200"/>
            <a:ext cx="8153400" cy="3901068"/>
          </a:xfrm>
        </p:spPr>
        <p:txBody>
          <a:bodyPr>
            <a:spAutoFit/>
          </a:bodyPr>
          <a:lstStyle/>
          <a:p>
            <a:r>
              <a:rPr lang="en-US" sz="2400" spc="-300" dirty="0" smtClean="0"/>
              <a:t>A </a:t>
            </a:r>
            <a:r>
              <a:rPr lang="en-US" sz="2400" dirty="0" smtClean="0"/>
              <a:t>I </a:t>
            </a:r>
            <a:r>
              <a:rPr lang="en-US" sz="2400" dirty="0"/>
              <a:t>in manufacturing</a:t>
            </a:r>
          </a:p>
          <a:p>
            <a:pPr marL="829818" lvl="1" indent="-342900"/>
            <a:r>
              <a:rPr lang="en-US" sz="2000" dirty="0"/>
              <a:t>Automation for compliance and cost reduction</a:t>
            </a:r>
          </a:p>
          <a:p>
            <a:pPr marL="829818" lvl="1" indent="-342900"/>
            <a:r>
              <a:rPr lang="en-US" sz="2000" dirty="0"/>
              <a:t>React quicker and more effectively (agility) </a:t>
            </a:r>
          </a:p>
          <a:p>
            <a:r>
              <a:rPr lang="en-US" sz="2400" dirty="0"/>
              <a:t>Implementation model </a:t>
            </a:r>
          </a:p>
          <a:p>
            <a:pPr marL="829818" lvl="1" indent="-342900"/>
            <a:r>
              <a:rPr lang="en-US" sz="2000" dirty="0"/>
              <a:t>Streamlining processes, smart outsourcing, work automation, improving customer experience  </a:t>
            </a:r>
          </a:p>
          <a:p>
            <a:r>
              <a:rPr lang="en-US" sz="2400" dirty="0"/>
              <a:t>Intelligent factories</a:t>
            </a:r>
          </a:p>
          <a:p>
            <a:r>
              <a:rPr lang="en-US" sz="2400" dirty="0"/>
              <a:t>Logistic and transportation</a:t>
            </a:r>
          </a:p>
          <a:p>
            <a:pPr marL="829818" lvl="1" indent="-342900"/>
            <a:r>
              <a:rPr lang="en-US" sz="2000" dirty="0"/>
              <a:t>Example: </a:t>
            </a:r>
            <a:r>
              <a:rPr lang="en-US" sz="2000" spc="-300" dirty="0" smtClean="0"/>
              <a:t>D H </a:t>
            </a:r>
            <a:r>
              <a:rPr lang="en-US" sz="2000" dirty="0" smtClean="0"/>
              <a:t>L </a:t>
            </a:r>
            <a:r>
              <a:rPr lang="en-US" sz="2000" dirty="0"/>
              <a:t>supply-chain</a:t>
            </a:r>
          </a:p>
        </p:txBody>
      </p:sp>
    </p:spTree>
    <p:extLst>
      <p:ext uri="{BB962C8B-B14F-4D97-AF65-F5344CB8AC3E}">
        <p14:creationId xmlns:p14="http://schemas.microsoft.com/office/powerpoint/2010/main" val="413437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5553"/>
            <a:ext cx="8153400" cy="492443"/>
          </a:xfrm>
        </p:spPr>
        <p:txBody>
          <a:bodyPr wrap="square">
            <a:spAutoFit/>
          </a:bodyPr>
          <a:lstStyle/>
          <a:p>
            <a:r>
              <a:rPr lang="en-US" sz="3200" dirty="0" smtClean="0">
                <a:latin typeface="+mj-lt"/>
              </a:rPr>
              <a:t>2.2 Introduction </a:t>
            </a:r>
            <a:r>
              <a:rPr lang="en-US" sz="3200" dirty="0">
                <a:latin typeface="+mj-lt"/>
              </a:rPr>
              <a:t>to Artificial Intelligence</a:t>
            </a:r>
          </a:p>
        </p:txBody>
      </p:sp>
      <p:sp>
        <p:nvSpPr>
          <p:cNvPr id="4" name="Content Placeholder 3"/>
          <p:cNvSpPr>
            <a:spLocks noGrp="1"/>
          </p:cNvSpPr>
          <p:nvPr>
            <p:ph idx="13"/>
          </p:nvPr>
        </p:nvSpPr>
        <p:spPr>
          <a:xfrm>
            <a:off x="457200" y="990600"/>
            <a:ext cx="8153400" cy="3901068"/>
          </a:xfrm>
        </p:spPr>
        <p:txBody>
          <a:bodyPr>
            <a:spAutoFit/>
          </a:bodyPr>
          <a:lstStyle/>
          <a:p>
            <a:pPr marL="285750" indent="-285750"/>
            <a:r>
              <a:rPr lang="en-US" sz="2400" dirty="0" smtClean="0"/>
              <a:t>One Possible Definition </a:t>
            </a:r>
            <a:r>
              <a:rPr lang="en-US" sz="2400" dirty="0"/>
              <a:t>for artificial intelligence (</a:t>
            </a:r>
            <a:r>
              <a:rPr lang="en-US" sz="2400" spc="-300" dirty="0" smtClean="0"/>
              <a:t>A </a:t>
            </a:r>
            <a:r>
              <a:rPr lang="en-US" sz="2400" dirty="0" smtClean="0"/>
              <a:t>I</a:t>
            </a:r>
            <a:r>
              <a:rPr lang="en-US" sz="2400" dirty="0"/>
              <a:t>)</a:t>
            </a:r>
          </a:p>
          <a:p>
            <a:pPr marL="772668" lvl="1"/>
            <a:r>
              <a:rPr lang="en-US" sz="2400" dirty="0" smtClean="0"/>
              <a:t>The capabilities of a machine to imitate intelligent of human behavior. </a:t>
            </a:r>
          </a:p>
          <a:p>
            <a:pPr marL="772668" lvl="1"/>
            <a:endParaRPr lang="en-US" sz="2400" dirty="0" smtClean="0"/>
          </a:p>
          <a:p>
            <a:pPr marL="285750" lvl="1">
              <a:spcBef>
                <a:spcPts val="1500"/>
              </a:spcBef>
              <a:buFont typeface="Arial" panose="020B0604020202020204" pitchFamily="34" charset="0"/>
              <a:buChar char="•"/>
            </a:pPr>
            <a:r>
              <a:rPr lang="en-US" sz="2400" dirty="0"/>
              <a:t>AI is mainly concerned with:</a:t>
            </a:r>
          </a:p>
          <a:p>
            <a:pPr marL="772668" lvl="1"/>
            <a:r>
              <a:rPr lang="en-US" sz="2400" dirty="0" smtClean="0"/>
              <a:t>The study of human thought process</a:t>
            </a:r>
          </a:p>
          <a:p>
            <a:pPr marL="772668" lvl="1"/>
            <a:r>
              <a:rPr lang="en-US" sz="2400" dirty="0" smtClean="0"/>
              <a:t>The representation and duplication of those thought processes in machines</a:t>
            </a:r>
          </a:p>
          <a:p>
            <a:pPr marL="772668" lvl="1"/>
            <a:endParaRPr lang="en-US" sz="2400" dirty="0" smtClean="0"/>
          </a:p>
        </p:txBody>
      </p:sp>
    </p:spTree>
    <p:extLst>
      <p:ext uri="{BB962C8B-B14F-4D97-AF65-F5344CB8AC3E}">
        <p14:creationId xmlns:p14="http://schemas.microsoft.com/office/powerpoint/2010/main" val="132418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554653"/>
            <a:ext cx="8143875" cy="492443"/>
          </a:xfrm>
        </p:spPr>
        <p:txBody>
          <a:bodyPr wrap="square">
            <a:spAutoFit/>
          </a:bodyPr>
          <a:lstStyle/>
          <a:p>
            <a:r>
              <a:rPr lang="en-US" sz="3200" dirty="0" smtClean="0">
                <a:latin typeface="+mj-lt"/>
              </a:rPr>
              <a:t>2.3 Human </a:t>
            </a:r>
            <a:r>
              <a:rPr lang="en-US" sz="3200" dirty="0">
                <a:latin typeface="+mj-lt"/>
              </a:rPr>
              <a:t>and Computer </a:t>
            </a:r>
            <a:r>
              <a:rPr lang="en-US" sz="3200" dirty="0" smtClean="0">
                <a:latin typeface="+mj-lt"/>
              </a:rPr>
              <a:t>Intelligence</a:t>
            </a:r>
            <a:endParaRPr lang="en-US" sz="3200" dirty="0">
              <a:latin typeface="+mj-lt"/>
            </a:endParaRPr>
          </a:p>
        </p:txBody>
      </p:sp>
      <p:sp>
        <p:nvSpPr>
          <p:cNvPr id="4" name="Content Placeholder 3"/>
          <p:cNvSpPr>
            <a:spLocks noGrp="1"/>
          </p:cNvSpPr>
          <p:nvPr>
            <p:ph idx="13"/>
          </p:nvPr>
        </p:nvSpPr>
        <p:spPr>
          <a:xfrm>
            <a:off x="466725" y="1371600"/>
            <a:ext cx="8143875" cy="3685624"/>
          </a:xfrm>
        </p:spPr>
        <p:txBody>
          <a:bodyPr wrap="square">
            <a:spAutoFit/>
          </a:bodyPr>
          <a:lstStyle/>
          <a:p>
            <a:r>
              <a:rPr lang="en-US" sz="2400" dirty="0"/>
              <a:t>What is intelligence? </a:t>
            </a:r>
          </a:p>
          <a:p>
            <a:r>
              <a:rPr lang="en-US" sz="2400" dirty="0"/>
              <a:t>Types of intelligence:</a:t>
            </a:r>
          </a:p>
          <a:p>
            <a:pPr marL="829818" lvl="1" indent="-342900"/>
            <a:r>
              <a:rPr lang="en-US" sz="2400" dirty="0"/>
              <a:t>Linguistic and verbal, logical, spatial, body/movement, musical, interpersonal, intrapersonal, naturalist</a:t>
            </a:r>
          </a:p>
          <a:p>
            <a:r>
              <a:rPr lang="en-US" sz="2400" dirty="0"/>
              <a:t>Intelligence is not a simple concept!</a:t>
            </a:r>
          </a:p>
          <a:p>
            <a:r>
              <a:rPr lang="en-US" sz="2400" dirty="0"/>
              <a:t>Content of intelligence</a:t>
            </a:r>
          </a:p>
          <a:p>
            <a:pPr marL="829818" lvl="1" indent="-342900"/>
            <a:r>
              <a:rPr lang="en-US" sz="2400" dirty="0"/>
              <a:t>Reasoning, learning, logic, problem-solving, perception, and linguistic ability</a:t>
            </a:r>
          </a:p>
        </p:txBody>
      </p:sp>
    </p:spTree>
    <p:extLst>
      <p:ext uri="{BB962C8B-B14F-4D97-AF65-F5344CB8AC3E}">
        <p14:creationId xmlns:p14="http://schemas.microsoft.com/office/powerpoint/2010/main" val="380332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The Functionalities and Applications of </a:t>
            </a:r>
            <a:r>
              <a:rPr lang="en-IN" sz="3600" spc="-450" dirty="0" smtClean="0">
                <a:latin typeface="+mj-lt"/>
              </a:rPr>
              <a:t>A </a:t>
            </a:r>
            <a:r>
              <a:rPr lang="en-IN" sz="3600" dirty="0" smtClean="0">
                <a:latin typeface="+mj-lt"/>
              </a:rPr>
              <a:t>I</a:t>
            </a:r>
            <a:endParaRPr lang="en-US" sz="3600" dirty="0">
              <a:latin typeface="+mj-lt"/>
            </a:endParaRPr>
          </a:p>
        </p:txBody>
      </p:sp>
      <p:pic>
        <p:nvPicPr>
          <p:cNvPr id="1026" name="Picture 2" descr="The details of the graphic are as follows:&#10;• On the trunk of the tree is written The AI Tree. &#10;• The area below the ground is labeled Foundations and the area above it is labeled Technologies and Applications. &#10;• The following are listed in boxes at the root endings of the tree: &#10;• Philosophy&#10;• Human Behavior&#10;• Neurology&#10;• Sociology&#10;• Psychology&#10;• Human Cognition&#10;• IoT&#10;• Logic&#10;• Linguistics&#10;• Robotics&#10;• Biology&#10;• Mathematics&#10;• M2M&#10;• Computer Science&#10;• Engineering&#10;• Management Science&#10;• Information Systems&#10;• Statistics&#10;• Fuzzy Logic &#10;• Pattern Recognition&#10;• The following are listed in boxes on the branches and leaves of the tree: &#10;• Intelligence&#10;• Tutoring&#10;• Autonomous Vehicles&#10;• Speech Understanding&#10;• Automatic Programming&#10;• Game Playing&#10;• Computer Vision&#10;• Augmented Reality&#10;• Expert Systems&#10;• Smart Homes&#10;• Intelligent Agents&#10;• Natural Language Processing&#10;• Personal Assistant&#10;• Machine Learning&#10;• Voice Recognition&#10;• Neutral Networks&#10;• Genetic Algorithms&#10;• Smart Cities&#10;• Deep Learning&#10;• Smart Factories &#10;• Robo Advisors"/>
          <p:cNvPicPr>
            <a:picLocks noChangeAspect="1" noChangeArrowheads="1"/>
          </p:cNvPicPr>
          <p:nvPr/>
        </p:nvPicPr>
        <p:blipFill rotWithShape="1">
          <a:blip r:embed="rId3">
            <a:extLst>
              <a:ext uri="{28A0092B-C50C-407E-A947-70E740481C1C}">
                <a14:useLocalDpi xmlns:a14="http://schemas.microsoft.com/office/drawing/2010/main" val="0"/>
              </a:ext>
            </a:extLst>
          </a:blip>
          <a:srcRect b="2845"/>
          <a:stretch/>
        </p:blipFill>
        <p:spPr bwMode="auto">
          <a:xfrm>
            <a:off x="1228725" y="1343745"/>
            <a:ext cx="6683887" cy="496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8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2.4 Major </a:t>
            </a:r>
            <a:r>
              <a:rPr lang="en-US" sz="3600" spc="-450" dirty="0" smtClean="0">
                <a:latin typeface="+mj-lt"/>
              </a:rPr>
              <a:t>A </a:t>
            </a:r>
            <a:r>
              <a:rPr lang="en-US" sz="3600" dirty="0" smtClean="0">
                <a:latin typeface="+mj-lt"/>
              </a:rPr>
              <a:t>I </a:t>
            </a:r>
            <a:r>
              <a:rPr lang="en-US" sz="3600" dirty="0">
                <a:latin typeface="+mj-lt"/>
              </a:rPr>
              <a:t>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511039" y="961985"/>
            <a:ext cx="8027098" cy="531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smtClean="0">
                <a:latin typeface="+mj-lt"/>
              </a:rPr>
              <a:t>2.4 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3600986"/>
          </a:xfrm>
        </p:spPr>
        <p:txBody>
          <a:bodyPr>
            <a:spAutoFit/>
          </a:bodyPr>
          <a:lstStyle/>
          <a:p>
            <a:r>
              <a:rPr lang="en-US" sz="2400" dirty="0"/>
              <a:t>Intelligent </a:t>
            </a:r>
            <a:r>
              <a:rPr lang="en-US" sz="2400" dirty="0" smtClean="0"/>
              <a:t>agents (IA)</a:t>
            </a:r>
            <a:endParaRPr lang="en-US" sz="2400" dirty="0"/>
          </a:p>
          <a:p>
            <a:pPr marL="829818" lvl="1" indent="-342900"/>
            <a:r>
              <a:rPr lang="en-US" sz="1800" dirty="0"/>
              <a:t>A</a:t>
            </a:r>
            <a:r>
              <a:rPr lang="en-US" sz="1800" dirty="0" smtClean="0"/>
              <a:t>n</a:t>
            </a:r>
            <a:r>
              <a:rPr lang="en-US" sz="1800" dirty="0"/>
              <a:t> intelligent agent (IA) is </a:t>
            </a:r>
            <a:r>
              <a:rPr lang="en-US" sz="1800" dirty="0" smtClean="0"/>
              <a:t>an autonomous, small computer program that acts upon changing environments as directed by stored knowledge. </a:t>
            </a:r>
          </a:p>
          <a:p>
            <a:pPr marL="829818" lvl="1" indent="-342900"/>
            <a:r>
              <a:rPr lang="en-US" sz="1800" dirty="0" smtClean="0"/>
              <a:t>Help human agents in achieving specific goals related to the changes in the surrounding environment.</a:t>
            </a:r>
          </a:p>
          <a:p>
            <a:pPr marL="829818" lvl="1" indent="-342900"/>
            <a:r>
              <a:rPr lang="en-US" sz="1800" dirty="0" smtClean="0"/>
              <a:t>Intelligent agents may learn by using the expanding knowledge embedded in them.</a:t>
            </a:r>
          </a:p>
          <a:p>
            <a:pPr marL="829818" lvl="1" indent="-342900"/>
            <a:endParaRPr lang="en-US" sz="1800" dirty="0" smtClean="0"/>
          </a:p>
          <a:p>
            <a:pPr marL="829818" lvl="1" indent="-342900"/>
            <a:r>
              <a:rPr lang="en-US" sz="1800" dirty="0" smtClean="0"/>
              <a:t>Examples:</a:t>
            </a:r>
          </a:p>
          <a:p>
            <a:pPr marL="1229868" lvl="2" indent="-342900"/>
            <a:r>
              <a:rPr lang="en-US" sz="1800" dirty="0" smtClean="0"/>
              <a:t>Virus detection program, recommending product, making price recommendations.</a:t>
            </a:r>
            <a:endParaRPr lang="en-US" sz="1800" dirty="0"/>
          </a:p>
        </p:txBody>
      </p:sp>
    </p:spTree>
    <p:extLst>
      <p:ext uri="{BB962C8B-B14F-4D97-AF65-F5344CB8AC3E}">
        <p14:creationId xmlns:p14="http://schemas.microsoft.com/office/powerpoint/2010/main" val="363803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534400" cy="4231928"/>
          </a:xfrm>
        </p:spPr>
        <p:txBody>
          <a:bodyPr wrap="square">
            <a:spAutoFit/>
          </a:bodyPr>
          <a:lstStyle/>
          <a:p>
            <a:pPr marL="0" indent="0">
              <a:buNone/>
            </a:pPr>
            <a:r>
              <a:rPr lang="en-US" sz="2400" dirty="0" smtClean="0"/>
              <a:t>2.4.2 Machine learning (ML)</a:t>
            </a:r>
            <a:endParaRPr lang="en-US" sz="2400" dirty="0"/>
          </a:p>
          <a:p>
            <a:pPr marL="829818" lvl="1" indent="-342900"/>
            <a:r>
              <a:rPr lang="en-US" sz="1800" dirty="0" smtClean="0"/>
              <a:t>Teaching computers to learn from examples and large amounts of data, and new situations. </a:t>
            </a:r>
          </a:p>
          <a:p>
            <a:pPr marL="829818" lvl="1" indent="-342900"/>
            <a:r>
              <a:rPr lang="en-US" sz="1800" dirty="0" smtClean="0"/>
              <a:t>Scientists teach computers to identify patterns and make connections by showing them a large volume of examples and related data. </a:t>
            </a:r>
          </a:p>
          <a:p>
            <a:pPr marL="829818" lvl="1" indent="-342900"/>
            <a:r>
              <a:rPr lang="en-US" sz="1800" dirty="0" smtClean="0"/>
              <a:t>Allow the system to monitor and sense their environmental activities and adjust their behavior as needed.</a:t>
            </a:r>
          </a:p>
          <a:p>
            <a:pPr marL="829818" lvl="1" indent="-342900"/>
            <a:r>
              <a:rPr lang="en-US" sz="1800" dirty="0" smtClean="0"/>
              <a:t>Learn based on data coming from sensors, databases, and other sources.</a:t>
            </a:r>
          </a:p>
          <a:p>
            <a:pPr marL="829818" lvl="1" indent="-342900"/>
            <a:r>
              <a:rPr lang="en-US" sz="1800" dirty="0" smtClean="0"/>
              <a:t>Can be used to make predictions, recognize patterns, predict performance.</a:t>
            </a:r>
          </a:p>
          <a:p>
            <a:pPr marL="829818" lvl="1" indent="-342900"/>
            <a:endParaRPr lang="en-US" sz="1800" dirty="0" smtClean="0"/>
          </a:p>
          <a:p>
            <a:pPr marL="829818" lvl="1" indent="-342900"/>
            <a:r>
              <a:rPr lang="en-US" sz="1800" dirty="0" smtClean="0"/>
              <a:t>Examples: credit card fraud detection, improving customer loyalty and retention, hiring the right people, predictive maintenance, retail shelf </a:t>
            </a:r>
            <a:r>
              <a:rPr lang="en-US" sz="1800" smtClean="0"/>
              <a:t>analysis.</a:t>
            </a:r>
            <a:endParaRPr lang="en-US" sz="1800" dirty="0" smtClean="0"/>
          </a:p>
        </p:txBody>
      </p:sp>
    </p:spTree>
    <p:extLst>
      <p:ext uri="{BB962C8B-B14F-4D97-AF65-F5344CB8AC3E}">
        <p14:creationId xmlns:p14="http://schemas.microsoft.com/office/powerpoint/2010/main" val="3557948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4653"/>
            <a:ext cx="8153400" cy="492443"/>
          </a:xfrm>
        </p:spPr>
        <p:txBody>
          <a:bodyPr wrap="square">
            <a:spAutoFit/>
          </a:bodyPr>
          <a:lstStyle/>
          <a:p>
            <a:r>
              <a:rPr lang="en-US" sz="3200" dirty="0">
                <a:latin typeface="+mj-lt"/>
              </a:rPr>
              <a:t>Major </a:t>
            </a:r>
            <a:r>
              <a:rPr lang="en-US" sz="3200" spc="-450" dirty="0" smtClean="0">
                <a:latin typeface="+mj-lt"/>
              </a:rPr>
              <a:t>A </a:t>
            </a:r>
            <a:r>
              <a:rPr lang="en-US" sz="3200" dirty="0" smtClean="0">
                <a:latin typeface="+mj-lt"/>
              </a:rPr>
              <a:t>I </a:t>
            </a:r>
            <a:r>
              <a:rPr lang="en-US" sz="3200" dirty="0">
                <a:latin typeface="+mj-lt"/>
              </a:rPr>
              <a:t>Technologies &amp; </a:t>
            </a:r>
            <a:r>
              <a:rPr lang="en-US" sz="3200" dirty="0" smtClean="0">
                <a:latin typeface="+mj-lt"/>
              </a:rPr>
              <a:t>Drivers</a:t>
            </a:r>
            <a:endParaRPr lang="en-US" sz="3200" dirty="0">
              <a:latin typeface="+mj-lt"/>
            </a:endParaRPr>
          </a:p>
        </p:txBody>
      </p:sp>
      <p:sp>
        <p:nvSpPr>
          <p:cNvPr id="4" name="Content Placeholder 3"/>
          <p:cNvSpPr>
            <a:spLocks noGrp="1"/>
          </p:cNvSpPr>
          <p:nvPr>
            <p:ph idx="13"/>
          </p:nvPr>
        </p:nvSpPr>
        <p:spPr>
          <a:xfrm>
            <a:off x="457200" y="1371600"/>
            <a:ext cx="8153400" cy="4585871"/>
          </a:xfrm>
        </p:spPr>
        <p:txBody>
          <a:bodyPr>
            <a:spAutoFit/>
          </a:bodyPr>
          <a:lstStyle/>
          <a:p>
            <a:pPr marL="0" indent="0">
              <a:buNone/>
            </a:pPr>
            <a:r>
              <a:rPr lang="en-US" sz="2400" dirty="0" smtClean="0"/>
              <a:t>2.4.2 Deep learning (DL) </a:t>
            </a:r>
            <a:endParaRPr lang="en-US" sz="2400" dirty="0"/>
          </a:p>
          <a:p>
            <a:pPr marL="829818" lvl="1" indent="-342900"/>
            <a:r>
              <a:rPr lang="en-US" sz="1800" dirty="0"/>
              <a:t>A </a:t>
            </a:r>
            <a:r>
              <a:rPr lang="en-US" sz="1800" dirty="0" smtClean="0"/>
              <a:t>subset of </a:t>
            </a:r>
            <a:r>
              <a:rPr lang="en-US" sz="1800" dirty="0"/>
              <a:t>machine </a:t>
            </a:r>
            <a:r>
              <a:rPr lang="en-US" sz="1800" dirty="0" smtClean="0"/>
              <a:t>learning</a:t>
            </a:r>
          </a:p>
          <a:p>
            <a:pPr marL="829818" lvl="1" indent="-342900"/>
            <a:r>
              <a:rPr lang="en-US" sz="1800" dirty="0" smtClean="0"/>
              <a:t>Tries to mimic how the human brain works</a:t>
            </a:r>
          </a:p>
          <a:p>
            <a:pPr marL="829818" lvl="1" indent="-342900"/>
            <a:r>
              <a:rPr lang="en-US" sz="1800" dirty="0" smtClean="0"/>
              <a:t>Uses artificial neural networks</a:t>
            </a:r>
          </a:p>
          <a:p>
            <a:pPr marL="829818" lvl="1" indent="-342900"/>
            <a:r>
              <a:rPr lang="en-US" sz="1800" dirty="0" smtClean="0"/>
              <a:t>Play a major role in dealing with complex applications that regular machine learning cannot handle.</a:t>
            </a:r>
          </a:p>
          <a:p>
            <a:pPr marL="829818" lvl="1" indent="-342900"/>
            <a:r>
              <a:rPr lang="en-US" sz="1800" dirty="0" smtClean="0"/>
              <a:t>Deliver systems that not only think but also keep learning, enabling self-direction based on fresh data that flaw in (big data).</a:t>
            </a:r>
          </a:p>
          <a:p>
            <a:pPr marL="829818" lvl="1" indent="-342900"/>
            <a:r>
              <a:rPr lang="en-US" sz="1800" dirty="0" smtClean="0"/>
              <a:t>As long as new data arrive, learning occurs.</a:t>
            </a:r>
          </a:p>
          <a:p>
            <a:pPr marL="829818" lvl="1" indent="-342900"/>
            <a:r>
              <a:rPr lang="en-US" sz="1800" dirty="0" smtClean="0"/>
              <a:t>Deep learning is a key technology in autonomous vehicles by helping to interpret road signs and road obstacles.</a:t>
            </a:r>
          </a:p>
          <a:p>
            <a:pPr marL="829818" lvl="1" indent="-342900"/>
            <a:r>
              <a:rPr lang="en-US" sz="1800" dirty="0" smtClean="0"/>
              <a:t>DL is most useful in real-time interactive applications in the areas of vision recognition, scene recognition, robotics, and speech and voice processing. </a:t>
            </a:r>
            <a:endParaRPr lang="en-US" sz="1800" dirty="0"/>
          </a:p>
        </p:txBody>
      </p:sp>
    </p:spTree>
    <p:extLst>
      <p:ext uri="{BB962C8B-B14F-4D97-AF65-F5344CB8AC3E}">
        <p14:creationId xmlns:p14="http://schemas.microsoft.com/office/powerpoint/2010/main" val="105445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33471</TotalTime>
  <Words>1508</Words>
  <Application>Microsoft Office PowerPoint</Application>
  <PresentationFormat>On-screen Show (4:3)</PresentationFormat>
  <Paragraphs>198</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Times New Roman</vt:lpstr>
      <vt:lpstr>Verdana</vt:lpstr>
      <vt:lpstr>Wingdings</vt:lpstr>
      <vt:lpstr>508 Lecture</vt:lpstr>
      <vt:lpstr>Analytics, Data Science and A I: Systems for Decision Support</vt:lpstr>
      <vt:lpstr>Learning Objectives</vt:lpstr>
      <vt:lpstr>2.2 Introduction to Artificial Intelligence</vt:lpstr>
      <vt:lpstr>2.3 Human and Computer Intelligence</vt:lpstr>
      <vt:lpstr>The Functionalities and Applications of A I</vt:lpstr>
      <vt:lpstr>2.4 Major A I Technologies</vt:lpstr>
      <vt:lpstr>2.4 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Major A I Technologies &amp; Drivers</vt:lpstr>
      <vt:lpstr>A I in Human Resource Management (1 of 2)</vt:lpstr>
      <vt:lpstr>A I in Human Resource Management (2 of 2)</vt:lpstr>
      <vt:lpstr>A I in Marketing &amp; Advertising (1 of 2)</vt:lpstr>
      <vt:lpstr>A I in Marketing &amp; Advertising (2 of 2)</vt:lpstr>
      <vt:lpstr>A I in Production-Operation Management</vt:lpstr>
      <vt:lpstr>Copyright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Abdulrahman Abdulkarim Mirza, PhD.</cp:lastModifiedBy>
  <cp:revision>4666</cp:revision>
  <dcterms:created xsi:type="dcterms:W3CDTF">2014-07-14T20:04:21Z</dcterms:created>
  <dcterms:modified xsi:type="dcterms:W3CDTF">2024-09-16T09:41:45Z</dcterms:modified>
</cp:coreProperties>
</file>