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1074" r:id="rId2"/>
    <p:sldId id="1135" r:id="rId3"/>
    <p:sldId id="1166" r:id="rId4"/>
    <p:sldId id="1172" r:id="rId5"/>
    <p:sldId id="1174" r:id="rId6"/>
    <p:sldId id="1170" r:id="rId7"/>
    <p:sldId id="1171" r:id="rId8"/>
    <p:sldId id="1173" r:id="rId9"/>
    <p:sldId id="1175" r:id="rId10"/>
    <p:sldId id="1297" r:id="rId11"/>
    <p:sldId id="1243" r:id="rId12"/>
    <p:sldId id="1298" r:id="rId13"/>
    <p:sldId id="1299" r:id="rId14"/>
    <p:sldId id="1244" r:id="rId15"/>
    <p:sldId id="1300" r:id="rId16"/>
    <p:sldId id="1179" r:id="rId17"/>
    <p:sldId id="1180" r:id="rId18"/>
    <p:sldId id="1181" r:id="rId19"/>
    <p:sldId id="1182" r:id="rId20"/>
    <p:sldId id="1185" r:id="rId21"/>
    <p:sldId id="1194" r:id="rId22"/>
    <p:sldId id="1195" r:id="rId23"/>
    <p:sldId id="1196" r:id="rId24"/>
    <p:sldId id="1197" r:id="rId25"/>
    <p:sldId id="1198" r:id="rId26"/>
    <p:sldId id="1199" r:id="rId27"/>
    <p:sldId id="1200" r:id="rId28"/>
    <p:sldId id="1245" r:id="rId29"/>
    <p:sldId id="1247" r:id="rId30"/>
    <p:sldId id="1248" r:id="rId31"/>
    <p:sldId id="1249" r:id="rId32"/>
    <p:sldId id="1250" r:id="rId33"/>
    <p:sldId id="1279" r:id="rId34"/>
    <p:sldId id="1251" r:id="rId35"/>
    <p:sldId id="1280" r:id="rId36"/>
    <p:sldId id="1281" r:id="rId37"/>
    <p:sldId id="1282" r:id="rId38"/>
    <p:sldId id="1293" r:id="rId39"/>
    <p:sldId id="1283" r:id="rId40"/>
    <p:sldId id="1291" r:id="rId41"/>
    <p:sldId id="1284" r:id="rId42"/>
    <p:sldId id="1285" r:id="rId43"/>
    <p:sldId id="1287" r:id="rId44"/>
    <p:sldId id="1294" r:id="rId45"/>
    <p:sldId id="1295" r:id="rId46"/>
    <p:sldId id="1286" r:id="rId47"/>
    <p:sldId id="1289" r:id="rId48"/>
    <p:sldId id="1296" r:id="rId49"/>
    <p:sldId id="11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60">
          <p15:clr>
            <a:srgbClr val="A4A3A4"/>
          </p15:clr>
        </p15:guide>
        <p15:guide id="6" orient="horz" pos="672">
          <p15:clr>
            <a:srgbClr val="A4A3A4"/>
          </p15:clr>
        </p15:guide>
        <p15:guide id="7" orient="horz" pos="1200">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 id="2" name="Abdulrahman Mirza" initials="A" lastIdx="0" clrIdx="1">
    <p:extLst>
      <p:ext uri="{19B8F6BF-5375-455C-9EA6-DF929625EA0E}">
        <p15:presenceInfo xmlns:p15="http://schemas.microsoft.com/office/powerpoint/2012/main" userId="b86e7d45d8f76f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2" autoAdjust="0"/>
    <p:restoredTop sz="87185" autoAdjust="0"/>
  </p:normalViewPr>
  <p:slideViewPr>
    <p:cSldViewPr>
      <p:cViewPr varScale="1">
        <p:scale>
          <a:sx n="72" d="100"/>
          <a:sy n="72" d="100"/>
        </p:scale>
        <p:origin x="1332" y="60"/>
      </p:cViewPr>
      <p:guideLst>
        <p:guide orient="horz" pos="2160"/>
        <p:guide pos="2880"/>
        <p:guide orient="horz" pos="336"/>
        <p:guide orient="horz" pos="3984"/>
        <p:guide orient="horz" pos="960"/>
        <p:guide orient="horz" pos="672"/>
        <p:guide orient="horz" pos="1200"/>
        <p:guide pos="288"/>
        <p:guide pos="5424"/>
      </p:guideLst>
    </p:cSldViewPr>
  </p:slideViewPr>
  <p:outlineViewPr>
    <p:cViewPr>
      <p:scale>
        <a:sx n="33" d="100"/>
        <a:sy n="33" d="100"/>
      </p:scale>
      <p:origin x="0" y="271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12/4/2023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88582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97883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684021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317965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23343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47693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54263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72154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11766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533041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41166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43146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479479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96105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652542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42923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88950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61470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322391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1928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3996609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196490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387963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82395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1688677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20946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12/4/2023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12/4/2023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12/4/2023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12/4/2023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12/4/2023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12/4/2023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98224"/>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a:t>
            </a:r>
            <a:r>
              <a:rPr lang="en-US" sz="3200" dirty="0" smtClean="0"/>
              <a:t>7</a:t>
            </a:r>
            <a:endParaRPr lang="en-US" sz="3200" dirty="0"/>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Text Mining, Sentiment Analysis, and Social Analytics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Application </a:t>
            </a:r>
            <a:r>
              <a:rPr lang="en-US" sz="3200" dirty="0" smtClean="0">
                <a:latin typeface="+mj-lt"/>
              </a:rPr>
              <a:t>Areas </a:t>
            </a:r>
            <a:r>
              <a:rPr lang="en-US" sz="2400" dirty="0" smtClean="0">
                <a:latin typeface="+mj-lt"/>
              </a:rPr>
              <a:t>(2 of 2)</a:t>
            </a:r>
            <a:endParaRPr lang="en-US" sz="2400" dirty="0">
              <a:latin typeface="+mj-lt"/>
            </a:endParaRPr>
          </a:p>
        </p:txBody>
      </p:sp>
      <p:sp>
        <p:nvSpPr>
          <p:cNvPr id="5" name="Content Placeholder 4"/>
          <p:cNvSpPr>
            <a:spLocks noGrp="1"/>
          </p:cNvSpPr>
          <p:nvPr>
            <p:ph idx="13"/>
          </p:nvPr>
        </p:nvSpPr>
        <p:spPr>
          <a:xfrm>
            <a:off x="457200" y="990600"/>
            <a:ext cx="8153400" cy="3570208"/>
          </a:xfrm>
        </p:spPr>
        <p:txBody>
          <a:bodyPr wrap="square">
            <a:spAutoFit/>
          </a:bodyPr>
          <a:lstStyle/>
          <a:p>
            <a:r>
              <a:rPr lang="en-US" sz="2400" dirty="0" smtClean="0"/>
              <a:t>Clustering</a:t>
            </a:r>
            <a:endParaRPr lang="en-US" sz="2000" dirty="0" smtClean="0"/>
          </a:p>
          <a:p>
            <a:pPr lvl="1"/>
            <a:r>
              <a:rPr lang="en-US" sz="2000" dirty="0"/>
              <a:t>Grouping similar documents without having a predefined set of categories.</a:t>
            </a:r>
          </a:p>
          <a:p>
            <a:r>
              <a:rPr lang="en-US" sz="2400" dirty="0"/>
              <a:t>Concept </a:t>
            </a:r>
            <a:r>
              <a:rPr lang="en-US" sz="2400" dirty="0" smtClean="0"/>
              <a:t>linking</a:t>
            </a:r>
          </a:p>
          <a:p>
            <a:pPr lvl="1"/>
            <a:r>
              <a:rPr lang="en-US" sz="2000" dirty="0"/>
              <a:t>Grouping similar documents without having a predefined set of categories.</a:t>
            </a:r>
          </a:p>
          <a:p>
            <a:r>
              <a:rPr lang="en-US" sz="2400" dirty="0"/>
              <a:t>Question </a:t>
            </a:r>
            <a:r>
              <a:rPr lang="en-US" sz="2400" dirty="0" smtClean="0"/>
              <a:t>answering</a:t>
            </a:r>
          </a:p>
          <a:p>
            <a:pPr lvl="1"/>
            <a:r>
              <a:rPr lang="en-US" sz="2000" dirty="0"/>
              <a:t>Finding the best answer to a given question through knowledge-driven pattern matching.</a:t>
            </a:r>
            <a:endParaRPr lang="en-US" sz="2000" dirty="0" smtClean="0"/>
          </a:p>
        </p:txBody>
      </p:sp>
    </p:spTree>
    <p:extLst>
      <p:ext uri="{BB962C8B-B14F-4D97-AF65-F5344CB8AC3E}">
        <p14:creationId xmlns:p14="http://schemas.microsoft.com/office/powerpoint/2010/main" val="950614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Terminology </a:t>
            </a:r>
            <a:r>
              <a:rPr lang="en-US" sz="2400" dirty="0">
                <a:latin typeface="+mj-lt"/>
              </a:rPr>
              <a:t>(1 of </a:t>
            </a:r>
            <a:r>
              <a:rPr lang="en-US" sz="2400" dirty="0" smtClean="0">
                <a:latin typeface="+mj-lt"/>
              </a:rPr>
              <a:t>5)</a:t>
            </a:r>
            <a:endParaRPr lang="en-US" sz="2400" dirty="0">
              <a:latin typeface="+mj-lt"/>
            </a:endParaRPr>
          </a:p>
        </p:txBody>
      </p:sp>
      <p:sp>
        <p:nvSpPr>
          <p:cNvPr id="5" name="Content Placeholder 4"/>
          <p:cNvSpPr>
            <a:spLocks noGrp="1"/>
          </p:cNvSpPr>
          <p:nvPr>
            <p:ph idx="13"/>
          </p:nvPr>
        </p:nvSpPr>
        <p:spPr>
          <a:xfrm>
            <a:off x="457200" y="990600"/>
            <a:ext cx="8153400" cy="5055230"/>
          </a:xfrm>
        </p:spPr>
        <p:txBody>
          <a:bodyPr wrap="square">
            <a:spAutoFit/>
          </a:bodyPr>
          <a:lstStyle/>
          <a:p>
            <a:pPr>
              <a:tabLst>
                <a:tab pos="266700" algn="l"/>
              </a:tabLst>
            </a:pPr>
            <a:r>
              <a:rPr lang="en-US" sz="2400" dirty="0"/>
              <a:t>Unstructured or </a:t>
            </a:r>
            <a:r>
              <a:rPr lang="en-US" sz="2400" dirty="0" err="1"/>
              <a:t>semistructured</a:t>
            </a:r>
            <a:r>
              <a:rPr lang="en-US" sz="2400" dirty="0"/>
              <a:t> data</a:t>
            </a:r>
          </a:p>
          <a:p>
            <a:pPr>
              <a:tabLst>
                <a:tab pos="266700" algn="l"/>
              </a:tabLst>
            </a:pPr>
            <a:r>
              <a:rPr lang="en-US" sz="2400" dirty="0"/>
              <a:t>Corpus (and corpora</a:t>
            </a:r>
            <a:r>
              <a:rPr lang="en-US" sz="2400" dirty="0" smtClean="0"/>
              <a:t>)</a:t>
            </a:r>
          </a:p>
          <a:p>
            <a:pPr lvl="1">
              <a:tabLst>
                <a:tab pos="266700" algn="l"/>
              </a:tabLst>
            </a:pPr>
            <a:r>
              <a:rPr lang="en-US" sz="2000" dirty="0"/>
              <a:t>a large and structured set of texts (now usually stored and processed electronically) prepared for the purpose of conducting knowledge discovery.</a:t>
            </a:r>
          </a:p>
          <a:p>
            <a:pPr>
              <a:tabLst>
                <a:tab pos="266700" algn="l"/>
              </a:tabLst>
            </a:pPr>
            <a:r>
              <a:rPr lang="en-US" sz="2400" dirty="0" smtClean="0"/>
              <a:t>Terms</a:t>
            </a:r>
          </a:p>
          <a:p>
            <a:pPr lvl="1">
              <a:tabLst>
                <a:tab pos="266700" algn="l"/>
              </a:tabLst>
            </a:pPr>
            <a:r>
              <a:rPr lang="en-US" sz="2000" dirty="0"/>
              <a:t>A </a:t>
            </a:r>
            <a:r>
              <a:rPr lang="en-US" sz="2000" i="1" dirty="0"/>
              <a:t>term</a:t>
            </a:r>
            <a:r>
              <a:rPr lang="en-US" sz="2000" dirty="0"/>
              <a:t> is a single word or multiword phrase extracted directly from the corpus of a specific domain by means of NLP methods.</a:t>
            </a:r>
            <a:endParaRPr lang="en-US" sz="2000" dirty="0" smtClean="0"/>
          </a:p>
          <a:p>
            <a:pPr>
              <a:tabLst>
                <a:tab pos="266700" algn="l"/>
              </a:tabLst>
            </a:pPr>
            <a:r>
              <a:rPr lang="en-US" sz="2400" dirty="0" smtClean="0"/>
              <a:t>Concepts</a:t>
            </a:r>
          </a:p>
          <a:p>
            <a:pPr lvl="1">
              <a:tabLst>
                <a:tab pos="266700" algn="l"/>
              </a:tabLst>
            </a:pPr>
            <a:r>
              <a:rPr lang="en-US" sz="2000" i="1" dirty="0"/>
              <a:t>Concepts</a:t>
            </a:r>
            <a:r>
              <a:rPr lang="en-US" sz="2000" dirty="0"/>
              <a:t> are features generated from a collection of documents by means of manual, statistical, rule-based, or hybrid categorization methodology. Compared to terms, concepts are the result of higher-level abstraction.</a:t>
            </a:r>
            <a:endParaRPr lang="en-US" sz="2000" dirty="0" smtClean="0"/>
          </a:p>
        </p:txBody>
      </p:sp>
    </p:spTree>
    <p:extLst>
      <p:ext uri="{BB962C8B-B14F-4D97-AF65-F5344CB8AC3E}">
        <p14:creationId xmlns:p14="http://schemas.microsoft.com/office/powerpoint/2010/main" val="237581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Terminology </a:t>
            </a:r>
            <a:r>
              <a:rPr lang="en-US" sz="2400" dirty="0" smtClean="0">
                <a:latin typeface="+mj-lt"/>
              </a:rPr>
              <a:t>(2 </a:t>
            </a:r>
            <a:r>
              <a:rPr lang="en-US" sz="2400" dirty="0">
                <a:latin typeface="+mj-lt"/>
              </a:rPr>
              <a:t>of </a:t>
            </a:r>
            <a:r>
              <a:rPr lang="en-US" sz="2400" dirty="0" smtClean="0">
                <a:latin typeface="+mj-lt"/>
              </a:rPr>
              <a:t>5)</a:t>
            </a:r>
            <a:endParaRPr lang="en-US" sz="2400" dirty="0">
              <a:latin typeface="+mj-lt"/>
            </a:endParaRPr>
          </a:p>
        </p:txBody>
      </p:sp>
      <p:sp>
        <p:nvSpPr>
          <p:cNvPr id="5" name="Content Placeholder 4"/>
          <p:cNvSpPr>
            <a:spLocks noGrp="1"/>
          </p:cNvSpPr>
          <p:nvPr>
            <p:ph idx="13"/>
          </p:nvPr>
        </p:nvSpPr>
        <p:spPr>
          <a:xfrm>
            <a:off x="457200" y="990600"/>
            <a:ext cx="8153400" cy="4185761"/>
          </a:xfrm>
        </p:spPr>
        <p:txBody>
          <a:bodyPr wrap="square">
            <a:spAutoFit/>
          </a:bodyPr>
          <a:lstStyle/>
          <a:p>
            <a:pPr>
              <a:tabLst>
                <a:tab pos="266700" algn="l"/>
              </a:tabLst>
            </a:pPr>
            <a:r>
              <a:rPr lang="en-US" sz="2400" dirty="0" smtClean="0"/>
              <a:t>Stemming</a:t>
            </a:r>
          </a:p>
          <a:p>
            <a:pPr lvl="1">
              <a:tabLst>
                <a:tab pos="266700" algn="l"/>
              </a:tabLst>
            </a:pPr>
            <a:r>
              <a:rPr lang="en-US" sz="2000" dirty="0" smtClean="0"/>
              <a:t>The </a:t>
            </a:r>
            <a:r>
              <a:rPr lang="en-US" sz="2000" dirty="0"/>
              <a:t>process of reducing inflected words to their stem (or base or root) form. For instance, </a:t>
            </a:r>
            <a:r>
              <a:rPr lang="en-US" sz="2000" i="1" dirty="0"/>
              <a:t>stemmer, stemming, stemmed</a:t>
            </a:r>
            <a:r>
              <a:rPr lang="en-US" sz="2000" dirty="0"/>
              <a:t> are all based on the root </a:t>
            </a:r>
            <a:r>
              <a:rPr lang="en-US" sz="2000" i="1" dirty="0"/>
              <a:t>stem</a:t>
            </a:r>
            <a:r>
              <a:rPr lang="en-US" sz="2000" dirty="0"/>
              <a:t>.</a:t>
            </a:r>
          </a:p>
          <a:p>
            <a:pPr>
              <a:tabLst>
                <a:tab pos="266700" algn="l"/>
              </a:tabLst>
            </a:pPr>
            <a:r>
              <a:rPr lang="en-US" sz="2400" dirty="0"/>
              <a:t>Stop words </a:t>
            </a:r>
            <a:r>
              <a:rPr lang="en-US" sz="2400" dirty="0" smtClean="0"/>
              <a:t>(</a:t>
            </a:r>
            <a:r>
              <a:rPr lang="en-US" sz="2000" i="1" dirty="0" smtClean="0"/>
              <a:t>or, noise words</a:t>
            </a:r>
            <a:r>
              <a:rPr lang="en-US" sz="2400" dirty="0" smtClean="0"/>
              <a:t>)</a:t>
            </a:r>
          </a:p>
          <a:p>
            <a:pPr lvl="1">
              <a:tabLst>
                <a:tab pos="266700" algn="l"/>
              </a:tabLst>
            </a:pPr>
            <a:r>
              <a:rPr lang="en-US" sz="2000" dirty="0" smtClean="0"/>
              <a:t>Are </a:t>
            </a:r>
            <a:r>
              <a:rPr lang="en-US" sz="2000" dirty="0"/>
              <a:t>words that are filtered out prior to or after processing natural language </a:t>
            </a:r>
            <a:r>
              <a:rPr lang="en-US" sz="2000" dirty="0" smtClean="0"/>
              <a:t>data (like: a, an, the, of, on, etc.)</a:t>
            </a:r>
            <a:endParaRPr lang="en-US" sz="2000" dirty="0"/>
          </a:p>
          <a:p>
            <a:pPr>
              <a:tabLst>
                <a:tab pos="266700" algn="l"/>
              </a:tabLst>
            </a:pPr>
            <a:r>
              <a:rPr lang="en-US" sz="2400" dirty="0"/>
              <a:t>Synonyms </a:t>
            </a:r>
            <a:endParaRPr lang="en-US" sz="2400" dirty="0" smtClean="0"/>
          </a:p>
          <a:p>
            <a:pPr lvl="1">
              <a:tabLst>
                <a:tab pos="266700" algn="l"/>
              </a:tabLst>
            </a:pPr>
            <a:r>
              <a:rPr lang="en-US" sz="2000" dirty="0"/>
              <a:t>Synonyms are syntactically different words (i.e., spelled differently) with identical or at least similar meanings (e.g., </a:t>
            </a:r>
            <a:r>
              <a:rPr lang="en-US" sz="2000" i="1" dirty="0"/>
              <a:t>movie, film</a:t>
            </a:r>
            <a:r>
              <a:rPr lang="en-US" sz="2000" dirty="0"/>
              <a:t>, and </a:t>
            </a:r>
            <a:r>
              <a:rPr lang="en-US" sz="2000" i="1" dirty="0"/>
              <a:t>motion picture</a:t>
            </a:r>
            <a:r>
              <a:rPr lang="en-US" sz="2000" dirty="0" smtClean="0"/>
              <a:t>).</a:t>
            </a:r>
          </a:p>
        </p:txBody>
      </p:sp>
    </p:spTree>
    <p:extLst>
      <p:ext uri="{BB962C8B-B14F-4D97-AF65-F5344CB8AC3E}">
        <p14:creationId xmlns:p14="http://schemas.microsoft.com/office/powerpoint/2010/main" val="2554742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Terminology </a:t>
            </a:r>
            <a:r>
              <a:rPr lang="en-US" sz="2400" dirty="0" smtClean="0">
                <a:latin typeface="+mj-lt"/>
              </a:rPr>
              <a:t>(3 </a:t>
            </a:r>
            <a:r>
              <a:rPr lang="en-US" sz="2400" dirty="0">
                <a:latin typeface="+mj-lt"/>
              </a:rPr>
              <a:t>of </a:t>
            </a:r>
            <a:r>
              <a:rPr lang="en-US" sz="2400" dirty="0" smtClean="0">
                <a:latin typeface="+mj-lt"/>
              </a:rPr>
              <a:t>5)</a:t>
            </a:r>
            <a:endParaRPr lang="en-US" sz="2400" dirty="0">
              <a:latin typeface="+mj-lt"/>
            </a:endParaRPr>
          </a:p>
        </p:txBody>
      </p:sp>
      <p:sp>
        <p:nvSpPr>
          <p:cNvPr id="5" name="Content Placeholder 4"/>
          <p:cNvSpPr>
            <a:spLocks noGrp="1"/>
          </p:cNvSpPr>
          <p:nvPr>
            <p:ph idx="13"/>
          </p:nvPr>
        </p:nvSpPr>
        <p:spPr>
          <a:xfrm>
            <a:off x="457200" y="990600"/>
            <a:ext cx="8153400" cy="4185761"/>
          </a:xfrm>
        </p:spPr>
        <p:txBody>
          <a:bodyPr wrap="square">
            <a:spAutoFit/>
          </a:bodyPr>
          <a:lstStyle/>
          <a:p>
            <a:pPr>
              <a:tabLst>
                <a:tab pos="266700" algn="l"/>
              </a:tabLst>
            </a:pPr>
            <a:r>
              <a:rPr lang="en-US" sz="2400" dirty="0" err="1" smtClean="0"/>
              <a:t>Polysemes</a:t>
            </a:r>
            <a:r>
              <a:rPr lang="en-US" sz="2400" dirty="0"/>
              <a:t> (or, </a:t>
            </a:r>
            <a:r>
              <a:rPr lang="en-US" sz="2400" dirty="0" smtClean="0"/>
              <a:t>homonyms):</a:t>
            </a:r>
          </a:p>
          <a:p>
            <a:pPr lvl="1">
              <a:tabLst>
                <a:tab pos="266700" algn="l"/>
              </a:tabLst>
            </a:pPr>
            <a:r>
              <a:rPr lang="en-US" sz="2000" dirty="0" smtClean="0"/>
              <a:t>Syntactically </a:t>
            </a:r>
            <a:r>
              <a:rPr lang="en-US" sz="2000" dirty="0"/>
              <a:t>identical words (i.e., spelled exactly the same) with different meanings (e.g., </a:t>
            </a:r>
            <a:r>
              <a:rPr lang="en-US" sz="2000" i="1" dirty="0"/>
              <a:t>bow</a:t>
            </a:r>
            <a:r>
              <a:rPr lang="en-US" sz="2000" dirty="0"/>
              <a:t> can mean “to bend forward,” “the front of the ship,” “the weapon that shoots </a:t>
            </a:r>
            <a:r>
              <a:rPr lang="en-US" sz="2000" dirty="0" smtClean="0"/>
              <a:t>arrows.” </a:t>
            </a:r>
          </a:p>
          <a:p>
            <a:pPr>
              <a:tabLst>
                <a:tab pos="266700" algn="l"/>
              </a:tabLst>
            </a:pPr>
            <a:r>
              <a:rPr lang="en-US" sz="2400" dirty="0" smtClean="0"/>
              <a:t>Tokenizing</a:t>
            </a:r>
          </a:p>
          <a:p>
            <a:pPr lvl="1">
              <a:tabLst>
                <a:tab pos="266700" algn="l"/>
              </a:tabLst>
            </a:pPr>
            <a:r>
              <a:rPr lang="en-US" sz="2000" dirty="0"/>
              <a:t>A </a:t>
            </a:r>
            <a:r>
              <a:rPr lang="en-US" sz="2000" i="1" dirty="0"/>
              <a:t>token</a:t>
            </a:r>
            <a:r>
              <a:rPr lang="en-US" sz="2000" dirty="0"/>
              <a:t> is a categorized block of text in a sentence. The block of text corresponding to the token is categorized according to the function it performs. </a:t>
            </a:r>
          </a:p>
          <a:p>
            <a:r>
              <a:rPr lang="en-US" sz="2400" dirty="0"/>
              <a:t>Term </a:t>
            </a:r>
            <a:r>
              <a:rPr lang="en-US" sz="2400" dirty="0" smtClean="0"/>
              <a:t>dictionary</a:t>
            </a:r>
          </a:p>
          <a:p>
            <a:pPr lvl="1"/>
            <a:r>
              <a:rPr lang="en-US" sz="2000" dirty="0"/>
              <a:t>a collection of terms specific to a narrow field that can be used to restrict the extracted terms within a corpus</a:t>
            </a:r>
            <a:r>
              <a:rPr lang="en-US" sz="2000" dirty="0" smtClean="0"/>
              <a:t>.</a:t>
            </a:r>
            <a:endParaRPr lang="en-US" sz="2000" dirty="0"/>
          </a:p>
        </p:txBody>
      </p:sp>
    </p:spTree>
    <p:extLst>
      <p:ext uri="{BB962C8B-B14F-4D97-AF65-F5344CB8AC3E}">
        <p14:creationId xmlns:p14="http://schemas.microsoft.com/office/powerpoint/2010/main" val="133189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Terminology </a:t>
            </a:r>
            <a:r>
              <a:rPr lang="en-US" sz="2400" dirty="0" smtClean="0">
                <a:latin typeface="+mj-lt"/>
              </a:rPr>
              <a:t>(4 </a:t>
            </a:r>
            <a:r>
              <a:rPr lang="en-US" sz="2400" dirty="0">
                <a:latin typeface="+mj-lt"/>
              </a:rPr>
              <a:t>of </a:t>
            </a:r>
            <a:r>
              <a:rPr lang="en-US" sz="2400" dirty="0" smtClean="0">
                <a:latin typeface="+mj-lt"/>
              </a:rPr>
              <a:t>5)</a:t>
            </a:r>
            <a:endParaRPr lang="en-US" sz="2400" dirty="0">
              <a:latin typeface="+mj-lt"/>
            </a:endParaRPr>
          </a:p>
        </p:txBody>
      </p:sp>
      <p:sp>
        <p:nvSpPr>
          <p:cNvPr id="5" name="Content Placeholder 4"/>
          <p:cNvSpPr>
            <a:spLocks noGrp="1"/>
          </p:cNvSpPr>
          <p:nvPr>
            <p:ph idx="13"/>
          </p:nvPr>
        </p:nvSpPr>
        <p:spPr>
          <a:xfrm>
            <a:off x="457200" y="990600"/>
            <a:ext cx="8153400" cy="3877985"/>
          </a:xfrm>
        </p:spPr>
        <p:txBody>
          <a:bodyPr wrap="square">
            <a:spAutoFit/>
          </a:bodyPr>
          <a:lstStyle/>
          <a:p>
            <a:r>
              <a:rPr lang="en-US" sz="2400" dirty="0"/>
              <a:t>Word frequency</a:t>
            </a:r>
          </a:p>
          <a:p>
            <a:pPr lvl="1">
              <a:tabLst>
                <a:tab pos="266700" algn="l"/>
              </a:tabLst>
            </a:pPr>
            <a:r>
              <a:rPr lang="en-US" sz="2000" dirty="0" smtClean="0"/>
              <a:t>The </a:t>
            </a:r>
            <a:r>
              <a:rPr lang="en-US" sz="2000" dirty="0"/>
              <a:t>number of times a word is found in a specific document.</a:t>
            </a:r>
          </a:p>
          <a:p>
            <a:r>
              <a:rPr lang="en-US" sz="2400" dirty="0" smtClean="0"/>
              <a:t>Part-of-speech tagging</a:t>
            </a:r>
          </a:p>
          <a:p>
            <a:pPr lvl="1"/>
            <a:r>
              <a:rPr lang="en-US" sz="2000" dirty="0"/>
              <a:t>the process of marking the words in a text as corresponding to a particular part of speech (nouns, verbs, adjectives, adverbs, etc.) based on a word’s definition and the context in which it is used.</a:t>
            </a:r>
          </a:p>
          <a:p>
            <a:r>
              <a:rPr lang="en-US" sz="2400" dirty="0" smtClean="0"/>
              <a:t>Morphology</a:t>
            </a:r>
          </a:p>
          <a:p>
            <a:pPr lvl="1"/>
            <a:r>
              <a:rPr lang="en-US" sz="2000" dirty="0"/>
              <a:t>This is the branch of the field of linguistics and a part of NLP that studies the internal structure of words (patterns of word formation within a language or across languages</a:t>
            </a:r>
            <a:r>
              <a:rPr lang="en-US" sz="2000" dirty="0" smtClean="0"/>
              <a:t>).</a:t>
            </a:r>
            <a:endParaRPr lang="en-US" sz="2000" dirty="0"/>
          </a:p>
        </p:txBody>
      </p:sp>
    </p:spTree>
    <p:extLst>
      <p:ext uri="{BB962C8B-B14F-4D97-AF65-F5344CB8AC3E}">
        <p14:creationId xmlns:p14="http://schemas.microsoft.com/office/powerpoint/2010/main" val="639792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Terminology </a:t>
            </a:r>
            <a:r>
              <a:rPr lang="en-US" sz="2400" dirty="0" smtClean="0">
                <a:latin typeface="+mj-lt"/>
              </a:rPr>
              <a:t>(5 </a:t>
            </a:r>
            <a:r>
              <a:rPr lang="en-US" sz="2400" dirty="0">
                <a:latin typeface="+mj-lt"/>
              </a:rPr>
              <a:t>of </a:t>
            </a:r>
            <a:r>
              <a:rPr lang="en-US" sz="2400" dirty="0" smtClean="0">
                <a:latin typeface="+mj-lt"/>
              </a:rPr>
              <a:t>5)</a:t>
            </a:r>
            <a:endParaRPr lang="en-US" sz="2400" dirty="0">
              <a:latin typeface="+mj-lt"/>
            </a:endParaRPr>
          </a:p>
        </p:txBody>
      </p:sp>
      <p:sp>
        <p:nvSpPr>
          <p:cNvPr id="5" name="Content Placeholder 4"/>
          <p:cNvSpPr>
            <a:spLocks noGrp="1"/>
          </p:cNvSpPr>
          <p:nvPr>
            <p:ph idx="13"/>
          </p:nvPr>
        </p:nvSpPr>
        <p:spPr>
          <a:xfrm>
            <a:off x="457200" y="990600"/>
            <a:ext cx="8153400" cy="3854901"/>
          </a:xfrm>
        </p:spPr>
        <p:txBody>
          <a:bodyPr wrap="square">
            <a:spAutoFit/>
          </a:bodyPr>
          <a:lstStyle/>
          <a:p>
            <a:r>
              <a:rPr lang="en-US" sz="2400" dirty="0" smtClean="0"/>
              <a:t>Term-by-document matrix </a:t>
            </a:r>
            <a:r>
              <a:rPr lang="en-US" sz="2000" dirty="0" smtClean="0"/>
              <a:t>(or, Occurrence matrix)</a:t>
            </a:r>
          </a:p>
          <a:p>
            <a:pPr lvl="1"/>
            <a:r>
              <a:rPr lang="en-US" sz="2000" dirty="0"/>
              <a:t>the common representation schema of the frequency-based relationship between the terms and documents in tabular format where terms are listed in columns, documents are listed in rows, and the frequency between the terms and documents is listed in cells as integer values.</a:t>
            </a:r>
          </a:p>
          <a:p>
            <a:r>
              <a:rPr lang="en-US" sz="2400" dirty="0"/>
              <a:t>Singular value </a:t>
            </a:r>
            <a:r>
              <a:rPr lang="en-US" sz="2400" dirty="0" smtClean="0"/>
              <a:t>decomposition </a:t>
            </a:r>
            <a:r>
              <a:rPr lang="en-US" sz="2000" dirty="0" smtClean="0"/>
              <a:t>(or, Latent </a:t>
            </a:r>
            <a:r>
              <a:rPr lang="en-US" sz="2000" dirty="0"/>
              <a:t>semantic </a:t>
            </a:r>
            <a:r>
              <a:rPr lang="en-US" sz="2000" dirty="0" smtClean="0"/>
              <a:t>indexing)</a:t>
            </a:r>
          </a:p>
          <a:p>
            <a:pPr lvl="1"/>
            <a:r>
              <a:rPr lang="en-US" sz="2000" dirty="0"/>
              <a:t>This dimensionality reduction method is used to transform the term-by-document matrix to a manageable size by generating an intermediate representation of the frequencies using a matrix manipulation </a:t>
            </a:r>
            <a:r>
              <a:rPr lang="en-US" sz="2000" dirty="0" smtClean="0"/>
              <a:t>method.</a:t>
            </a:r>
            <a:endParaRPr lang="en-US" sz="2000" dirty="0"/>
          </a:p>
        </p:txBody>
      </p:sp>
    </p:spTree>
    <p:extLst>
      <p:ext uri="{BB962C8B-B14F-4D97-AF65-F5344CB8AC3E}">
        <p14:creationId xmlns:p14="http://schemas.microsoft.com/office/powerpoint/2010/main" val="367702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492443"/>
          </a:xfrm>
        </p:spPr>
        <p:txBody>
          <a:bodyPr wrap="square">
            <a:spAutoFit/>
          </a:bodyPr>
          <a:lstStyle/>
          <a:p>
            <a:r>
              <a:rPr lang="en-US" sz="3200" dirty="0">
                <a:latin typeface="+mj-lt"/>
              </a:rPr>
              <a:t>Natural Language Processing (</a:t>
            </a:r>
            <a:r>
              <a:rPr lang="en-US" sz="3200" spc="-450" dirty="0" smtClean="0">
                <a:latin typeface="+mj-lt"/>
              </a:rPr>
              <a:t>N L </a:t>
            </a:r>
            <a:r>
              <a:rPr lang="en-US" sz="3200" dirty="0" smtClean="0">
                <a:latin typeface="+mj-lt"/>
              </a:rPr>
              <a:t>P) </a:t>
            </a:r>
            <a:r>
              <a:rPr lang="en-US" sz="2400" dirty="0" smtClean="0">
                <a:latin typeface="+mj-lt"/>
              </a:rPr>
              <a:t>(1 of 4)</a:t>
            </a:r>
            <a:endParaRPr lang="en-US" sz="2400" dirty="0">
              <a:latin typeface="+mj-lt"/>
            </a:endParaRPr>
          </a:p>
        </p:txBody>
      </p:sp>
      <p:sp>
        <p:nvSpPr>
          <p:cNvPr id="3" name="Content Placeholder 2"/>
          <p:cNvSpPr>
            <a:spLocks noGrp="1"/>
          </p:cNvSpPr>
          <p:nvPr>
            <p:ph idx="13"/>
          </p:nvPr>
        </p:nvSpPr>
        <p:spPr>
          <a:xfrm>
            <a:off x="457200" y="1600200"/>
            <a:ext cx="8153400" cy="2446824"/>
          </a:xfrm>
        </p:spPr>
        <p:txBody>
          <a:bodyPr>
            <a:spAutoFit/>
          </a:bodyPr>
          <a:lstStyle/>
          <a:p>
            <a:pPr marL="266700" indent="-266700"/>
            <a:r>
              <a:rPr lang="en-US" sz="2400" spc="-300" dirty="0" smtClean="0"/>
              <a:t>N L </a:t>
            </a:r>
            <a:r>
              <a:rPr lang="en-US" sz="2400" dirty="0" smtClean="0"/>
              <a:t>P </a:t>
            </a:r>
            <a:r>
              <a:rPr lang="en-US" sz="2400" dirty="0"/>
              <a:t>is …</a:t>
            </a:r>
          </a:p>
          <a:p>
            <a:pPr marL="714375" lvl="1" indent="-266700"/>
            <a:r>
              <a:rPr lang="en-US" sz="2400" dirty="0"/>
              <a:t>a very important concept in text mining</a:t>
            </a:r>
          </a:p>
          <a:p>
            <a:pPr marL="714375" lvl="1" indent="-266700"/>
            <a:r>
              <a:rPr lang="en-US" sz="2400" dirty="0"/>
              <a:t>a subfield of artificial intelligence and computational linguistics</a:t>
            </a:r>
          </a:p>
          <a:p>
            <a:pPr marL="714375" lvl="1" indent="-266700"/>
            <a:r>
              <a:rPr lang="en-US" sz="2400" dirty="0"/>
              <a:t>the studies of "understanding" the natural human </a:t>
            </a:r>
            <a:r>
              <a:rPr lang="en-US" sz="2400" dirty="0" smtClean="0"/>
              <a:t>language</a:t>
            </a:r>
            <a:endParaRPr lang="en-US" sz="2400" dirty="0"/>
          </a:p>
        </p:txBody>
      </p:sp>
    </p:spTree>
    <p:extLst>
      <p:ext uri="{BB962C8B-B14F-4D97-AF65-F5344CB8AC3E}">
        <p14:creationId xmlns:p14="http://schemas.microsoft.com/office/powerpoint/2010/main" val="230900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492443"/>
          </a:xfrm>
        </p:spPr>
        <p:txBody>
          <a:bodyPr wrap="square">
            <a:spAutoFit/>
          </a:bodyPr>
          <a:lstStyle/>
          <a:p>
            <a:r>
              <a:rPr lang="en-US" sz="3200" dirty="0">
                <a:latin typeface="+mj-lt"/>
              </a:rPr>
              <a:t>Natural Language Processing (</a:t>
            </a:r>
            <a:r>
              <a:rPr lang="en-US" sz="3200" spc="-450" dirty="0" smtClean="0">
                <a:latin typeface="+mj-lt"/>
              </a:rPr>
              <a:t>N L </a:t>
            </a:r>
            <a:r>
              <a:rPr lang="en-US" sz="3200" dirty="0" smtClean="0">
                <a:latin typeface="+mj-lt"/>
              </a:rPr>
              <a:t>P) </a:t>
            </a:r>
            <a:r>
              <a:rPr lang="en-US" sz="2400" dirty="0">
                <a:latin typeface="+mj-lt"/>
              </a:rPr>
              <a:t>(2 of </a:t>
            </a:r>
            <a:r>
              <a:rPr lang="en-US" sz="2400" dirty="0" smtClean="0">
                <a:latin typeface="+mj-lt"/>
              </a:rPr>
              <a:t>4)</a:t>
            </a:r>
            <a:endParaRPr lang="en-US" sz="2400" dirty="0">
              <a:latin typeface="+mj-lt"/>
            </a:endParaRPr>
          </a:p>
        </p:txBody>
      </p:sp>
      <p:sp>
        <p:nvSpPr>
          <p:cNvPr id="3" name="Content Placeholder 2"/>
          <p:cNvSpPr>
            <a:spLocks noGrp="1"/>
          </p:cNvSpPr>
          <p:nvPr>
            <p:ph idx="13"/>
          </p:nvPr>
        </p:nvSpPr>
        <p:spPr>
          <a:xfrm>
            <a:off x="457200" y="1600200"/>
            <a:ext cx="8153400" cy="2893100"/>
          </a:xfrm>
        </p:spPr>
        <p:txBody>
          <a:bodyPr>
            <a:spAutoFit/>
          </a:bodyPr>
          <a:lstStyle/>
          <a:p>
            <a:pPr marL="266700" indent="-266700"/>
            <a:r>
              <a:rPr lang="en-US" sz="2400" dirty="0"/>
              <a:t>What is “Understanding” ?</a:t>
            </a:r>
          </a:p>
          <a:p>
            <a:pPr marL="714375" lvl="1" indent="-266700"/>
            <a:r>
              <a:rPr lang="en-US" sz="2400" dirty="0"/>
              <a:t>Human understands, what about computers?</a:t>
            </a:r>
          </a:p>
          <a:p>
            <a:pPr marL="714375" lvl="1" indent="-266700"/>
            <a:r>
              <a:rPr lang="en-US" sz="2400" dirty="0"/>
              <a:t>Natural language is vague, context driven</a:t>
            </a:r>
          </a:p>
          <a:p>
            <a:pPr marL="714375" lvl="1" indent="-266700"/>
            <a:r>
              <a:rPr lang="en-US" sz="2400" dirty="0"/>
              <a:t>True understanding requires extensive knowledge of a </a:t>
            </a:r>
            <a:r>
              <a:rPr lang="en-US" sz="2400" dirty="0" smtClean="0"/>
              <a:t>topic</a:t>
            </a:r>
            <a:endParaRPr lang="en-US" sz="2400" dirty="0"/>
          </a:p>
          <a:p>
            <a:pPr marL="714375" lvl="1" indent="-266700"/>
            <a:r>
              <a:rPr lang="en-US" sz="2400" dirty="0">
                <a:solidFill>
                  <a:schemeClr val="bg2"/>
                </a:solidFill>
              </a:rPr>
              <a:t>Can/will computers ever understand natural language the same/accurate way we do</a:t>
            </a:r>
            <a:r>
              <a:rPr lang="en-US" sz="2400" dirty="0" smtClean="0"/>
              <a:t>?</a:t>
            </a:r>
            <a:endParaRPr lang="en-US" sz="2400" dirty="0"/>
          </a:p>
        </p:txBody>
      </p:sp>
    </p:spTree>
    <p:extLst>
      <p:ext uri="{BB962C8B-B14F-4D97-AF65-F5344CB8AC3E}">
        <p14:creationId xmlns:p14="http://schemas.microsoft.com/office/powerpoint/2010/main" val="159971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492443"/>
          </a:xfrm>
        </p:spPr>
        <p:txBody>
          <a:bodyPr wrap="square">
            <a:spAutoFit/>
          </a:bodyPr>
          <a:lstStyle/>
          <a:p>
            <a:r>
              <a:rPr lang="en-US" sz="3200" dirty="0">
                <a:latin typeface="+mj-lt"/>
              </a:rPr>
              <a:t>Natural Language Processing (</a:t>
            </a:r>
            <a:r>
              <a:rPr lang="en-US" sz="3200" spc="-500" dirty="0" smtClean="0">
                <a:latin typeface="+mj-lt"/>
              </a:rPr>
              <a:t>N L </a:t>
            </a:r>
            <a:r>
              <a:rPr lang="en-US" sz="3200" dirty="0" smtClean="0">
                <a:latin typeface="+mj-lt"/>
              </a:rPr>
              <a:t>P)</a:t>
            </a:r>
            <a:r>
              <a:rPr lang="en-US" sz="3200" dirty="0"/>
              <a:t> </a:t>
            </a:r>
            <a:r>
              <a:rPr lang="en-US" sz="2400" dirty="0" smtClean="0">
                <a:latin typeface="+mj-lt"/>
              </a:rPr>
              <a:t>(3 </a:t>
            </a:r>
            <a:r>
              <a:rPr lang="en-US" sz="2400" dirty="0">
                <a:latin typeface="+mj-lt"/>
              </a:rPr>
              <a:t>of </a:t>
            </a:r>
            <a:r>
              <a:rPr lang="en-US" sz="2400" dirty="0" smtClean="0">
                <a:latin typeface="+mj-lt"/>
              </a:rPr>
              <a:t>4)</a:t>
            </a:r>
            <a:endParaRPr lang="en-US" sz="2400" dirty="0">
              <a:latin typeface="+mj-lt"/>
            </a:endParaRPr>
          </a:p>
        </p:txBody>
      </p:sp>
      <p:sp>
        <p:nvSpPr>
          <p:cNvPr id="3" name="Content Placeholder 2"/>
          <p:cNvSpPr>
            <a:spLocks noGrp="1"/>
          </p:cNvSpPr>
          <p:nvPr>
            <p:ph idx="13"/>
          </p:nvPr>
        </p:nvSpPr>
        <p:spPr>
          <a:xfrm>
            <a:off x="457200" y="1200150"/>
            <a:ext cx="8153400" cy="2931572"/>
          </a:xfrm>
        </p:spPr>
        <p:txBody>
          <a:bodyPr>
            <a:spAutoFit/>
          </a:bodyPr>
          <a:lstStyle/>
          <a:p>
            <a:pPr marL="266700" indent="-266700"/>
            <a:r>
              <a:rPr lang="en-US" sz="2400" dirty="0" smtClean="0"/>
              <a:t>Challenges in </a:t>
            </a:r>
            <a:r>
              <a:rPr lang="en-US" sz="2400" spc="-300" dirty="0" smtClean="0"/>
              <a:t>N L </a:t>
            </a:r>
            <a:r>
              <a:rPr lang="en-US" sz="2400" dirty="0" smtClean="0"/>
              <a:t>P</a:t>
            </a:r>
          </a:p>
          <a:p>
            <a:pPr marL="714375" lvl="1" indent="-266700"/>
            <a:r>
              <a:rPr lang="en-US" sz="2400" dirty="0" smtClean="0"/>
              <a:t>Issues related to spoken language and different meanings of words and the context in which the words are spoken.</a:t>
            </a:r>
          </a:p>
          <a:p>
            <a:pPr marL="266700" indent="-266700"/>
            <a:r>
              <a:rPr lang="en-US" sz="2400" dirty="0" smtClean="0"/>
              <a:t>Dream of </a:t>
            </a:r>
            <a:r>
              <a:rPr lang="en-US" sz="2400" spc="-300" dirty="0" smtClean="0"/>
              <a:t>A </a:t>
            </a:r>
            <a:r>
              <a:rPr lang="en-US" sz="2400" dirty="0" smtClean="0"/>
              <a:t>I community </a:t>
            </a:r>
          </a:p>
          <a:p>
            <a:pPr marL="714375" lvl="1" indent="-266700"/>
            <a:r>
              <a:rPr lang="en-US" sz="2400" dirty="0" smtClean="0"/>
              <a:t>to have algorithms that are capable of automatically reading and obtaining knowledge from text</a:t>
            </a:r>
          </a:p>
        </p:txBody>
      </p:sp>
    </p:spTree>
    <p:extLst>
      <p:ext uri="{BB962C8B-B14F-4D97-AF65-F5344CB8AC3E}">
        <p14:creationId xmlns:p14="http://schemas.microsoft.com/office/powerpoint/2010/main" val="247383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492443"/>
          </a:xfrm>
        </p:spPr>
        <p:txBody>
          <a:bodyPr wrap="square">
            <a:spAutoFit/>
          </a:bodyPr>
          <a:lstStyle/>
          <a:p>
            <a:r>
              <a:rPr lang="en-US" sz="3200" dirty="0">
                <a:latin typeface="+mj-lt"/>
              </a:rPr>
              <a:t>Natural Language Processing (</a:t>
            </a:r>
            <a:r>
              <a:rPr lang="en-US" sz="3200" spc="-500" dirty="0" smtClean="0">
                <a:latin typeface="+mj-lt"/>
              </a:rPr>
              <a:t>N L </a:t>
            </a:r>
            <a:r>
              <a:rPr lang="en-US" sz="3200" dirty="0" smtClean="0">
                <a:latin typeface="+mj-lt"/>
              </a:rPr>
              <a:t>P)</a:t>
            </a:r>
            <a:r>
              <a:rPr lang="en-US" sz="3200" dirty="0"/>
              <a:t> </a:t>
            </a:r>
            <a:r>
              <a:rPr lang="en-US" sz="2400" dirty="0" smtClean="0">
                <a:latin typeface="+mj-lt"/>
              </a:rPr>
              <a:t>(4 </a:t>
            </a:r>
            <a:r>
              <a:rPr lang="en-US" sz="2400" dirty="0">
                <a:latin typeface="+mj-lt"/>
              </a:rPr>
              <a:t>of </a:t>
            </a:r>
            <a:r>
              <a:rPr lang="en-US" sz="2400" dirty="0" smtClean="0">
                <a:latin typeface="+mj-lt"/>
              </a:rPr>
              <a:t>4)</a:t>
            </a:r>
            <a:endParaRPr lang="en-US" sz="2400" dirty="0">
              <a:latin typeface="+mj-lt"/>
            </a:endParaRPr>
          </a:p>
        </p:txBody>
      </p:sp>
      <p:sp>
        <p:nvSpPr>
          <p:cNvPr id="3" name="Content Placeholder 2"/>
          <p:cNvSpPr>
            <a:spLocks noGrp="1"/>
          </p:cNvSpPr>
          <p:nvPr>
            <p:ph idx="13"/>
          </p:nvPr>
        </p:nvSpPr>
        <p:spPr>
          <a:xfrm>
            <a:off x="457200" y="1190625"/>
            <a:ext cx="8153400" cy="4585871"/>
          </a:xfrm>
        </p:spPr>
        <p:txBody>
          <a:bodyPr>
            <a:spAutoFit/>
          </a:bodyPr>
          <a:lstStyle/>
          <a:p>
            <a:pPr marL="266700" indent="-266700"/>
            <a:r>
              <a:rPr lang="en-US" sz="2400" dirty="0" err="1"/>
              <a:t>WordNet</a:t>
            </a:r>
            <a:endParaRPr lang="en-US" sz="2400" dirty="0"/>
          </a:p>
          <a:p>
            <a:pPr marL="714375" lvl="1" indent="-266700"/>
            <a:r>
              <a:rPr lang="en-US" sz="2000" dirty="0"/>
              <a:t>A laboriously hand-coded database of English words, their definitions, sets of synonyms, and various semantic relations between synonym sets</a:t>
            </a:r>
            <a:r>
              <a:rPr lang="en-US" sz="2000" dirty="0" smtClean="0"/>
              <a:t>.</a:t>
            </a:r>
          </a:p>
          <a:p>
            <a:pPr marL="714375" lvl="1" indent="-266700"/>
            <a:r>
              <a:rPr lang="en-US" sz="2000" dirty="0" smtClean="0"/>
              <a:t>Very expensive to build and maintain manually</a:t>
            </a:r>
            <a:endParaRPr lang="en-US" sz="2000" dirty="0"/>
          </a:p>
          <a:p>
            <a:pPr marL="714375" lvl="1" indent="-266700"/>
            <a:r>
              <a:rPr lang="en-US" sz="2000" dirty="0"/>
              <a:t>A major resource for </a:t>
            </a:r>
            <a:r>
              <a:rPr lang="en-US" sz="2000" spc="-300" dirty="0" smtClean="0"/>
              <a:t>N L </a:t>
            </a:r>
            <a:r>
              <a:rPr lang="en-US" sz="2000" dirty="0" smtClean="0"/>
              <a:t>P applications.</a:t>
            </a:r>
            <a:endParaRPr lang="en-US" sz="2000" dirty="0"/>
          </a:p>
          <a:p>
            <a:pPr marL="714375" lvl="1" indent="-266700"/>
            <a:r>
              <a:rPr lang="en-US" sz="2000" dirty="0"/>
              <a:t>Need automation to be completed.</a:t>
            </a:r>
          </a:p>
          <a:p>
            <a:pPr marL="266700" indent="-266700"/>
            <a:r>
              <a:rPr lang="en-US" sz="2000" dirty="0" smtClean="0"/>
              <a:t>Area where WordNet has shown impact is in CRM and sentiment analysis.</a:t>
            </a:r>
          </a:p>
          <a:p>
            <a:pPr marL="266700" indent="-266700"/>
            <a:r>
              <a:rPr lang="en-US" sz="2400" dirty="0" smtClean="0"/>
              <a:t>Sentiment </a:t>
            </a:r>
            <a:r>
              <a:rPr lang="en-US" sz="2400" dirty="0"/>
              <a:t>Analysis</a:t>
            </a:r>
          </a:p>
          <a:p>
            <a:pPr marL="714375" lvl="1" indent="-266700"/>
            <a:r>
              <a:rPr lang="en-US" sz="2000" dirty="0"/>
              <a:t>A technique used to detect favorable and unfavorable opinions toward specific products and services </a:t>
            </a:r>
          </a:p>
        </p:txBody>
      </p:sp>
    </p:spTree>
    <p:extLst>
      <p:ext uri="{BB962C8B-B14F-4D97-AF65-F5344CB8AC3E}">
        <p14:creationId xmlns:p14="http://schemas.microsoft.com/office/powerpoint/2010/main" val="2549483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6208"/>
            <a:ext cx="8153400" cy="492443"/>
          </a:xfrm>
        </p:spPr>
        <p:txBody>
          <a:bodyPr wrap="square">
            <a:spAutoFit/>
          </a:bodyPr>
          <a:lstStyle/>
          <a:p>
            <a:r>
              <a:rPr lang="en-IN" altLang="en-US" sz="3200" dirty="0"/>
              <a:t>Learning Objectives </a:t>
            </a:r>
            <a:r>
              <a:rPr lang="en-IN" altLang="en-US" sz="2400" dirty="0"/>
              <a:t>(1 of 2)</a:t>
            </a:r>
            <a:endParaRPr lang="en-US" sz="3200" dirty="0"/>
          </a:p>
        </p:txBody>
      </p:sp>
      <p:sp>
        <p:nvSpPr>
          <p:cNvPr id="3" name="Content Placeholder 2"/>
          <p:cNvSpPr>
            <a:spLocks noGrp="1"/>
          </p:cNvSpPr>
          <p:nvPr>
            <p:ph idx="1"/>
          </p:nvPr>
        </p:nvSpPr>
        <p:spPr>
          <a:xfrm>
            <a:off x="456154" y="990600"/>
            <a:ext cx="8153400" cy="4462760"/>
          </a:xfrm>
        </p:spPr>
        <p:txBody>
          <a:bodyPr wrap="square">
            <a:spAutoFit/>
          </a:bodyPr>
          <a:lstStyle/>
          <a:p>
            <a:pPr marL="0" indent="0">
              <a:buClr>
                <a:schemeClr val="bg1"/>
              </a:buClr>
              <a:buNone/>
              <a:tabLst>
                <a:tab pos="714375" algn="l"/>
              </a:tabLst>
            </a:pPr>
            <a:r>
              <a:rPr lang="en-US" sz="2400" b="1" dirty="0">
                <a:solidFill>
                  <a:srgbClr val="007FA3"/>
                </a:solidFill>
              </a:rPr>
              <a:t>7</a:t>
            </a:r>
            <a:r>
              <a:rPr lang="en-US" sz="2400" b="1" dirty="0" smtClean="0">
                <a:solidFill>
                  <a:srgbClr val="007FA3"/>
                </a:solidFill>
              </a:rPr>
              <a:t>.1</a:t>
            </a:r>
            <a:r>
              <a:rPr lang="en-US" sz="2400" dirty="0" smtClean="0"/>
              <a:t> 	Describe </a:t>
            </a:r>
            <a:r>
              <a:rPr lang="en-US" sz="2400" dirty="0"/>
              <a:t>text mining and understand the need for text </a:t>
            </a:r>
            <a:r>
              <a:rPr lang="en-US" sz="2400" dirty="0" smtClean="0"/>
              <a:t>	mining</a:t>
            </a:r>
            <a:endParaRPr lang="en-US" sz="2400" dirty="0"/>
          </a:p>
          <a:p>
            <a:pPr marL="119063" indent="-119063">
              <a:buClr>
                <a:schemeClr val="bg1"/>
              </a:buClr>
              <a:buNone/>
              <a:tabLst>
                <a:tab pos="714375" algn="l"/>
              </a:tabLst>
            </a:pPr>
            <a:r>
              <a:rPr lang="en-US" sz="2400" b="1" dirty="0">
                <a:solidFill>
                  <a:srgbClr val="007FA3"/>
                </a:solidFill>
              </a:rPr>
              <a:t>7</a:t>
            </a:r>
            <a:r>
              <a:rPr lang="en-US" sz="2400" b="1" dirty="0" smtClean="0">
                <a:solidFill>
                  <a:srgbClr val="007FA3"/>
                </a:solidFill>
              </a:rPr>
              <a:t>.2</a:t>
            </a:r>
            <a:r>
              <a:rPr lang="en-US" sz="2400" b="1" dirty="0" smtClean="0">
                <a:solidFill>
                  <a:schemeClr val="accent1"/>
                </a:solidFill>
              </a:rPr>
              <a:t> 	</a:t>
            </a:r>
            <a:r>
              <a:rPr lang="en-US" sz="2400" dirty="0" smtClean="0"/>
              <a:t>Differentiate </a:t>
            </a:r>
            <a:r>
              <a:rPr lang="en-US" sz="2400" dirty="0"/>
              <a:t>among text analytics, text mining and data </a:t>
            </a:r>
            <a:r>
              <a:rPr lang="en-US" sz="2400" dirty="0" smtClean="0"/>
              <a:t>	mining</a:t>
            </a:r>
          </a:p>
          <a:p>
            <a:pPr marL="119063" indent="-119063">
              <a:buClr>
                <a:schemeClr val="bg1"/>
              </a:buClr>
              <a:buNone/>
              <a:tabLst>
                <a:tab pos="714375" algn="l"/>
              </a:tabLst>
            </a:pPr>
            <a:r>
              <a:rPr lang="en-US" sz="2400" b="1" dirty="0">
                <a:solidFill>
                  <a:srgbClr val="007FA3"/>
                </a:solidFill>
              </a:rPr>
              <a:t>7</a:t>
            </a:r>
            <a:r>
              <a:rPr lang="en-US" sz="2400" b="1" dirty="0" smtClean="0">
                <a:solidFill>
                  <a:srgbClr val="007FA3"/>
                </a:solidFill>
              </a:rPr>
              <a:t>.3</a:t>
            </a:r>
            <a:r>
              <a:rPr lang="en-US" sz="2400" dirty="0" smtClean="0"/>
              <a:t> 	Understand </a:t>
            </a:r>
            <a:r>
              <a:rPr lang="en-US" sz="2400" dirty="0"/>
              <a:t>the different application areas for text </a:t>
            </a:r>
            <a:r>
              <a:rPr lang="en-US" sz="2400" dirty="0" smtClean="0"/>
              <a:t>	mining</a:t>
            </a:r>
          </a:p>
          <a:p>
            <a:pPr marL="0" lvl="0" indent="0">
              <a:buClr>
                <a:schemeClr val="lt1"/>
              </a:buClr>
              <a:buSzPct val="25000"/>
              <a:buNone/>
              <a:tabLst>
                <a:tab pos="714375" algn="l"/>
              </a:tabLst>
            </a:pPr>
            <a:r>
              <a:rPr lang="en-US" sz="2400" b="1" dirty="0">
                <a:solidFill>
                  <a:srgbClr val="007FA3"/>
                </a:solidFill>
              </a:rPr>
              <a:t>7</a:t>
            </a:r>
            <a:r>
              <a:rPr lang="en-US" sz="2400" b="1" dirty="0" smtClean="0">
                <a:solidFill>
                  <a:srgbClr val="007FA3"/>
                </a:solidFill>
              </a:rPr>
              <a:t>.4</a:t>
            </a:r>
            <a:r>
              <a:rPr lang="en-US" sz="2400" b="1" dirty="0" smtClean="0">
                <a:solidFill>
                  <a:schemeClr val="accent1"/>
                </a:solidFill>
              </a:rPr>
              <a:t> 	</a:t>
            </a:r>
            <a:r>
              <a:rPr lang="en-US" sz="2400" dirty="0" smtClean="0"/>
              <a:t>Know </a:t>
            </a:r>
            <a:r>
              <a:rPr lang="en-US" sz="2400" dirty="0"/>
              <a:t>the process of carrying out a text mining project</a:t>
            </a:r>
          </a:p>
          <a:p>
            <a:pPr marL="0" indent="0">
              <a:buClr>
                <a:schemeClr val="lt1"/>
              </a:buClr>
              <a:buSzPct val="25000"/>
              <a:buNone/>
              <a:tabLst>
                <a:tab pos="714375" algn="l"/>
              </a:tabLst>
            </a:pPr>
            <a:r>
              <a:rPr lang="en-US" sz="2400" b="1" dirty="0">
                <a:solidFill>
                  <a:srgbClr val="007FA3"/>
                </a:solidFill>
              </a:rPr>
              <a:t>7</a:t>
            </a:r>
            <a:r>
              <a:rPr lang="en-US" sz="2400" b="1" dirty="0" smtClean="0">
                <a:solidFill>
                  <a:srgbClr val="007FA3"/>
                </a:solidFill>
              </a:rPr>
              <a:t>.5</a:t>
            </a:r>
            <a:r>
              <a:rPr lang="en-US" sz="2400" dirty="0" smtClean="0"/>
              <a:t> 	Appreciate </a:t>
            </a:r>
            <a:r>
              <a:rPr lang="en-US" sz="2400" dirty="0"/>
              <a:t>the different methods to introduce structure </a:t>
            </a:r>
            <a:r>
              <a:rPr lang="en-US" sz="2400" dirty="0" smtClean="0"/>
              <a:t>	to </a:t>
            </a:r>
            <a:r>
              <a:rPr lang="en-US" sz="2400" dirty="0"/>
              <a:t>text-based </a:t>
            </a:r>
            <a:r>
              <a:rPr lang="en-US" sz="2400" dirty="0" smtClean="0"/>
              <a:t>data</a:t>
            </a:r>
            <a:br>
              <a:rPr lang="en-US" sz="2400" dirty="0" smtClean="0"/>
            </a:br>
            <a:r>
              <a:rPr lang="en-US" sz="2400" b="1" dirty="0" smtClean="0">
                <a:solidFill>
                  <a:srgbClr val="007FA3"/>
                </a:solidFill>
              </a:rPr>
              <a:t>7.6</a:t>
            </a:r>
            <a:r>
              <a:rPr lang="en-US" sz="2400" b="1" dirty="0" smtClean="0">
                <a:solidFill>
                  <a:schemeClr val="accent1"/>
                </a:solidFill>
              </a:rPr>
              <a:t> 	</a:t>
            </a:r>
            <a:r>
              <a:rPr lang="en-US" sz="2400" dirty="0" smtClean="0"/>
              <a:t>Describe </a:t>
            </a:r>
            <a:r>
              <a:rPr lang="en-US" sz="2400" dirty="0"/>
              <a:t>sentiment </a:t>
            </a:r>
            <a:r>
              <a:rPr lang="en-US" sz="2400" dirty="0" smtClean="0"/>
              <a:t>analysis</a:t>
            </a:r>
            <a:endParaRPr lang="en-US" sz="2400" dirty="0"/>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spc="-450" dirty="0" smtClean="0">
                <a:latin typeface="+mj-lt"/>
              </a:rPr>
              <a:t>N L </a:t>
            </a:r>
            <a:r>
              <a:rPr lang="en-US" sz="3200" dirty="0" smtClean="0">
                <a:latin typeface="+mj-lt"/>
              </a:rPr>
              <a:t>P </a:t>
            </a:r>
            <a:r>
              <a:rPr lang="en-US" sz="3200" dirty="0">
                <a:latin typeface="+mj-lt"/>
              </a:rPr>
              <a:t>Task Categories</a:t>
            </a:r>
          </a:p>
        </p:txBody>
      </p:sp>
      <p:sp>
        <p:nvSpPr>
          <p:cNvPr id="3" name="Content Placeholder 2"/>
          <p:cNvSpPr>
            <a:spLocks noGrp="1"/>
          </p:cNvSpPr>
          <p:nvPr>
            <p:ph idx="13"/>
          </p:nvPr>
        </p:nvSpPr>
        <p:spPr>
          <a:xfrm>
            <a:off x="457200" y="762000"/>
            <a:ext cx="8153400" cy="5116785"/>
          </a:xfrm>
        </p:spPr>
        <p:txBody>
          <a:bodyPr>
            <a:spAutoFit/>
          </a:bodyPr>
          <a:lstStyle/>
          <a:p>
            <a:pPr marL="266700" indent="-266700"/>
            <a:r>
              <a:rPr lang="en-US" sz="2200" dirty="0"/>
              <a:t>Question answering</a:t>
            </a:r>
          </a:p>
          <a:p>
            <a:pPr marL="266700" indent="-266700"/>
            <a:r>
              <a:rPr lang="en-US" sz="2200" dirty="0"/>
              <a:t>Automatic summarization</a:t>
            </a:r>
          </a:p>
          <a:p>
            <a:pPr marL="266700" indent="-266700"/>
            <a:r>
              <a:rPr lang="en-US" sz="2200" dirty="0"/>
              <a:t>Natural language generation </a:t>
            </a:r>
            <a:endParaRPr lang="en-US" sz="2200" dirty="0" smtClean="0"/>
          </a:p>
          <a:p>
            <a:pPr marL="266700" indent="-266700"/>
            <a:r>
              <a:rPr lang="en-US" sz="2200" dirty="0"/>
              <a:t>Natural language understanding</a:t>
            </a:r>
          </a:p>
          <a:p>
            <a:pPr marL="266700" indent="-266700"/>
            <a:r>
              <a:rPr lang="en-US" sz="2200" dirty="0"/>
              <a:t>Machine translation</a:t>
            </a:r>
          </a:p>
          <a:p>
            <a:pPr marL="266700" indent="-266700"/>
            <a:r>
              <a:rPr lang="en-US" sz="2200" dirty="0"/>
              <a:t>Foreign language reading &amp; writing</a:t>
            </a:r>
          </a:p>
          <a:p>
            <a:pPr marL="266700" indent="-266700"/>
            <a:r>
              <a:rPr lang="en-US" sz="2200" dirty="0"/>
              <a:t>Speech </a:t>
            </a:r>
            <a:r>
              <a:rPr lang="en-US" sz="2200" dirty="0" smtClean="0"/>
              <a:t>recognition</a:t>
            </a:r>
          </a:p>
          <a:p>
            <a:pPr marL="266700" indent="-266700"/>
            <a:r>
              <a:rPr lang="en-US" sz="2200" dirty="0" smtClean="0"/>
              <a:t>Text to Speech</a:t>
            </a:r>
            <a:endParaRPr lang="en-US" sz="2200" dirty="0"/>
          </a:p>
          <a:p>
            <a:pPr marL="266700" indent="-266700"/>
            <a:r>
              <a:rPr lang="en-US" sz="2200" dirty="0"/>
              <a:t>Text </a:t>
            </a:r>
            <a:r>
              <a:rPr lang="en-US" sz="2200" dirty="0" smtClean="0"/>
              <a:t>proofing</a:t>
            </a:r>
          </a:p>
          <a:p>
            <a:pPr marL="266700" indent="-266700"/>
            <a:r>
              <a:rPr lang="en-US" sz="2200" dirty="0" smtClean="0"/>
              <a:t>Optical </a:t>
            </a:r>
            <a:r>
              <a:rPr lang="en-US" sz="2200" dirty="0"/>
              <a:t>character </a:t>
            </a:r>
            <a:r>
              <a:rPr lang="en-US" sz="2200" dirty="0" smtClean="0"/>
              <a:t>recognition</a:t>
            </a:r>
            <a:endParaRPr lang="en-US" sz="2200" dirty="0"/>
          </a:p>
        </p:txBody>
      </p:sp>
    </p:spTree>
    <p:extLst>
      <p:ext uri="{BB962C8B-B14F-4D97-AF65-F5344CB8AC3E}">
        <p14:creationId xmlns:p14="http://schemas.microsoft.com/office/powerpoint/2010/main" val="189272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a:latin typeface="+mj-lt"/>
              </a:rPr>
              <a:t>(1 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646057"/>
            <a:ext cx="8153400" cy="369332"/>
          </a:xfrm>
        </p:spPr>
        <p:txBody>
          <a:bodyPr>
            <a:spAutoFit/>
          </a:bodyPr>
          <a:lstStyle/>
          <a:p>
            <a:r>
              <a:rPr lang="en-US" sz="2400" dirty="0"/>
              <a:t>A Context Diagram for Text Mining Process</a:t>
            </a:r>
            <a:endParaRPr lang="en-IN" sz="2400" dirty="0"/>
          </a:p>
        </p:txBody>
      </p:sp>
      <p:pic>
        <p:nvPicPr>
          <p:cNvPr id="8194" name="Picture 2" descr="• A rectangle at the center has A 0 written at the bottom right corner and contains the following text: Extract knowledge from available data sources. &#10;• Several arrows from the bottom, left, and top lead to this rectangle. The arrows are labeled as follows:&#10;• Unstructured data (text)&#10;• Structured data (databases)&#10;• Software slash hardware limitations&#10;• Privacy issues&#10;• Linguistic limitations&#10;• Tools and techniques&#10;• Domain expertise&#10;• An arrow labeled Context-specific knowledge leads away from the central rectangle.&#10;"/>
          <p:cNvPicPr>
            <a:picLocks noChangeAspect="1" noChangeArrowheads="1"/>
          </p:cNvPicPr>
          <p:nvPr/>
        </p:nvPicPr>
        <p:blipFill rotWithShape="1">
          <a:blip r:embed="rId3">
            <a:extLst>
              <a:ext uri="{28A0092B-C50C-407E-A947-70E740481C1C}">
                <a14:useLocalDpi xmlns:a14="http://schemas.microsoft.com/office/drawing/2010/main" val="0"/>
              </a:ext>
            </a:extLst>
          </a:blip>
          <a:srcRect b="3741"/>
          <a:stretch/>
        </p:blipFill>
        <p:spPr bwMode="auto">
          <a:xfrm>
            <a:off x="726436" y="1371600"/>
            <a:ext cx="7681606"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 y="3505200"/>
            <a:ext cx="914400" cy="338554"/>
          </a:xfrm>
          <a:prstGeom prst="rect">
            <a:avLst/>
          </a:prstGeom>
          <a:noFill/>
        </p:spPr>
        <p:txBody>
          <a:bodyPr wrap="square" rtlCol="1">
            <a:spAutoFit/>
          </a:bodyPr>
          <a:lstStyle/>
          <a:p>
            <a:r>
              <a:rPr lang="en-US" sz="1600" dirty="0" smtClean="0"/>
              <a:t>Input</a:t>
            </a:r>
            <a:endParaRPr lang="ar-SA" sz="1600" dirty="0" err="1" smtClean="0"/>
          </a:p>
        </p:txBody>
      </p:sp>
      <p:sp>
        <p:nvSpPr>
          <p:cNvPr id="6" name="TextBox 5"/>
          <p:cNvSpPr txBox="1"/>
          <p:nvPr/>
        </p:nvSpPr>
        <p:spPr>
          <a:xfrm>
            <a:off x="8408042" y="3377800"/>
            <a:ext cx="914400" cy="338554"/>
          </a:xfrm>
          <a:prstGeom prst="rect">
            <a:avLst/>
          </a:prstGeom>
          <a:noFill/>
        </p:spPr>
        <p:txBody>
          <a:bodyPr wrap="square" rtlCol="1">
            <a:spAutoFit/>
          </a:bodyPr>
          <a:lstStyle/>
          <a:p>
            <a:r>
              <a:rPr lang="en-US" sz="1600" dirty="0" smtClean="0"/>
              <a:t>Output</a:t>
            </a:r>
            <a:endParaRPr lang="ar-SA" sz="1600" dirty="0" err="1" smtClean="0"/>
          </a:p>
        </p:txBody>
      </p:sp>
      <p:sp>
        <p:nvSpPr>
          <p:cNvPr id="7" name="TextBox 6"/>
          <p:cNvSpPr txBox="1"/>
          <p:nvPr/>
        </p:nvSpPr>
        <p:spPr>
          <a:xfrm>
            <a:off x="3505200" y="1066800"/>
            <a:ext cx="2743200" cy="338554"/>
          </a:xfrm>
          <a:prstGeom prst="rect">
            <a:avLst/>
          </a:prstGeom>
          <a:noFill/>
        </p:spPr>
        <p:txBody>
          <a:bodyPr wrap="square" rtlCol="1">
            <a:spAutoFit/>
          </a:bodyPr>
          <a:lstStyle/>
          <a:p>
            <a:r>
              <a:rPr lang="en-US" sz="1600" dirty="0" smtClean="0"/>
              <a:t>Controls (constraints)</a:t>
            </a:r>
            <a:endParaRPr lang="ar-SA" sz="1600" dirty="0" err="1" smtClean="0"/>
          </a:p>
        </p:txBody>
      </p:sp>
      <p:sp>
        <p:nvSpPr>
          <p:cNvPr id="8" name="TextBox 7"/>
          <p:cNvSpPr txBox="1"/>
          <p:nvPr/>
        </p:nvSpPr>
        <p:spPr>
          <a:xfrm>
            <a:off x="3657600" y="5943600"/>
            <a:ext cx="2743200" cy="338554"/>
          </a:xfrm>
          <a:prstGeom prst="rect">
            <a:avLst/>
          </a:prstGeom>
          <a:noFill/>
        </p:spPr>
        <p:txBody>
          <a:bodyPr wrap="square" rtlCol="1">
            <a:spAutoFit/>
          </a:bodyPr>
          <a:lstStyle/>
          <a:p>
            <a:r>
              <a:rPr lang="en-US" sz="1600" dirty="0" smtClean="0"/>
              <a:t>Mechanisms</a:t>
            </a:r>
            <a:endParaRPr lang="ar-SA" sz="1600" dirty="0" err="1" smtClean="0"/>
          </a:p>
        </p:txBody>
      </p:sp>
    </p:spTree>
    <p:extLst>
      <p:ext uri="{BB962C8B-B14F-4D97-AF65-F5344CB8AC3E}">
        <p14:creationId xmlns:p14="http://schemas.microsoft.com/office/powerpoint/2010/main" val="401946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a:latin typeface="+mj-lt"/>
              </a:rPr>
              <a:t>(2 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1000124"/>
            <a:ext cx="8153400" cy="369332"/>
          </a:xfrm>
        </p:spPr>
        <p:txBody>
          <a:bodyPr>
            <a:spAutoFit/>
          </a:bodyPr>
          <a:lstStyle/>
          <a:p>
            <a:pPr marL="0" indent="0">
              <a:buNone/>
            </a:pPr>
            <a:r>
              <a:rPr lang="en-US" sz="2400" b="1" dirty="0" smtClean="0"/>
              <a:t>Figure 7.6</a:t>
            </a:r>
            <a:r>
              <a:rPr lang="en-US" sz="2400" dirty="0" smtClean="0"/>
              <a:t> The Three-Step/Task Text Mining Process.</a:t>
            </a:r>
            <a:endParaRPr lang="en-US" sz="2400" dirty="0"/>
          </a:p>
        </p:txBody>
      </p:sp>
      <p:pic>
        <p:nvPicPr>
          <p:cNvPr id="9218" name="Picture 2" descr="The steps in order from left to right are:&#10;• The starting point is Text. &#10;• Below this, a text box reads: The inputs to the process include a variety of relevant unstructured and semi-unstructured data sources such as text, X M L, H T M L. &#10;• An arrow from the starting point leads to Task 1. &#10;• Task 1 is Establish the Corpus: Collect and organize the domain-specific unstructured data.  &#10;• Below Task 1, a text box reads: The output of Task 1 is a collection of documents in some digitized format for computer processing. &#10;• An arrow from Task 1 leads to Task 2. &#10;• Task 2 is Create the Term-Document Matrix: Introduce the structure to the corpus. &#10;• Below Task 2, a text box reads: The output of Task 2 is a flat file called term-document matrix where the cells are populated with the term frequencies. &#10;• A dotted arrow from Task 2 leads back to Task 1. This arrow is labeled as Feedback.&#10;• An arrow from Task 2 leads to Task 3.&#10;• Task 3 is Extract Knowledge: Discover novel patterns from the T-D matrix. &#10;• Below Task 3, a text box reads: The output of Task 3 is a number of problem-specific classification, association, clustering models, and visualizations. &#10;• A dotted arrow labeled Feedback from Task 3 leads back to Task 2. &#10;• An arrow from Task 3 leads to the final result, which is, Knowledge.&#10;"/>
          <p:cNvPicPr>
            <a:picLocks noChangeAspect="1" noChangeArrowheads="1"/>
          </p:cNvPicPr>
          <p:nvPr/>
        </p:nvPicPr>
        <p:blipFill rotWithShape="1">
          <a:blip r:embed="rId3">
            <a:extLst>
              <a:ext uri="{28A0092B-C50C-407E-A947-70E740481C1C}">
                <a14:useLocalDpi xmlns:a14="http://schemas.microsoft.com/office/drawing/2010/main" val="0"/>
              </a:ext>
            </a:extLst>
          </a:blip>
          <a:srcRect b="7334"/>
          <a:stretch/>
        </p:blipFill>
        <p:spPr bwMode="auto">
          <a:xfrm>
            <a:off x="571500" y="2296318"/>
            <a:ext cx="7993510" cy="21701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00400" y="4235599"/>
            <a:ext cx="1905000" cy="461665"/>
          </a:xfrm>
          <a:prstGeom prst="rect">
            <a:avLst/>
          </a:prstGeom>
          <a:noFill/>
        </p:spPr>
        <p:txBody>
          <a:bodyPr wrap="square" rtlCol="1">
            <a:spAutoFit/>
          </a:bodyPr>
          <a:lstStyle/>
          <a:p>
            <a:r>
              <a:rPr lang="en-US" sz="1200" dirty="0" smtClean="0"/>
              <a:t>Example: </a:t>
            </a:r>
          </a:p>
          <a:p>
            <a:r>
              <a:rPr lang="en-US" sz="1200" dirty="0" smtClean="0"/>
              <a:t>ASCII text files</a:t>
            </a:r>
            <a:endParaRPr lang="ar-SA" sz="1200" dirty="0" err="1" smtClean="0"/>
          </a:p>
        </p:txBody>
      </p:sp>
    </p:spTree>
    <p:extLst>
      <p:ext uri="{BB962C8B-B14F-4D97-AF65-F5344CB8AC3E}">
        <p14:creationId xmlns:p14="http://schemas.microsoft.com/office/powerpoint/2010/main" val="59890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a:latin typeface="+mj-lt"/>
              </a:rPr>
              <a:t>(3 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1000124"/>
            <a:ext cx="8153400" cy="3185487"/>
          </a:xfrm>
        </p:spPr>
        <p:txBody>
          <a:bodyPr>
            <a:spAutoFit/>
          </a:bodyPr>
          <a:lstStyle/>
          <a:p>
            <a:pPr>
              <a:buSzPct val="100000"/>
            </a:pPr>
            <a:r>
              <a:rPr lang="en-US" sz="2400" dirty="0">
                <a:solidFill>
                  <a:schemeClr val="bg2"/>
                </a:solidFill>
              </a:rPr>
              <a:t>Step 1:</a:t>
            </a:r>
            <a:r>
              <a:rPr lang="en-US" sz="2400" dirty="0"/>
              <a:t> Establish the corpus</a:t>
            </a:r>
          </a:p>
          <a:p>
            <a:pPr marL="714375" lvl="1" indent="-266700"/>
            <a:r>
              <a:rPr lang="en-US" sz="2400" dirty="0"/>
              <a:t>Collect all relevant unstructured data              </a:t>
            </a:r>
            <a:r>
              <a:rPr lang="en-US" sz="2400" dirty="0" smtClean="0"/>
              <a:t/>
            </a:r>
            <a:br>
              <a:rPr lang="en-US" sz="2400" dirty="0" smtClean="0"/>
            </a:br>
            <a:r>
              <a:rPr lang="en-US" sz="2400" dirty="0" smtClean="0"/>
              <a:t>(</a:t>
            </a:r>
            <a:r>
              <a:rPr lang="en-US" sz="2400" dirty="0"/>
              <a:t>e.g., textual documents, </a:t>
            </a:r>
            <a:r>
              <a:rPr lang="en-US" sz="2400" spc="-300" dirty="0" smtClean="0"/>
              <a:t>X M </a:t>
            </a:r>
            <a:r>
              <a:rPr lang="en-US" sz="2400" dirty="0" smtClean="0"/>
              <a:t>L </a:t>
            </a:r>
            <a:r>
              <a:rPr lang="en-US" sz="2400" dirty="0"/>
              <a:t>files, emails, Web pages, short notes, voice recordings…)</a:t>
            </a:r>
          </a:p>
          <a:p>
            <a:pPr marL="714375" lvl="1" indent="-266700"/>
            <a:r>
              <a:rPr lang="en-US" sz="2400" dirty="0"/>
              <a:t>Digitize, standardize the collection              </a:t>
            </a:r>
            <a:r>
              <a:rPr lang="en-US" sz="2400" dirty="0" smtClean="0"/>
              <a:t/>
            </a:r>
            <a:br>
              <a:rPr lang="en-US" sz="2400" dirty="0" smtClean="0"/>
            </a:br>
            <a:r>
              <a:rPr lang="en-US" sz="2400" dirty="0" smtClean="0"/>
              <a:t>(</a:t>
            </a:r>
            <a:r>
              <a:rPr lang="en-US" sz="2400" dirty="0"/>
              <a:t>e.g., all in </a:t>
            </a:r>
            <a:r>
              <a:rPr lang="en-US" sz="2400" spc="-300" dirty="0"/>
              <a:t>A S C I </a:t>
            </a:r>
            <a:r>
              <a:rPr lang="en-US" sz="2400" dirty="0" err="1" smtClean="0"/>
              <a:t>I</a:t>
            </a:r>
            <a:r>
              <a:rPr lang="en-US" sz="2400" dirty="0" smtClean="0"/>
              <a:t> </a:t>
            </a:r>
            <a:r>
              <a:rPr lang="en-US" sz="2400" dirty="0"/>
              <a:t>text files)</a:t>
            </a:r>
          </a:p>
          <a:p>
            <a:pPr marL="714375" lvl="1" indent="-266700"/>
            <a:r>
              <a:rPr lang="en-US" sz="2400" dirty="0"/>
              <a:t>Place the collection in a common place        </a:t>
            </a:r>
            <a:r>
              <a:rPr lang="en-US" sz="2400" dirty="0" smtClean="0"/>
              <a:t/>
            </a:r>
            <a:br>
              <a:rPr lang="en-US" sz="2400" dirty="0" smtClean="0"/>
            </a:br>
            <a:r>
              <a:rPr lang="en-US" sz="2400" dirty="0" smtClean="0"/>
              <a:t>(</a:t>
            </a:r>
            <a:r>
              <a:rPr lang="en-US" sz="2400" dirty="0"/>
              <a:t>e.g., in a flat file, or in a directory as separate files) </a:t>
            </a:r>
          </a:p>
        </p:txBody>
      </p:sp>
    </p:spTree>
    <p:extLst>
      <p:ext uri="{BB962C8B-B14F-4D97-AF65-F5344CB8AC3E}">
        <p14:creationId xmlns:p14="http://schemas.microsoft.com/office/powerpoint/2010/main" val="316151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smtClean="0">
                <a:latin typeface="+mj-lt"/>
              </a:rPr>
              <a:t>(4 </a:t>
            </a:r>
            <a:r>
              <a:rPr lang="en-US" sz="2400" dirty="0">
                <a:latin typeface="+mj-lt"/>
              </a:rPr>
              <a:t>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1000124"/>
            <a:ext cx="8153400" cy="369332"/>
          </a:xfrm>
        </p:spPr>
        <p:txBody>
          <a:bodyPr>
            <a:spAutoFit/>
          </a:bodyPr>
          <a:lstStyle/>
          <a:p>
            <a:pPr>
              <a:buSzPct val="100000"/>
            </a:pPr>
            <a:r>
              <a:rPr lang="en-US" sz="2400" dirty="0">
                <a:solidFill>
                  <a:schemeClr val="bg2"/>
                </a:solidFill>
              </a:rPr>
              <a:t>Step 2:</a:t>
            </a:r>
            <a:r>
              <a:rPr lang="en-US" sz="2400" dirty="0"/>
              <a:t> Create the Term–by–Document Matrix </a:t>
            </a:r>
          </a:p>
        </p:txBody>
      </p:sp>
      <p:pic>
        <p:nvPicPr>
          <p:cNvPr id="10242" name="Picture 2" descr="The headings of the columns in order from left to right are Investment Risk, Project Management, Software Engineering, Development, and S A P. &#10;• For the row heading Document 1, the number 1 is entered in the Investment Risk column and in the Development column. &#10;• For the row heading Document 2, the number 1 is entered in the Project Management column.&#10;• For the row heading Document 3, the number 3 is entered in the Software Engineering column and the number 1 is entered in the S A P column.&#10;• For the row heading Document 4, the number 1 is entered in the Project Management column.&#10;• For the row heading Document 5, the number 2 is entered in the Software Engineering column and the number 1 is entered in the Development column.&#10;• For the row heading Document 6, the number 1 is entered in the Investment Risk column and in the Development column. &#10;"/>
          <p:cNvPicPr>
            <a:picLocks noChangeAspect="1" noChangeArrowheads="1"/>
          </p:cNvPicPr>
          <p:nvPr/>
        </p:nvPicPr>
        <p:blipFill rotWithShape="1">
          <a:blip r:embed="rId3">
            <a:extLst>
              <a:ext uri="{28A0092B-C50C-407E-A947-70E740481C1C}">
                <a14:useLocalDpi xmlns:a14="http://schemas.microsoft.com/office/drawing/2010/main" val="0"/>
              </a:ext>
            </a:extLst>
          </a:blip>
          <a:srcRect b="5402"/>
          <a:stretch/>
        </p:blipFill>
        <p:spPr bwMode="auto">
          <a:xfrm>
            <a:off x="612281" y="1528705"/>
            <a:ext cx="791436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smtClean="0">
                <a:latin typeface="+mj-lt"/>
              </a:rPr>
              <a:t>(5 </a:t>
            </a:r>
            <a:r>
              <a:rPr lang="en-US" sz="2400" dirty="0">
                <a:latin typeface="+mj-lt"/>
              </a:rPr>
              <a:t>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1000124"/>
            <a:ext cx="8153400" cy="2523768"/>
          </a:xfrm>
        </p:spPr>
        <p:txBody>
          <a:bodyPr>
            <a:spAutoFit/>
          </a:bodyPr>
          <a:lstStyle/>
          <a:p>
            <a:pPr>
              <a:buSzPct val="100000"/>
              <a:tabLst>
                <a:tab pos="266700" algn="l"/>
              </a:tabLst>
            </a:pPr>
            <a:r>
              <a:rPr lang="en-US" sz="2400" dirty="0">
                <a:solidFill>
                  <a:schemeClr val="bg2"/>
                </a:solidFill>
              </a:rPr>
              <a:t>Step 2:</a:t>
            </a:r>
            <a:r>
              <a:rPr lang="en-US" sz="2400" dirty="0"/>
              <a:t> Create the Term–by–Document Matrix (</a:t>
            </a:r>
            <a:r>
              <a:rPr lang="en-US" sz="2400" spc="-300" dirty="0"/>
              <a:t>T D </a:t>
            </a:r>
            <a:r>
              <a:rPr lang="en-US" sz="2400" dirty="0"/>
              <a:t>M</a:t>
            </a:r>
            <a:r>
              <a:rPr lang="en-US" sz="2400" dirty="0" smtClean="0"/>
              <a:t>) (</a:t>
            </a:r>
            <a:r>
              <a:rPr lang="en-US" sz="2400" dirty="0"/>
              <a:t>Cont.)</a:t>
            </a:r>
          </a:p>
          <a:p>
            <a:pPr marL="714375" lvl="1" indent="-266700"/>
            <a:r>
              <a:rPr lang="en-US" sz="2400" dirty="0"/>
              <a:t>Should all terms be included?</a:t>
            </a:r>
          </a:p>
          <a:p>
            <a:pPr marL="1133475" lvl="2" indent="-238125"/>
            <a:r>
              <a:rPr lang="en-US" sz="2400" dirty="0"/>
              <a:t>Stop words, include words</a:t>
            </a:r>
          </a:p>
          <a:p>
            <a:pPr marL="1133475" lvl="2" indent="-238125"/>
            <a:r>
              <a:rPr lang="en-US" sz="2400" dirty="0"/>
              <a:t>Synonyms, homonyms</a:t>
            </a:r>
          </a:p>
          <a:p>
            <a:pPr marL="1133475" lvl="2" indent="-238125"/>
            <a:r>
              <a:rPr lang="en-US" sz="2400" dirty="0" smtClean="0"/>
              <a:t>Stemming</a:t>
            </a:r>
            <a:endParaRPr lang="en-US" sz="2400" dirty="0"/>
          </a:p>
        </p:txBody>
      </p:sp>
    </p:spTree>
    <p:extLst>
      <p:ext uri="{BB962C8B-B14F-4D97-AF65-F5344CB8AC3E}">
        <p14:creationId xmlns:p14="http://schemas.microsoft.com/office/powerpoint/2010/main" val="178578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smtClean="0">
                <a:latin typeface="+mj-lt"/>
              </a:rPr>
              <a:t>(6 </a:t>
            </a:r>
            <a:r>
              <a:rPr lang="en-US" sz="2400" dirty="0">
                <a:latin typeface="+mj-lt"/>
              </a:rPr>
              <a:t>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1000124"/>
            <a:ext cx="8153400" cy="3631763"/>
          </a:xfrm>
        </p:spPr>
        <p:txBody>
          <a:bodyPr>
            <a:spAutoFit/>
          </a:bodyPr>
          <a:lstStyle/>
          <a:p>
            <a:pPr>
              <a:buSzPct val="100000"/>
            </a:pPr>
            <a:r>
              <a:rPr lang="en-US" sz="2400" dirty="0">
                <a:solidFill>
                  <a:schemeClr val="bg2"/>
                </a:solidFill>
              </a:rPr>
              <a:t>Step 2:</a:t>
            </a:r>
            <a:r>
              <a:rPr lang="en-US" sz="2400" dirty="0"/>
              <a:t> Create the Term–by–Document Matrix (</a:t>
            </a:r>
            <a:r>
              <a:rPr lang="en-US" sz="2400" spc="-300" dirty="0" smtClean="0"/>
              <a:t>T D </a:t>
            </a:r>
            <a:r>
              <a:rPr lang="en-US" sz="2400" dirty="0" smtClean="0"/>
              <a:t>M</a:t>
            </a:r>
            <a:r>
              <a:rPr lang="en-US" sz="2400" dirty="0"/>
              <a:t>) (Cont.)</a:t>
            </a:r>
          </a:p>
          <a:p>
            <a:pPr marL="714375" lvl="1" indent="-266700"/>
            <a:r>
              <a:rPr lang="en-US" sz="2400" spc="-300" dirty="0" smtClean="0"/>
              <a:t>T D </a:t>
            </a:r>
            <a:r>
              <a:rPr lang="en-US" sz="2400" dirty="0" smtClean="0"/>
              <a:t>M </a:t>
            </a:r>
            <a:r>
              <a:rPr lang="en-US" sz="2400" dirty="0"/>
              <a:t>is a sparse matrix. How can we reduce the dimensionality of the </a:t>
            </a:r>
            <a:r>
              <a:rPr lang="en-US" sz="2400" spc="-300" dirty="0" smtClean="0"/>
              <a:t>T D </a:t>
            </a:r>
            <a:r>
              <a:rPr lang="en-US" sz="2400" dirty="0" smtClean="0"/>
              <a:t>M</a:t>
            </a:r>
            <a:r>
              <a:rPr lang="en-US" sz="2400" dirty="0"/>
              <a:t>?</a:t>
            </a:r>
          </a:p>
          <a:p>
            <a:pPr lvl="2" indent="-247650"/>
            <a:r>
              <a:rPr lang="en-US" sz="2400" dirty="0"/>
              <a:t>Manual - a domain expert goes through it</a:t>
            </a:r>
          </a:p>
          <a:p>
            <a:pPr lvl="2" indent="-247650"/>
            <a:r>
              <a:rPr lang="en-US" sz="2400" dirty="0"/>
              <a:t>Eliminate terms with very few occurrences in very few </a:t>
            </a:r>
            <a:r>
              <a:rPr lang="en-US" sz="2400" dirty="0" smtClean="0"/>
              <a:t>documents</a:t>
            </a:r>
            <a:endParaRPr lang="en-US" sz="2400" dirty="0"/>
          </a:p>
          <a:p>
            <a:pPr lvl="2" indent="-247650"/>
            <a:r>
              <a:rPr lang="en-US" sz="2400" dirty="0"/>
              <a:t>Transform the matrix using singular value decomposition (</a:t>
            </a:r>
            <a:r>
              <a:rPr lang="en-US" sz="2400" spc="-300" dirty="0" smtClean="0"/>
              <a:t>S V </a:t>
            </a:r>
            <a:r>
              <a:rPr lang="en-US" sz="2400" dirty="0" smtClean="0"/>
              <a:t>D</a:t>
            </a:r>
            <a:r>
              <a:rPr lang="en-US" sz="2400" dirty="0"/>
              <a:t>) </a:t>
            </a:r>
          </a:p>
        </p:txBody>
      </p:sp>
    </p:spTree>
    <p:extLst>
      <p:ext uri="{BB962C8B-B14F-4D97-AF65-F5344CB8AC3E}">
        <p14:creationId xmlns:p14="http://schemas.microsoft.com/office/powerpoint/2010/main" val="324898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08"/>
            <a:ext cx="8153400" cy="492443"/>
          </a:xfrm>
        </p:spPr>
        <p:txBody>
          <a:bodyPr wrap="square">
            <a:spAutoFit/>
          </a:bodyPr>
          <a:lstStyle/>
          <a:p>
            <a:r>
              <a:rPr lang="en-US" sz="3200" dirty="0">
                <a:latin typeface="+mj-lt"/>
              </a:rPr>
              <a:t>Text Mining </a:t>
            </a:r>
            <a:r>
              <a:rPr lang="en-US" sz="3200" dirty="0" smtClean="0">
                <a:latin typeface="+mj-lt"/>
              </a:rPr>
              <a:t>Process </a:t>
            </a:r>
            <a:r>
              <a:rPr lang="en-US" sz="2400" dirty="0" smtClean="0">
                <a:latin typeface="+mj-lt"/>
              </a:rPr>
              <a:t>(7 </a:t>
            </a:r>
            <a:r>
              <a:rPr lang="en-US" sz="2400" dirty="0">
                <a:latin typeface="+mj-lt"/>
              </a:rPr>
              <a:t>of </a:t>
            </a:r>
            <a:r>
              <a:rPr lang="en-US" sz="2400" dirty="0" smtClean="0">
                <a:latin typeface="+mj-lt"/>
              </a:rPr>
              <a:t>7)</a:t>
            </a:r>
            <a:endParaRPr lang="en-US" sz="2400" dirty="0">
              <a:latin typeface="+mj-lt"/>
            </a:endParaRPr>
          </a:p>
        </p:txBody>
      </p:sp>
      <p:sp>
        <p:nvSpPr>
          <p:cNvPr id="3" name="Content Placeholder 2"/>
          <p:cNvSpPr>
            <a:spLocks noGrp="1"/>
          </p:cNvSpPr>
          <p:nvPr>
            <p:ph sz="quarter" idx="14"/>
          </p:nvPr>
        </p:nvSpPr>
        <p:spPr>
          <a:xfrm>
            <a:off x="457200" y="1000124"/>
            <a:ext cx="8153400" cy="2154436"/>
          </a:xfrm>
        </p:spPr>
        <p:txBody>
          <a:bodyPr>
            <a:spAutoFit/>
          </a:bodyPr>
          <a:lstStyle/>
          <a:p>
            <a:pPr>
              <a:buSzPct val="100000"/>
            </a:pPr>
            <a:r>
              <a:rPr lang="en-IN" sz="2400" dirty="0">
                <a:solidFill>
                  <a:schemeClr val="bg2"/>
                </a:solidFill>
              </a:rPr>
              <a:t>Step 3:</a:t>
            </a:r>
            <a:r>
              <a:rPr lang="en-IN" sz="2400" dirty="0"/>
              <a:t> Extract patterns/knowledge</a:t>
            </a:r>
          </a:p>
          <a:p>
            <a:pPr marL="763143" lvl="1" indent="-276225"/>
            <a:r>
              <a:rPr lang="en-IN" sz="2400" dirty="0"/>
              <a:t>Classification (text categorization)</a:t>
            </a:r>
          </a:p>
          <a:p>
            <a:pPr marL="763143" lvl="1" indent="-276225"/>
            <a:r>
              <a:rPr lang="en-IN" sz="2400" dirty="0"/>
              <a:t>Clustering (natural groupings of text)</a:t>
            </a:r>
          </a:p>
          <a:p>
            <a:pPr marL="763143" lvl="1" indent="-276225"/>
            <a:r>
              <a:rPr lang="en-IN" sz="2400" dirty="0" smtClean="0"/>
              <a:t>Association</a:t>
            </a:r>
          </a:p>
          <a:p>
            <a:pPr marL="763143" lvl="1" indent="-276225"/>
            <a:r>
              <a:rPr lang="en-IN" sz="2400" dirty="0" smtClean="0"/>
              <a:t>Trend </a:t>
            </a:r>
            <a:r>
              <a:rPr lang="en-IN" sz="2400" dirty="0"/>
              <a:t>Analysis </a:t>
            </a:r>
            <a:r>
              <a:rPr lang="en-IN" sz="2400" dirty="0" smtClean="0"/>
              <a:t>(…)</a:t>
            </a:r>
            <a:endParaRPr lang="en-IN" sz="2400" dirty="0"/>
          </a:p>
        </p:txBody>
      </p:sp>
    </p:spTree>
    <p:extLst>
      <p:ext uri="{BB962C8B-B14F-4D97-AF65-F5344CB8AC3E}">
        <p14:creationId xmlns:p14="http://schemas.microsoft.com/office/powerpoint/2010/main" val="174735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Sentiment Analysis</a:t>
            </a:r>
          </a:p>
        </p:txBody>
      </p:sp>
      <p:sp>
        <p:nvSpPr>
          <p:cNvPr id="5" name="Content Placeholder 4"/>
          <p:cNvSpPr>
            <a:spLocks noGrp="1"/>
          </p:cNvSpPr>
          <p:nvPr>
            <p:ph idx="1"/>
          </p:nvPr>
        </p:nvSpPr>
        <p:spPr>
          <a:xfrm>
            <a:off x="457200" y="990600"/>
            <a:ext cx="8153400" cy="3505200"/>
          </a:xfrm>
        </p:spPr>
        <p:txBody>
          <a:bodyPr>
            <a:spAutoFit/>
          </a:bodyPr>
          <a:lstStyle/>
          <a:p>
            <a:pPr marL="266700" indent="-266700"/>
            <a:r>
              <a:rPr lang="en-US" sz="2400" dirty="0"/>
              <a:t>Sentiment </a:t>
            </a:r>
            <a:r>
              <a:rPr lang="en-US" sz="2400" dirty="0">
                <a:sym typeface="Wingdings" panose="05000000000000000000" pitchFamily="2" charset="2"/>
              </a:rPr>
              <a:t> belief, view, opinion, and conviction</a:t>
            </a:r>
          </a:p>
          <a:p>
            <a:pPr marL="266700" indent="-266700"/>
            <a:r>
              <a:rPr lang="en-US" sz="2400" dirty="0"/>
              <a:t>Sentiment analysis is trying to </a:t>
            </a:r>
            <a:r>
              <a:rPr lang="en-US" sz="2400" dirty="0">
                <a:solidFill>
                  <a:schemeClr val="bg2"/>
                </a:solidFill>
              </a:rPr>
              <a:t>answer</a:t>
            </a:r>
            <a:r>
              <a:rPr lang="en-US" sz="2400" dirty="0"/>
              <a:t> the question “What do people feel about a certain topic?”</a:t>
            </a:r>
          </a:p>
          <a:p>
            <a:pPr marL="266700" indent="-266700"/>
            <a:r>
              <a:rPr lang="en-US" sz="2400" dirty="0"/>
              <a:t>By analyzing data related to opinions of many using a variety of automated tools</a:t>
            </a:r>
          </a:p>
          <a:p>
            <a:pPr marL="266700" indent="-266700"/>
            <a:r>
              <a:rPr lang="en-US" sz="2400" dirty="0"/>
              <a:t>Used in variety of domains, but </a:t>
            </a:r>
            <a:r>
              <a:rPr lang="en-US" sz="2400" dirty="0" smtClean="0"/>
              <a:t>its applications </a:t>
            </a:r>
            <a:r>
              <a:rPr lang="en-US" sz="2400" dirty="0"/>
              <a:t>in </a:t>
            </a:r>
            <a:r>
              <a:rPr lang="en-US" sz="2400" spc="-300" dirty="0" smtClean="0"/>
              <a:t>C R </a:t>
            </a:r>
            <a:r>
              <a:rPr lang="en-US" sz="2400" dirty="0" smtClean="0"/>
              <a:t>M </a:t>
            </a:r>
            <a:r>
              <a:rPr lang="en-US" sz="2400" dirty="0"/>
              <a:t>are especially noteworthy </a:t>
            </a:r>
            <a:r>
              <a:rPr lang="en-US" sz="2400" dirty="0" smtClean="0"/>
              <a:t>(related </a:t>
            </a:r>
            <a:r>
              <a:rPr lang="en-US" sz="2400" dirty="0"/>
              <a:t>to customers/consumers’ opinions)</a:t>
            </a:r>
            <a:endParaRPr lang="en-IN" sz="2400" dirty="0"/>
          </a:p>
        </p:txBody>
      </p:sp>
    </p:spTree>
    <p:extLst>
      <p:ext uri="{BB962C8B-B14F-4D97-AF65-F5344CB8AC3E}">
        <p14:creationId xmlns:p14="http://schemas.microsoft.com/office/powerpoint/2010/main" val="3990009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Sentiment Analysis Applications</a:t>
            </a:r>
          </a:p>
        </p:txBody>
      </p:sp>
      <p:sp>
        <p:nvSpPr>
          <p:cNvPr id="5" name="Content Placeholder 4"/>
          <p:cNvSpPr>
            <a:spLocks noGrp="1"/>
          </p:cNvSpPr>
          <p:nvPr>
            <p:ph idx="1"/>
          </p:nvPr>
        </p:nvSpPr>
        <p:spPr>
          <a:xfrm>
            <a:off x="457200" y="990600"/>
            <a:ext cx="8153400" cy="4585871"/>
          </a:xfrm>
        </p:spPr>
        <p:txBody>
          <a:bodyPr>
            <a:spAutoFit/>
          </a:bodyPr>
          <a:lstStyle/>
          <a:p>
            <a:pPr marL="266700" indent="-266700"/>
            <a:r>
              <a:rPr lang="en-US" sz="2200" dirty="0"/>
              <a:t>Voice of the customer (</a:t>
            </a:r>
            <a:r>
              <a:rPr lang="en-US" sz="2200" spc="-300" dirty="0" smtClean="0"/>
              <a:t>V O </a:t>
            </a:r>
            <a:r>
              <a:rPr lang="en-US" sz="2200" dirty="0" smtClean="0"/>
              <a:t>C</a:t>
            </a:r>
            <a:r>
              <a:rPr lang="en-US" sz="2200" dirty="0"/>
              <a:t>)</a:t>
            </a:r>
          </a:p>
          <a:p>
            <a:pPr marL="266700" indent="-266700"/>
            <a:r>
              <a:rPr lang="en-US" sz="2200" dirty="0"/>
              <a:t>Voice of the Market (</a:t>
            </a:r>
            <a:r>
              <a:rPr lang="en-US" sz="2200" spc="-300" dirty="0" smtClean="0"/>
              <a:t>V O </a:t>
            </a:r>
            <a:r>
              <a:rPr lang="en-US" sz="2200" dirty="0" smtClean="0"/>
              <a:t>M</a:t>
            </a:r>
            <a:r>
              <a:rPr lang="en-US" sz="2200" dirty="0"/>
              <a:t>)</a:t>
            </a:r>
          </a:p>
          <a:p>
            <a:pPr marL="266700" indent="-266700"/>
            <a:r>
              <a:rPr lang="en-US" sz="2200" dirty="0"/>
              <a:t>Voice of the Employee (</a:t>
            </a:r>
            <a:r>
              <a:rPr lang="en-US" sz="2200" spc="-300" dirty="0" smtClean="0"/>
              <a:t>V O </a:t>
            </a:r>
            <a:r>
              <a:rPr lang="en-US" sz="2200" dirty="0" smtClean="0"/>
              <a:t>E</a:t>
            </a:r>
            <a:r>
              <a:rPr lang="en-US" sz="2200" dirty="0"/>
              <a:t>)</a:t>
            </a:r>
          </a:p>
          <a:p>
            <a:pPr marL="266700" indent="-266700"/>
            <a:r>
              <a:rPr lang="en-US" sz="2200" dirty="0"/>
              <a:t>Brand Management</a:t>
            </a:r>
          </a:p>
          <a:p>
            <a:pPr marL="266700" indent="-266700"/>
            <a:r>
              <a:rPr lang="en-US" sz="2200" dirty="0"/>
              <a:t>Financial Markets</a:t>
            </a:r>
          </a:p>
          <a:p>
            <a:pPr marL="266700" indent="-266700"/>
            <a:r>
              <a:rPr lang="en-US" sz="2200" dirty="0"/>
              <a:t>Politics</a:t>
            </a:r>
          </a:p>
          <a:p>
            <a:pPr marL="266700" indent="-266700"/>
            <a:r>
              <a:rPr lang="en-US" sz="2200" dirty="0"/>
              <a:t>Government Intelligence</a:t>
            </a:r>
          </a:p>
          <a:p>
            <a:pPr marL="266700" indent="-266700"/>
            <a:r>
              <a:rPr lang="en-US" sz="2200" dirty="0" smtClean="0"/>
              <a:t>E-commerce Site Design</a:t>
            </a:r>
          </a:p>
          <a:p>
            <a:pPr marL="266700" indent="-266700"/>
            <a:r>
              <a:rPr lang="en-US" sz="2200" dirty="0" smtClean="0"/>
              <a:t>Email Filtering</a:t>
            </a:r>
            <a:endParaRPr lang="en-US" sz="2200" dirty="0"/>
          </a:p>
        </p:txBody>
      </p:sp>
    </p:spTree>
    <p:extLst>
      <p:ext uri="{BB962C8B-B14F-4D97-AF65-F5344CB8AC3E}">
        <p14:creationId xmlns:p14="http://schemas.microsoft.com/office/powerpoint/2010/main" val="216657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6208"/>
            <a:ext cx="8153400" cy="492443"/>
          </a:xfrm>
        </p:spPr>
        <p:txBody>
          <a:bodyPr wrap="square">
            <a:spAutoFit/>
          </a:bodyPr>
          <a:lstStyle/>
          <a:p>
            <a:r>
              <a:rPr lang="en-US" sz="3200" dirty="0"/>
              <a:t>Learning Objectives </a:t>
            </a:r>
            <a:r>
              <a:rPr lang="en-US" sz="2400" dirty="0"/>
              <a:t>(2 of 2)</a:t>
            </a:r>
            <a:endParaRPr lang="en-US" sz="3200" dirty="0"/>
          </a:p>
        </p:txBody>
      </p:sp>
      <p:sp>
        <p:nvSpPr>
          <p:cNvPr id="3" name="Content Placeholder 2"/>
          <p:cNvSpPr>
            <a:spLocks noGrp="1"/>
          </p:cNvSpPr>
          <p:nvPr>
            <p:ph idx="1"/>
          </p:nvPr>
        </p:nvSpPr>
        <p:spPr>
          <a:xfrm>
            <a:off x="456154" y="990600"/>
            <a:ext cx="8153400" cy="4093428"/>
          </a:xfrm>
        </p:spPr>
        <p:txBody>
          <a:bodyPr wrap="square">
            <a:spAutoFit/>
          </a:bodyPr>
          <a:lstStyle/>
          <a:p>
            <a:pPr marL="714375" indent="-714375">
              <a:buClr>
                <a:schemeClr val="bg1"/>
              </a:buClr>
              <a:buNone/>
            </a:pPr>
            <a:r>
              <a:rPr lang="en-US" sz="2400" b="1" dirty="0">
                <a:solidFill>
                  <a:srgbClr val="007FA3"/>
                </a:solidFill>
              </a:rPr>
              <a:t>7.7</a:t>
            </a:r>
            <a:r>
              <a:rPr lang="en-US" sz="2400" dirty="0"/>
              <a:t> </a:t>
            </a:r>
            <a:r>
              <a:rPr lang="en-US" sz="2400" dirty="0" smtClean="0"/>
              <a:t>	Develop </a:t>
            </a:r>
            <a:r>
              <a:rPr lang="en-US" sz="2400" dirty="0"/>
              <a:t>familiarity with popular applications of </a:t>
            </a:r>
            <a:r>
              <a:rPr lang="en-US" sz="2400" dirty="0" smtClean="0"/>
              <a:t>sentiment </a:t>
            </a:r>
            <a:r>
              <a:rPr lang="en-US" sz="2400" dirty="0"/>
              <a:t>analysis</a:t>
            </a:r>
          </a:p>
          <a:p>
            <a:pPr marL="714375" indent="-714375">
              <a:buClr>
                <a:schemeClr val="bg1"/>
              </a:buClr>
              <a:buNone/>
            </a:pPr>
            <a:r>
              <a:rPr lang="en-US" sz="2400" b="1" dirty="0">
                <a:solidFill>
                  <a:srgbClr val="007FA3"/>
                </a:solidFill>
              </a:rPr>
              <a:t>7.8</a:t>
            </a:r>
            <a:r>
              <a:rPr lang="en-US" sz="2400" dirty="0"/>
              <a:t> </a:t>
            </a:r>
            <a:r>
              <a:rPr lang="en-US" sz="2400" dirty="0" smtClean="0"/>
              <a:t>	Learn </a:t>
            </a:r>
            <a:r>
              <a:rPr lang="en-US" sz="2400" dirty="0"/>
              <a:t>the common methods for sentiment analysis</a:t>
            </a:r>
          </a:p>
          <a:p>
            <a:pPr marL="714375" indent="-714375">
              <a:buClr>
                <a:schemeClr val="bg1"/>
              </a:buClr>
              <a:buNone/>
            </a:pPr>
            <a:r>
              <a:rPr lang="en-US" sz="2400" b="1" dirty="0">
                <a:solidFill>
                  <a:srgbClr val="007FA3"/>
                </a:solidFill>
              </a:rPr>
              <a:t>7.9</a:t>
            </a:r>
            <a:r>
              <a:rPr lang="en-US" sz="2400" dirty="0"/>
              <a:t> </a:t>
            </a:r>
            <a:r>
              <a:rPr lang="en-US" sz="2400" dirty="0" smtClean="0"/>
              <a:t>	Become </a:t>
            </a:r>
            <a:r>
              <a:rPr lang="en-US" sz="2400" dirty="0"/>
              <a:t>familiar with speech analytics as it relates to sentiment analysis</a:t>
            </a:r>
          </a:p>
          <a:p>
            <a:pPr marL="714375" indent="-714375">
              <a:buClr>
                <a:schemeClr val="bg1"/>
              </a:buClr>
              <a:buNone/>
            </a:pPr>
            <a:r>
              <a:rPr lang="en-US" sz="2400" b="1" dirty="0">
                <a:solidFill>
                  <a:srgbClr val="007FA3"/>
                </a:solidFill>
              </a:rPr>
              <a:t>7.10</a:t>
            </a:r>
            <a:r>
              <a:rPr lang="en-US" sz="2400" dirty="0"/>
              <a:t> </a:t>
            </a:r>
            <a:r>
              <a:rPr lang="en-US" sz="2400" dirty="0" smtClean="0"/>
              <a:t>	Learn </a:t>
            </a:r>
            <a:r>
              <a:rPr lang="en-US" sz="2400" dirty="0"/>
              <a:t>three facets of Web analytics—content, structure, and usage mining</a:t>
            </a:r>
          </a:p>
          <a:p>
            <a:pPr marL="714375" indent="-714375">
              <a:buClr>
                <a:schemeClr val="bg1"/>
              </a:buClr>
              <a:buNone/>
            </a:pPr>
            <a:r>
              <a:rPr lang="en-US" sz="2400" b="1" dirty="0">
                <a:solidFill>
                  <a:srgbClr val="007FA3"/>
                </a:solidFill>
              </a:rPr>
              <a:t>7.11</a:t>
            </a:r>
            <a:r>
              <a:rPr lang="en-US" sz="2400" dirty="0"/>
              <a:t> </a:t>
            </a:r>
            <a:r>
              <a:rPr lang="en-US" sz="2400" dirty="0" smtClean="0"/>
              <a:t>	Know </a:t>
            </a:r>
            <a:r>
              <a:rPr lang="en-US" sz="2400" dirty="0"/>
              <a:t>social analytics including social media and social network </a:t>
            </a:r>
            <a:r>
              <a:rPr lang="en-US" sz="2400" dirty="0" smtClean="0"/>
              <a:t>analyses</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Sentiment Analysis </a:t>
            </a:r>
            <a:r>
              <a:rPr lang="en-US" sz="3200" dirty="0" smtClean="0">
                <a:latin typeface="+mj-lt"/>
              </a:rPr>
              <a:t>Process </a:t>
            </a:r>
            <a:r>
              <a:rPr lang="en-US" sz="2400" dirty="0">
                <a:latin typeface="+mj-lt"/>
              </a:rPr>
              <a:t>(1 of 3)</a:t>
            </a:r>
          </a:p>
        </p:txBody>
      </p:sp>
      <p:pic>
        <p:nvPicPr>
          <p:cNvPr id="14338" name="Picture 2" descr="The steps are arranged in order from top to bottom. Arrows lead from one step to the next and show the following:&#10;• Textual data as a statement leads to Step 1. &#10;• Step 1 is to calculate the O S polarity. &#10;• This leads to the question: Is there a sentiment?&#10;o If the answer is No, an arrow leads back to the beginning, which is, Textual Data.&#10;o If the answer is Yes, an arrow leads to Step 2. &#10;o If the answer is Yes, an arrow leads to another step: Record the polarity, strength, and the target of the sentiment. &#10;• Step 2 is to calculate the N P polarity of the sentiment. &#10;o An arrow from Step 2 leads to Step 3. &#10;o An arrow from Step 2 also leads to Record the polarity, strength, and the target of the sentiment.&#10;• Step 3 is to identify the target for the sentiment. &#10;o An arrow from Step 3 leads back to the beginning, which is, Textual Data. &#10;o An arrow from Step 3 leads to Record the polarity, strength, and the target of the sentiment. &#10;• Arrows from the step of recording the polarity, strength, and the target of the sentiment lead to Step 4. &#10;• Step 4 is to tabulate and aggregate the sentiment analysis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2604"/>
          <a:stretch/>
        </p:blipFill>
        <p:spPr bwMode="auto">
          <a:xfrm>
            <a:off x="2800350" y="906890"/>
            <a:ext cx="3525134" cy="53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6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Sentiment Analysis </a:t>
            </a:r>
            <a:r>
              <a:rPr lang="en-US" sz="3200" dirty="0" smtClean="0">
                <a:latin typeface="+mj-lt"/>
              </a:rPr>
              <a:t>Process </a:t>
            </a:r>
            <a:r>
              <a:rPr lang="en-US" sz="2400" dirty="0" smtClean="0">
                <a:latin typeface="+mj-lt"/>
              </a:rPr>
              <a:t>(2 </a:t>
            </a:r>
            <a:r>
              <a:rPr lang="en-US" sz="2400" dirty="0">
                <a:latin typeface="+mj-lt"/>
              </a:rPr>
              <a:t>of 3)</a:t>
            </a:r>
          </a:p>
        </p:txBody>
      </p:sp>
      <p:sp>
        <p:nvSpPr>
          <p:cNvPr id="5" name="Content Placeholder 4"/>
          <p:cNvSpPr>
            <a:spLocks noGrp="1"/>
          </p:cNvSpPr>
          <p:nvPr>
            <p:ph idx="1"/>
          </p:nvPr>
        </p:nvSpPr>
        <p:spPr>
          <a:xfrm>
            <a:off x="457200" y="990600"/>
            <a:ext cx="8153400" cy="4270400"/>
          </a:xfrm>
        </p:spPr>
        <p:txBody>
          <a:bodyPr>
            <a:spAutoFit/>
          </a:bodyPr>
          <a:lstStyle/>
          <a:p>
            <a:pPr>
              <a:buSzPct val="100000"/>
            </a:pPr>
            <a:r>
              <a:rPr lang="en-US" sz="2400" dirty="0">
                <a:solidFill>
                  <a:schemeClr val="bg2"/>
                </a:solidFill>
              </a:rPr>
              <a:t>Step 1</a:t>
            </a:r>
            <a:r>
              <a:rPr lang="en-US" sz="2400" dirty="0"/>
              <a:t> – Sentiment Detection</a:t>
            </a:r>
          </a:p>
          <a:p>
            <a:pPr marL="714375" lvl="1" indent="-266700"/>
            <a:r>
              <a:rPr lang="en-US" sz="2400" dirty="0"/>
              <a:t>Comes right after the </a:t>
            </a:r>
            <a:r>
              <a:rPr lang="en-US" sz="2400" dirty="0" smtClean="0"/>
              <a:t>retrieval </a:t>
            </a:r>
            <a:r>
              <a:rPr lang="en-US" sz="2400" dirty="0"/>
              <a:t>and preparation of the text documents</a:t>
            </a:r>
          </a:p>
          <a:p>
            <a:pPr marL="714375" lvl="1" indent="-266700"/>
            <a:r>
              <a:rPr lang="en-US" sz="2400" dirty="0"/>
              <a:t>It is also called detection of objectivity</a:t>
            </a:r>
          </a:p>
          <a:p>
            <a:pPr marL="1152525" lvl="2" indent="-257175"/>
            <a:r>
              <a:rPr lang="en-US" sz="2400" dirty="0">
                <a:solidFill>
                  <a:schemeClr val="bg2"/>
                </a:solidFill>
              </a:rPr>
              <a:t>Fact</a:t>
            </a:r>
            <a:r>
              <a:rPr lang="en-US" sz="2400" dirty="0">
                <a:solidFill>
                  <a:srgbClr val="F85E08"/>
                </a:solidFill>
              </a:rPr>
              <a:t> </a:t>
            </a:r>
            <a:r>
              <a:rPr lang="en-US" sz="2400" dirty="0"/>
              <a:t>[= objectivity] versus </a:t>
            </a:r>
            <a:r>
              <a:rPr lang="en-US" sz="2400" dirty="0">
                <a:solidFill>
                  <a:schemeClr val="bg2"/>
                </a:solidFill>
              </a:rPr>
              <a:t>Opinion</a:t>
            </a:r>
            <a:r>
              <a:rPr lang="en-US" sz="2400" dirty="0"/>
              <a:t> [= subjectivity]</a:t>
            </a:r>
          </a:p>
          <a:p>
            <a:pPr>
              <a:buSzPct val="100000"/>
            </a:pPr>
            <a:r>
              <a:rPr lang="en-US" sz="2400" dirty="0">
                <a:solidFill>
                  <a:schemeClr val="bg2"/>
                </a:solidFill>
              </a:rPr>
              <a:t>Step 2</a:t>
            </a:r>
            <a:r>
              <a:rPr lang="en-US" sz="2400" dirty="0"/>
              <a:t> – N-P  Polarity Classification</a:t>
            </a:r>
          </a:p>
          <a:p>
            <a:pPr marL="714375" lvl="1" indent="-266700"/>
            <a:r>
              <a:rPr lang="en-US" sz="2400" dirty="0"/>
              <a:t>Given an opinionated piece of text, the goal is to classify the opinion as falling under one of two opposing sentiment polarities </a:t>
            </a:r>
          </a:p>
          <a:p>
            <a:pPr lvl="2" indent="-247650"/>
            <a:r>
              <a:rPr lang="en-US" sz="2400" dirty="0">
                <a:solidFill>
                  <a:schemeClr val="bg2"/>
                </a:solidFill>
              </a:rPr>
              <a:t>N</a:t>
            </a:r>
            <a:r>
              <a:rPr lang="en-US" sz="2400" dirty="0"/>
              <a:t> [= negative]</a:t>
            </a:r>
            <a:r>
              <a:rPr lang="en-US" sz="2400" dirty="0">
                <a:solidFill>
                  <a:srgbClr val="0000CC"/>
                </a:solidFill>
              </a:rPr>
              <a:t> </a:t>
            </a:r>
            <a:r>
              <a:rPr lang="en-US" sz="2400" dirty="0"/>
              <a:t>versus</a:t>
            </a:r>
            <a:r>
              <a:rPr lang="en-US" sz="2400" dirty="0">
                <a:solidFill>
                  <a:srgbClr val="0000CC"/>
                </a:solidFill>
              </a:rPr>
              <a:t> </a:t>
            </a:r>
            <a:r>
              <a:rPr lang="en-US" sz="2400" dirty="0">
                <a:solidFill>
                  <a:schemeClr val="bg2"/>
                </a:solidFill>
              </a:rPr>
              <a:t>P</a:t>
            </a:r>
            <a:r>
              <a:rPr lang="en-US" sz="2400" dirty="0"/>
              <a:t> [= positive</a:t>
            </a:r>
            <a:r>
              <a:rPr lang="en-US" sz="2400" dirty="0" smtClean="0"/>
              <a:t>]</a:t>
            </a:r>
            <a:endParaRPr lang="en-US" sz="2400" dirty="0"/>
          </a:p>
        </p:txBody>
      </p:sp>
    </p:spTree>
    <p:extLst>
      <p:ext uri="{BB962C8B-B14F-4D97-AF65-F5344CB8AC3E}">
        <p14:creationId xmlns:p14="http://schemas.microsoft.com/office/powerpoint/2010/main" val="1441553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Sentiment Analysis </a:t>
            </a:r>
            <a:r>
              <a:rPr lang="en-US" sz="3200" dirty="0" smtClean="0">
                <a:latin typeface="+mj-lt"/>
              </a:rPr>
              <a:t>Process </a:t>
            </a:r>
            <a:r>
              <a:rPr lang="en-US" sz="2400" dirty="0" smtClean="0">
                <a:latin typeface="+mj-lt"/>
              </a:rPr>
              <a:t>(3 </a:t>
            </a:r>
            <a:r>
              <a:rPr lang="en-US" sz="2400" dirty="0">
                <a:latin typeface="+mj-lt"/>
              </a:rPr>
              <a:t>of 3)</a:t>
            </a:r>
          </a:p>
        </p:txBody>
      </p:sp>
      <p:sp>
        <p:nvSpPr>
          <p:cNvPr id="5" name="Content Placeholder 4"/>
          <p:cNvSpPr>
            <a:spLocks noGrp="1"/>
          </p:cNvSpPr>
          <p:nvPr>
            <p:ph idx="1"/>
          </p:nvPr>
        </p:nvSpPr>
        <p:spPr>
          <a:xfrm>
            <a:off x="457200" y="990600"/>
            <a:ext cx="8153400" cy="4193456"/>
          </a:xfrm>
        </p:spPr>
        <p:txBody>
          <a:bodyPr>
            <a:spAutoFit/>
          </a:bodyPr>
          <a:lstStyle/>
          <a:p>
            <a:pPr>
              <a:buSzPct val="100000"/>
            </a:pPr>
            <a:r>
              <a:rPr lang="en-US" sz="2400" dirty="0">
                <a:solidFill>
                  <a:schemeClr val="bg2"/>
                </a:solidFill>
              </a:rPr>
              <a:t>Step 3</a:t>
            </a:r>
            <a:r>
              <a:rPr lang="en-US" sz="2400" dirty="0"/>
              <a:t> – Target Identification</a:t>
            </a:r>
          </a:p>
          <a:p>
            <a:pPr marL="723900" lvl="1" indent="-276225">
              <a:tabLst>
                <a:tab pos="704850" algn="l"/>
              </a:tabLst>
            </a:pPr>
            <a:r>
              <a:rPr lang="en-US" sz="2400" dirty="0"/>
              <a:t>The goal of this step is to accurately identify the target of the expressed sentiment (e.g., a person, a product, and event, etc.)</a:t>
            </a:r>
          </a:p>
          <a:p>
            <a:pPr lvl="2" indent="-238125"/>
            <a:r>
              <a:rPr lang="en-US" sz="2400" dirty="0"/>
              <a:t>Level of difficulty </a:t>
            </a:r>
            <a:r>
              <a:rPr lang="en-US" sz="2400" dirty="0">
                <a:sym typeface="Wingdings" panose="05000000000000000000" pitchFamily="2" charset="2"/>
              </a:rPr>
              <a:t></a:t>
            </a:r>
            <a:r>
              <a:rPr lang="en-US" sz="2400" dirty="0"/>
              <a:t> the application domain</a:t>
            </a:r>
          </a:p>
          <a:p>
            <a:pPr>
              <a:buSzPct val="100000"/>
            </a:pPr>
            <a:r>
              <a:rPr lang="en-US" sz="2400" dirty="0">
                <a:solidFill>
                  <a:schemeClr val="bg2"/>
                </a:solidFill>
              </a:rPr>
              <a:t>Step 4</a:t>
            </a:r>
            <a:r>
              <a:rPr lang="en-US" sz="2400" dirty="0"/>
              <a:t> – Collection and Aggregation</a:t>
            </a:r>
          </a:p>
          <a:p>
            <a:pPr marL="723900" lvl="1" indent="-276225"/>
            <a:r>
              <a:rPr lang="en-US" sz="2400" dirty="0"/>
              <a:t>Once the sentiments of all text data points in the document are identified and calculated, they are to be aggregated</a:t>
            </a:r>
          </a:p>
          <a:p>
            <a:pPr lvl="2" indent="-238125"/>
            <a:r>
              <a:rPr lang="en-US" sz="2400" dirty="0"/>
              <a:t>Word </a:t>
            </a:r>
            <a:r>
              <a:rPr lang="en-US" sz="2400" dirty="0">
                <a:sym typeface="Wingdings" panose="05000000000000000000" pitchFamily="2" charset="2"/>
              </a:rPr>
              <a:t> Statement  Paragraph  </a:t>
            </a:r>
            <a:r>
              <a:rPr lang="en-US" sz="2400" dirty="0" smtClean="0">
                <a:sym typeface="Wingdings" panose="05000000000000000000" pitchFamily="2" charset="2"/>
              </a:rPr>
              <a:t>Document</a:t>
            </a:r>
          </a:p>
        </p:txBody>
      </p:sp>
    </p:spTree>
    <p:extLst>
      <p:ext uri="{BB962C8B-B14F-4D97-AF65-F5344CB8AC3E}">
        <p14:creationId xmlns:p14="http://schemas.microsoft.com/office/powerpoint/2010/main" val="1917882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04"/>
            <a:ext cx="8229600" cy="622828"/>
          </a:xfrm>
        </p:spPr>
        <p:txBody>
          <a:bodyPr/>
          <a:lstStyle/>
          <a:p>
            <a:r>
              <a:rPr lang="en-US" sz="3200" dirty="0" smtClean="0"/>
              <a:t>Methods of Polarity Identification</a:t>
            </a:r>
            <a:endParaRPr lang="ar-SA" sz="3200" dirty="0"/>
          </a:p>
        </p:txBody>
      </p:sp>
      <p:sp>
        <p:nvSpPr>
          <p:cNvPr id="6" name="Content Placeholder 4"/>
          <p:cNvSpPr>
            <a:spLocks noGrp="1"/>
          </p:cNvSpPr>
          <p:nvPr>
            <p:ph idx="1"/>
          </p:nvPr>
        </p:nvSpPr>
        <p:spPr>
          <a:xfrm>
            <a:off x="457200" y="990600"/>
            <a:ext cx="8153400" cy="4524315"/>
          </a:xfrm>
        </p:spPr>
        <p:txBody>
          <a:bodyPr>
            <a:spAutoFit/>
          </a:bodyPr>
          <a:lstStyle/>
          <a:p>
            <a:pPr marL="723900" lvl="1" indent="-276225">
              <a:tabLst>
                <a:tab pos="704850" algn="l"/>
              </a:tabLst>
            </a:pPr>
            <a:r>
              <a:rPr lang="en-US" sz="2400" dirty="0" smtClean="0"/>
              <a:t>Using a lexicon (dictionary) as a reference library (developed manually or automatically)</a:t>
            </a:r>
            <a:endParaRPr lang="en-US" sz="2400" dirty="0"/>
          </a:p>
          <a:p>
            <a:pPr lvl="2" indent="-238125"/>
            <a:r>
              <a:rPr lang="en-US" sz="2400" dirty="0" smtClean="0"/>
              <a:t>WordNet</a:t>
            </a:r>
          </a:p>
          <a:p>
            <a:pPr lvl="2" indent="-238125"/>
            <a:r>
              <a:rPr lang="en-US" sz="2400" dirty="0" err="1" smtClean="0"/>
              <a:t>SentiWordNet</a:t>
            </a:r>
            <a:endParaRPr lang="en-US" sz="2400" dirty="0" smtClean="0"/>
          </a:p>
          <a:p>
            <a:pPr lvl="2" indent="-238125"/>
            <a:r>
              <a:rPr lang="en-US" sz="2400" dirty="0" smtClean="0"/>
              <a:t>WordNet-Affect</a:t>
            </a:r>
            <a:endParaRPr lang="en-US" sz="2400" dirty="0"/>
          </a:p>
          <a:p>
            <a:pPr marL="723900" lvl="1" indent="-276225"/>
            <a:endParaRPr lang="en-US" sz="2400" dirty="0" smtClean="0"/>
          </a:p>
          <a:p>
            <a:pPr marL="723900" lvl="1" indent="-276225"/>
            <a:r>
              <a:rPr lang="en-US" sz="2400" dirty="0" smtClean="0"/>
              <a:t>Using a collection of training documents as the source of knowledge about the polarity of terms within a specific domain.</a:t>
            </a:r>
            <a:endParaRPr lang="en-US" sz="2400" dirty="0"/>
          </a:p>
          <a:p>
            <a:pPr lvl="2" indent="-238125"/>
            <a:r>
              <a:rPr lang="en-US" sz="2400" dirty="0" smtClean="0"/>
              <a:t>Inducing predictive models from opinionated textual documents.</a:t>
            </a:r>
            <a:endParaRPr lang="en-US" sz="2400" dirty="0" smtClean="0">
              <a:sym typeface="Wingdings" panose="05000000000000000000" pitchFamily="2" charset="2"/>
            </a:endParaRPr>
          </a:p>
        </p:txBody>
      </p:sp>
    </p:spTree>
    <p:extLst>
      <p:ext uri="{BB962C8B-B14F-4D97-AF65-F5344CB8AC3E}">
        <p14:creationId xmlns:p14="http://schemas.microsoft.com/office/powerpoint/2010/main" val="803526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P-N Polarity and S-O Polarity</a:t>
            </a:r>
          </a:p>
        </p:txBody>
      </p:sp>
      <p:pic>
        <p:nvPicPr>
          <p:cNvPr id="15362" name="Picture 2" descr="• The left vertex is labeled Positive or P with the plus sign in brackets. The right vertex is labeled Negative or N with the minus sign in brackets. &#10;• The top vertex is labeled as Subjective or S. The bottom vertex is labeled as Objective or O. &#10;• A vertical double-headed arrow extends from the top vertex to the bottom vertex. This is labeled as S O Polarity. &#10;• A horizontal doubled-headed arrow labeled P N Polarity extends from the left vertex to the right vertex. A red star is positioned on this arrow on the left side, closer to the vertex labeled Positive. &#10;"/>
          <p:cNvPicPr>
            <a:picLocks noChangeAspect="1" noChangeArrowheads="1"/>
          </p:cNvPicPr>
          <p:nvPr/>
        </p:nvPicPr>
        <p:blipFill rotWithShape="1">
          <a:blip r:embed="rId3">
            <a:extLst>
              <a:ext uri="{28A0092B-C50C-407E-A947-70E740481C1C}">
                <a14:useLocalDpi xmlns:a14="http://schemas.microsoft.com/office/drawing/2010/main" val="0"/>
              </a:ext>
            </a:extLst>
          </a:blip>
          <a:srcRect b="3809"/>
          <a:stretch/>
        </p:blipFill>
        <p:spPr bwMode="auto">
          <a:xfrm>
            <a:off x="565330" y="1089324"/>
            <a:ext cx="7993510" cy="473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40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Web Mining Overview</a:t>
            </a:r>
          </a:p>
        </p:txBody>
      </p:sp>
      <p:sp>
        <p:nvSpPr>
          <p:cNvPr id="4" name="Content Placeholder 4"/>
          <p:cNvSpPr>
            <a:spLocks noGrp="1"/>
          </p:cNvSpPr>
          <p:nvPr>
            <p:ph idx="1"/>
          </p:nvPr>
        </p:nvSpPr>
        <p:spPr>
          <a:xfrm>
            <a:off x="457200" y="990599"/>
            <a:ext cx="8153400" cy="4285789"/>
          </a:xfrm>
        </p:spPr>
        <p:txBody>
          <a:bodyPr>
            <a:spAutoFit/>
          </a:bodyPr>
          <a:lstStyle/>
          <a:p>
            <a:pPr marL="285750" indent="-285750"/>
            <a:r>
              <a:rPr lang="en-US" sz="2400" dirty="0"/>
              <a:t>Web is the largest repository of data</a:t>
            </a:r>
          </a:p>
          <a:p>
            <a:pPr marL="285750" indent="-285750"/>
            <a:r>
              <a:rPr lang="en-US" sz="2400" dirty="0"/>
              <a:t>Data is in </a:t>
            </a:r>
            <a:r>
              <a:rPr lang="en-US" sz="2400" spc="-300" dirty="0"/>
              <a:t>H T M </a:t>
            </a:r>
            <a:r>
              <a:rPr lang="en-US" sz="2400" dirty="0" smtClean="0"/>
              <a:t>L</a:t>
            </a:r>
            <a:r>
              <a:rPr lang="en-US" sz="2400" dirty="0"/>
              <a:t>, </a:t>
            </a:r>
            <a:r>
              <a:rPr lang="en-US" sz="2400" spc="-300" dirty="0"/>
              <a:t>X M </a:t>
            </a:r>
            <a:r>
              <a:rPr lang="en-US" sz="2400" dirty="0" smtClean="0"/>
              <a:t>L</a:t>
            </a:r>
            <a:r>
              <a:rPr lang="en-US" sz="2400" dirty="0"/>
              <a:t>, text format</a:t>
            </a:r>
          </a:p>
          <a:p>
            <a:pPr marL="285750" indent="-285750"/>
            <a:r>
              <a:rPr lang="en-US" sz="2400" dirty="0"/>
              <a:t>Challenges (of processing Web data)</a:t>
            </a:r>
          </a:p>
          <a:p>
            <a:pPr marL="714375" lvl="1" indent="-266700"/>
            <a:r>
              <a:rPr lang="en-US" sz="2400" dirty="0"/>
              <a:t>The Web is too big for effective data mining</a:t>
            </a:r>
          </a:p>
          <a:p>
            <a:pPr marL="714375" lvl="1" indent="-266700"/>
            <a:r>
              <a:rPr lang="en-US" sz="2400" dirty="0"/>
              <a:t>The Web is too complex</a:t>
            </a:r>
          </a:p>
          <a:p>
            <a:pPr marL="714375" lvl="1" indent="-266700"/>
            <a:r>
              <a:rPr lang="en-US" sz="2400" dirty="0"/>
              <a:t>The Web is too dynamic</a:t>
            </a:r>
          </a:p>
          <a:p>
            <a:pPr marL="714375" lvl="1" indent="-266700"/>
            <a:r>
              <a:rPr lang="en-US" sz="2400" dirty="0"/>
              <a:t>The Web is not specific to a domain</a:t>
            </a:r>
          </a:p>
          <a:p>
            <a:pPr marL="714375" lvl="1" indent="-266700"/>
            <a:r>
              <a:rPr lang="en-US" sz="2400" dirty="0"/>
              <a:t>The Web has everything</a:t>
            </a:r>
          </a:p>
          <a:p>
            <a:pPr marL="285750" indent="-285750"/>
            <a:r>
              <a:rPr lang="en-US" sz="2400" dirty="0">
                <a:solidFill>
                  <a:schemeClr val="bg2"/>
                </a:solidFill>
              </a:rPr>
              <a:t>Opportunities and challenges are great!</a:t>
            </a:r>
          </a:p>
        </p:txBody>
      </p:sp>
    </p:spTree>
    <p:extLst>
      <p:ext uri="{BB962C8B-B14F-4D97-AF65-F5344CB8AC3E}">
        <p14:creationId xmlns:p14="http://schemas.microsoft.com/office/powerpoint/2010/main" val="2071494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Web Mining</a:t>
            </a:r>
          </a:p>
        </p:txBody>
      </p:sp>
      <p:sp>
        <p:nvSpPr>
          <p:cNvPr id="4" name="Content Placeholder 4"/>
          <p:cNvSpPr>
            <a:spLocks noGrp="1"/>
          </p:cNvSpPr>
          <p:nvPr>
            <p:ph idx="1"/>
          </p:nvPr>
        </p:nvSpPr>
        <p:spPr>
          <a:xfrm>
            <a:off x="457200" y="990599"/>
            <a:ext cx="8153400" cy="1107996"/>
          </a:xfrm>
        </p:spPr>
        <p:txBody>
          <a:bodyPr>
            <a:spAutoFit/>
          </a:bodyPr>
          <a:lstStyle/>
          <a:p>
            <a:pPr marL="0" indent="0">
              <a:buNone/>
            </a:pPr>
            <a:r>
              <a:rPr lang="en-US" sz="2400" dirty="0">
                <a:solidFill>
                  <a:schemeClr val="bg2"/>
                </a:solidFill>
              </a:rPr>
              <a:t>Web mining</a:t>
            </a:r>
            <a:r>
              <a:rPr lang="en-US" sz="2400" dirty="0"/>
              <a:t> (or Web data mining) is the </a:t>
            </a:r>
            <a:r>
              <a:rPr lang="en-US" sz="2400" u="sng" dirty="0"/>
              <a:t>process</a:t>
            </a:r>
            <a:r>
              <a:rPr lang="en-US" sz="2400" dirty="0"/>
              <a:t> of discovering intrinsic relationships from Web data (textual, linkage, or usage)</a:t>
            </a:r>
          </a:p>
        </p:txBody>
      </p:sp>
      <p:pic>
        <p:nvPicPr>
          <p:cNvPr id="16386" name="Picture 2" descr="• A box labeled Web Mining has the terms Data Mining and Text Mining on top of it. Arrows from web mining lead to three boxes below.&#10;• The first box is titled Web Content Mining and contains the following text: Source: unstructured textual content of the Web pages (usually in HTML format). &#10;• The second box is titled Web Structure Mining and contains the following text: Source: the unified resource locator (U R L) links contained in the Web pages. &#10;• The third box is titled Web Usage Mining and contains the following text: Source: the detailed description of a Web site’s visits (sequence of clicks by sessions). &#10;• Below these three boxes, the following processes are listed: &#10;• Search Engines&#10;• Sentiment Analysis&#10;• Semantic Webs&#10;• Web Analytics&#10;• Page Rank&#10;• Information Retrieval&#10;• Graph Mining&#10;• Social Analytics&#10;• Clickstream Analysis&#10;• Search Engine Optimization&#10;• Social Network Analysis&#10;• Social Media Analytics&#10;• Weblog Analysis &#10;• Marketing Attribution&#10;• Customer Analytics&#10;• 360 Customer View&#10;• Voice of the Customer&#10;"/>
          <p:cNvPicPr>
            <a:picLocks noChangeAspect="1" noChangeArrowheads="1"/>
          </p:cNvPicPr>
          <p:nvPr/>
        </p:nvPicPr>
        <p:blipFill rotWithShape="1">
          <a:blip r:embed="rId3">
            <a:extLst>
              <a:ext uri="{28A0092B-C50C-407E-A947-70E740481C1C}">
                <a14:useLocalDpi xmlns:a14="http://schemas.microsoft.com/office/drawing/2010/main" val="0"/>
              </a:ext>
            </a:extLst>
          </a:blip>
          <a:srcRect b="4573"/>
          <a:stretch/>
        </p:blipFill>
        <p:spPr bwMode="auto">
          <a:xfrm>
            <a:off x="1286956" y="2207782"/>
            <a:ext cx="6551038" cy="40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26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Web </a:t>
            </a:r>
            <a:r>
              <a:rPr lang="en-US" sz="3200" dirty="0" smtClean="0">
                <a:latin typeface="+mj-lt"/>
              </a:rPr>
              <a:t>Content </a:t>
            </a:r>
            <a:r>
              <a:rPr lang="en-US" sz="3200" dirty="0">
                <a:latin typeface="+mj-lt"/>
              </a:rPr>
              <a:t>Mining</a:t>
            </a:r>
          </a:p>
        </p:txBody>
      </p:sp>
      <p:sp>
        <p:nvSpPr>
          <p:cNvPr id="4" name="Content Placeholder 4"/>
          <p:cNvSpPr>
            <a:spLocks noGrp="1"/>
          </p:cNvSpPr>
          <p:nvPr>
            <p:ph idx="1"/>
          </p:nvPr>
        </p:nvSpPr>
        <p:spPr>
          <a:xfrm>
            <a:off x="457200" y="990599"/>
            <a:ext cx="8153400" cy="4847481"/>
          </a:xfrm>
        </p:spPr>
        <p:txBody>
          <a:bodyPr>
            <a:spAutoFit/>
          </a:bodyPr>
          <a:lstStyle/>
          <a:p>
            <a:pPr marL="285750" indent="-285750"/>
            <a:r>
              <a:rPr lang="en-US" sz="2400" dirty="0" smtClean="0"/>
              <a:t>Web content mining refers </a:t>
            </a:r>
            <a:r>
              <a:rPr lang="en-US" sz="2400" dirty="0"/>
              <a:t>to the extraction of useful information from Web </a:t>
            </a:r>
            <a:r>
              <a:rPr lang="en-US" sz="2400" dirty="0" smtClean="0"/>
              <a:t>pages (unstructured textual content).</a:t>
            </a:r>
            <a:endParaRPr lang="en-US" sz="2400" dirty="0"/>
          </a:p>
          <a:p>
            <a:pPr marL="285750" indent="-285750"/>
            <a:r>
              <a:rPr lang="en-US" sz="2400" dirty="0"/>
              <a:t>Data collection via Web </a:t>
            </a:r>
            <a:r>
              <a:rPr lang="en-US" sz="2400" dirty="0" smtClean="0"/>
              <a:t>crawlers</a:t>
            </a:r>
          </a:p>
          <a:p>
            <a:pPr marL="285750" indent="-285750"/>
            <a:r>
              <a:rPr lang="en-US" sz="2400" dirty="0" smtClean="0"/>
              <a:t>Can be used for things like:</a:t>
            </a:r>
          </a:p>
          <a:p>
            <a:pPr marL="772668" lvl="1"/>
            <a:r>
              <a:rPr lang="en-US" sz="2000" dirty="0"/>
              <a:t>C</a:t>
            </a:r>
            <a:r>
              <a:rPr lang="en-US" sz="2000" dirty="0" smtClean="0"/>
              <a:t>ompetitive </a:t>
            </a:r>
            <a:r>
              <a:rPr lang="en-US" sz="2000" dirty="0"/>
              <a:t>intelligence (collecting intelligence about competitors’ products, services, and customers). </a:t>
            </a:r>
            <a:endParaRPr lang="en-US" sz="2000" dirty="0" smtClean="0"/>
          </a:p>
          <a:p>
            <a:pPr marL="772668" lvl="1"/>
            <a:r>
              <a:rPr lang="en-US" sz="2000" dirty="0"/>
              <a:t>I</a:t>
            </a:r>
            <a:r>
              <a:rPr lang="en-US" sz="2000" dirty="0" smtClean="0"/>
              <a:t>nformation/news/opinion collection. </a:t>
            </a:r>
          </a:p>
          <a:p>
            <a:pPr marL="772668" lvl="1"/>
            <a:r>
              <a:rPr lang="en-US" sz="2000" dirty="0" smtClean="0"/>
              <a:t>Enhance </a:t>
            </a:r>
            <a:r>
              <a:rPr lang="en-US" sz="2000" dirty="0"/>
              <a:t>the results produced by search engines. </a:t>
            </a:r>
            <a:endParaRPr lang="en-US" sz="2000" dirty="0" smtClean="0"/>
          </a:p>
          <a:p>
            <a:pPr marL="772668" lvl="1"/>
            <a:r>
              <a:rPr lang="en-US" sz="2000" dirty="0" smtClean="0"/>
              <a:t>Summarization.</a:t>
            </a:r>
          </a:p>
          <a:p>
            <a:pPr marL="772668" lvl="1"/>
            <a:r>
              <a:rPr lang="en-US" sz="2000" dirty="0"/>
              <a:t>S</a:t>
            </a:r>
            <a:r>
              <a:rPr lang="en-US" sz="2000" dirty="0" smtClean="0"/>
              <a:t>entiment analysis.</a:t>
            </a:r>
          </a:p>
          <a:p>
            <a:pPr marL="772668" lvl="1"/>
            <a:r>
              <a:rPr lang="en-US" sz="2000" dirty="0" smtClean="0"/>
              <a:t>Automated </a:t>
            </a:r>
            <a:r>
              <a:rPr lang="en-US" sz="2000" dirty="0"/>
              <a:t>data collection and structuring for predictive modeling.</a:t>
            </a:r>
          </a:p>
        </p:txBody>
      </p:sp>
    </p:spTree>
    <p:extLst>
      <p:ext uri="{BB962C8B-B14F-4D97-AF65-F5344CB8AC3E}">
        <p14:creationId xmlns:p14="http://schemas.microsoft.com/office/powerpoint/2010/main" val="3716870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Web </a:t>
            </a:r>
            <a:r>
              <a:rPr lang="en-US" sz="3200" dirty="0" smtClean="0">
                <a:latin typeface="+mj-lt"/>
              </a:rPr>
              <a:t>Structure </a:t>
            </a:r>
            <a:r>
              <a:rPr lang="en-US" sz="3200" dirty="0">
                <a:latin typeface="+mj-lt"/>
              </a:rPr>
              <a:t>Mining</a:t>
            </a:r>
          </a:p>
        </p:txBody>
      </p:sp>
      <p:sp>
        <p:nvSpPr>
          <p:cNvPr id="4" name="Content Placeholder 4"/>
          <p:cNvSpPr>
            <a:spLocks noGrp="1"/>
          </p:cNvSpPr>
          <p:nvPr>
            <p:ph idx="1"/>
          </p:nvPr>
        </p:nvSpPr>
        <p:spPr>
          <a:xfrm>
            <a:off x="457200" y="990599"/>
            <a:ext cx="8305800" cy="5162952"/>
          </a:xfrm>
        </p:spPr>
        <p:txBody>
          <a:bodyPr wrap="square">
            <a:spAutoFit/>
          </a:bodyPr>
          <a:lstStyle/>
          <a:p>
            <a:pPr marL="285750" indent="-285750"/>
            <a:r>
              <a:rPr lang="en-US" sz="2400" dirty="0" smtClean="0"/>
              <a:t>Web </a:t>
            </a:r>
            <a:r>
              <a:rPr lang="en-US" sz="2400" dirty="0"/>
              <a:t>pages include </a:t>
            </a:r>
            <a:r>
              <a:rPr lang="en-US" sz="2400" dirty="0" smtClean="0"/>
              <a:t>hyperlinks</a:t>
            </a:r>
          </a:p>
          <a:p>
            <a:pPr marL="285750" indent="-285750"/>
            <a:r>
              <a:rPr lang="en-US" sz="2400" dirty="0"/>
              <a:t>Hyperlinks contain a significant amount of hidden human annotation </a:t>
            </a:r>
          </a:p>
          <a:p>
            <a:pPr marL="714375" lvl="1" indent="-266700"/>
            <a:r>
              <a:rPr lang="en-US" sz="2400" dirty="0"/>
              <a:t>Authoritative </a:t>
            </a:r>
            <a:r>
              <a:rPr lang="en-US" sz="2400" dirty="0" smtClean="0"/>
              <a:t>pages</a:t>
            </a:r>
          </a:p>
          <a:p>
            <a:pPr marL="1114425" lvl="2" indent="-266700"/>
            <a:r>
              <a:rPr lang="en-US" sz="1800" dirty="0" smtClean="0"/>
              <a:t>The </a:t>
            </a:r>
            <a:r>
              <a:rPr lang="en-US" sz="1800" dirty="0"/>
              <a:t>collective endorsement of a given page by different developers on the Web might indicate the importance of the page and might naturally lead to the discovery of authoritative </a:t>
            </a:r>
            <a:r>
              <a:rPr lang="en-US" sz="1800" dirty="0" smtClean="0"/>
              <a:t>(centralized) Web </a:t>
            </a:r>
            <a:r>
              <a:rPr lang="en-US" sz="1800" dirty="0"/>
              <a:t>pages</a:t>
            </a:r>
          </a:p>
          <a:p>
            <a:pPr marL="714375" lvl="1" indent="-266700"/>
            <a:r>
              <a:rPr lang="en-US" sz="2400" dirty="0" smtClean="0"/>
              <a:t>Hubs</a:t>
            </a:r>
          </a:p>
          <a:p>
            <a:pPr marL="1114425" lvl="2" indent="-266700"/>
            <a:r>
              <a:rPr lang="en-US" sz="1800" dirty="0" smtClean="0"/>
              <a:t>One </a:t>
            </a:r>
            <a:r>
              <a:rPr lang="en-US" sz="1800" dirty="0"/>
              <a:t>or more Web pages that provide a collection of links to authoritative </a:t>
            </a:r>
            <a:r>
              <a:rPr lang="en-US" sz="1800" dirty="0" smtClean="0"/>
              <a:t>pages (prominent sites on a specific topic of interest).</a:t>
            </a:r>
            <a:endParaRPr lang="en-US" sz="1800" dirty="0"/>
          </a:p>
          <a:p>
            <a:pPr marL="714375" lvl="1" indent="-266700"/>
            <a:r>
              <a:rPr lang="en-US" sz="2400" dirty="0"/>
              <a:t>H</a:t>
            </a:r>
            <a:r>
              <a:rPr lang="en-US" sz="2400" dirty="0" smtClean="0"/>
              <a:t>yperlink-induced </a:t>
            </a:r>
            <a:r>
              <a:rPr lang="en-US" sz="2400" dirty="0"/>
              <a:t>topic search (</a:t>
            </a:r>
            <a:r>
              <a:rPr lang="en-US" sz="2400" spc="-300" dirty="0" smtClean="0"/>
              <a:t>H I T </a:t>
            </a:r>
            <a:r>
              <a:rPr lang="en-US" sz="2400" dirty="0" smtClean="0"/>
              <a:t>S</a:t>
            </a:r>
            <a:r>
              <a:rPr lang="en-US" sz="2400" dirty="0"/>
              <a:t>) </a:t>
            </a:r>
            <a:r>
              <a:rPr lang="en-US" sz="2400" dirty="0" smtClean="0"/>
              <a:t>algorithm</a:t>
            </a:r>
          </a:p>
          <a:p>
            <a:pPr marL="1114425" lvl="2" indent="-266700"/>
            <a:r>
              <a:rPr lang="en-US" sz="1800" dirty="0" smtClean="0"/>
              <a:t>A </a:t>
            </a:r>
            <a:r>
              <a:rPr lang="en-US" sz="1800" dirty="0"/>
              <a:t>link-analysis algorithm that rates Web pages using the hyperlink information contained within them.</a:t>
            </a:r>
          </a:p>
          <a:p>
            <a:pPr marL="1114425" lvl="2" indent="-266700"/>
            <a:r>
              <a:rPr lang="en-US" sz="1800" dirty="0" smtClean="0"/>
              <a:t>Used </a:t>
            </a:r>
            <a:r>
              <a:rPr lang="en-US" sz="1800" dirty="0"/>
              <a:t>to calculate hubs and </a:t>
            </a:r>
            <a:r>
              <a:rPr lang="en-US" sz="1800" dirty="0" smtClean="0"/>
              <a:t>authorities</a:t>
            </a:r>
          </a:p>
        </p:txBody>
      </p:sp>
    </p:spTree>
    <p:extLst>
      <p:ext uri="{BB962C8B-B14F-4D97-AF65-F5344CB8AC3E}">
        <p14:creationId xmlns:p14="http://schemas.microsoft.com/office/powerpoint/2010/main" val="360852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Web Usage </a:t>
            </a:r>
            <a:r>
              <a:rPr lang="en-US" sz="3200" dirty="0" smtClean="0">
                <a:latin typeface="+mj-lt"/>
              </a:rPr>
              <a:t>Mining </a:t>
            </a:r>
            <a:r>
              <a:rPr lang="en-US" sz="2800" dirty="0" smtClean="0">
                <a:latin typeface="+mj-lt"/>
              </a:rPr>
              <a:t>(1 of 3)</a:t>
            </a:r>
            <a:endParaRPr lang="en-US" sz="3600" dirty="0">
              <a:latin typeface="+mj-lt"/>
            </a:endParaRPr>
          </a:p>
        </p:txBody>
      </p:sp>
      <p:sp>
        <p:nvSpPr>
          <p:cNvPr id="4" name="Content Placeholder 4"/>
          <p:cNvSpPr>
            <a:spLocks noGrp="1"/>
          </p:cNvSpPr>
          <p:nvPr>
            <p:ph idx="1"/>
          </p:nvPr>
        </p:nvSpPr>
        <p:spPr>
          <a:xfrm>
            <a:off x="457200" y="990599"/>
            <a:ext cx="8153400" cy="5193729"/>
          </a:xfrm>
        </p:spPr>
        <p:txBody>
          <a:bodyPr>
            <a:spAutoFit/>
          </a:bodyPr>
          <a:lstStyle/>
          <a:p>
            <a:pPr marL="276225" indent="-276225"/>
            <a:r>
              <a:rPr lang="en-US" sz="2400" dirty="0" smtClean="0"/>
              <a:t>Also called Web Analytics</a:t>
            </a:r>
          </a:p>
          <a:p>
            <a:pPr marL="276225" indent="-276225"/>
            <a:r>
              <a:rPr lang="en-US" sz="2400" dirty="0" smtClean="0"/>
              <a:t>Extraction </a:t>
            </a:r>
            <a:r>
              <a:rPr lang="en-US" sz="2400" dirty="0"/>
              <a:t>of information from data generated through Web page visits and </a:t>
            </a:r>
            <a:r>
              <a:rPr lang="en-US" sz="2400" dirty="0" smtClean="0"/>
              <a:t>transactions.</a:t>
            </a:r>
            <a:endParaRPr lang="en-US" sz="2400" dirty="0"/>
          </a:p>
          <a:p>
            <a:pPr marL="217932" indent="-266700"/>
            <a:r>
              <a:rPr lang="en-US" sz="2400" dirty="0"/>
              <a:t>Clickstream data</a:t>
            </a:r>
          </a:p>
          <a:p>
            <a:pPr marL="704850" lvl="1" indent="-266700"/>
            <a:r>
              <a:rPr lang="en-US" sz="2000" dirty="0" smtClean="0"/>
              <a:t>data </a:t>
            </a:r>
            <a:r>
              <a:rPr lang="en-US" sz="2000" dirty="0"/>
              <a:t>stored in server access logs, referrer logs</a:t>
            </a:r>
            <a:r>
              <a:rPr lang="en-US" sz="2000" dirty="0" smtClean="0"/>
              <a:t>, </a:t>
            </a:r>
            <a:r>
              <a:rPr lang="en-US" sz="2000" dirty="0"/>
              <a:t>and client-side cookies</a:t>
            </a:r>
          </a:p>
          <a:p>
            <a:pPr marL="1104900" lvl="2" indent="-266700"/>
            <a:r>
              <a:rPr lang="en-US" sz="2000" dirty="0"/>
              <a:t>user characteristics and usage profiles</a:t>
            </a:r>
          </a:p>
          <a:p>
            <a:pPr marL="1104900" lvl="2" indent="-266700"/>
            <a:r>
              <a:rPr lang="en-US" sz="2000" dirty="0"/>
              <a:t>metadata, such as page attributes, content attributes, and usage </a:t>
            </a:r>
            <a:r>
              <a:rPr lang="en-US" sz="2000" dirty="0" smtClean="0"/>
              <a:t>data including time of access and duration</a:t>
            </a:r>
            <a:endParaRPr lang="en-US" sz="2000" dirty="0"/>
          </a:p>
          <a:p>
            <a:pPr marL="276225" indent="-276225"/>
            <a:r>
              <a:rPr lang="en-US" sz="2400" dirty="0" smtClean="0"/>
              <a:t>Clickstream analysis</a:t>
            </a:r>
          </a:p>
          <a:p>
            <a:pPr marL="763143" lvl="1" indent="-276225"/>
            <a:r>
              <a:rPr lang="en-US" sz="2000" dirty="0" smtClean="0"/>
              <a:t>Analysis of clickstream data, using data mining and text mining techniques to find interesting patterns in customer activities and periods and times of visits.</a:t>
            </a:r>
            <a:endParaRPr lang="en-US" sz="2000" dirty="0"/>
          </a:p>
        </p:txBody>
      </p:sp>
    </p:spTree>
    <p:extLst>
      <p:ext uri="{BB962C8B-B14F-4D97-AF65-F5344CB8AC3E}">
        <p14:creationId xmlns:p14="http://schemas.microsoft.com/office/powerpoint/2010/main" val="3782204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a:t>
            </a:r>
            <a:r>
              <a:rPr lang="en-US" sz="3200" dirty="0" smtClean="0">
                <a:latin typeface="+mj-lt"/>
              </a:rPr>
              <a:t>Concepts </a:t>
            </a:r>
            <a:r>
              <a:rPr lang="en-US" sz="2400" dirty="0" smtClean="0">
                <a:latin typeface="+mj-lt"/>
              </a:rPr>
              <a:t>(1 of 2)</a:t>
            </a:r>
            <a:endParaRPr lang="en-US" sz="3200" dirty="0">
              <a:latin typeface="+mj-lt"/>
            </a:endParaRPr>
          </a:p>
        </p:txBody>
      </p:sp>
      <p:sp>
        <p:nvSpPr>
          <p:cNvPr id="5" name="Content Placeholder 4"/>
          <p:cNvSpPr>
            <a:spLocks noGrp="1"/>
          </p:cNvSpPr>
          <p:nvPr>
            <p:ph idx="13"/>
          </p:nvPr>
        </p:nvSpPr>
        <p:spPr>
          <a:xfrm>
            <a:off x="457200" y="990600"/>
            <a:ext cx="8153400" cy="4793620"/>
          </a:xfrm>
        </p:spPr>
        <p:txBody>
          <a:bodyPr wrap="square">
            <a:spAutoFit/>
          </a:bodyPr>
          <a:lstStyle/>
          <a:p>
            <a:r>
              <a:rPr lang="en-US" sz="2400" dirty="0" smtClean="0"/>
              <a:t>85-90 percent of all corporate data is in some kind of unstructured form (e.g., text) </a:t>
            </a:r>
          </a:p>
          <a:p>
            <a:r>
              <a:rPr lang="en-US" sz="2400" dirty="0" smtClean="0"/>
              <a:t>Unstructured corporate data is doubling in size every 18 months</a:t>
            </a:r>
          </a:p>
          <a:p>
            <a:r>
              <a:rPr lang="en-US" sz="2400" dirty="0" smtClean="0"/>
              <a:t>Tapping into these information sources is not an option, but a need to stay competitive</a:t>
            </a:r>
          </a:p>
          <a:p>
            <a:r>
              <a:rPr lang="en-US" sz="2400" dirty="0" smtClean="0"/>
              <a:t>Text mining</a:t>
            </a:r>
          </a:p>
          <a:p>
            <a:pPr marL="790575" lvl="1" indent="-342900"/>
            <a:r>
              <a:rPr lang="en-US" sz="2400" dirty="0" smtClean="0"/>
              <a:t>A semi-automated process of extracting knowledge from unstructured data sources</a:t>
            </a:r>
          </a:p>
          <a:p>
            <a:pPr marL="790575" lvl="1" indent="-342900"/>
            <a:r>
              <a:rPr lang="en-US" sz="2400" dirty="0" smtClean="0"/>
              <a:t>a.k.a. text data mining or knowledge discovery in textual databases</a:t>
            </a:r>
          </a:p>
        </p:txBody>
      </p:sp>
    </p:spTree>
    <p:extLst>
      <p:ext uri="{BB962C8B-B14F-4D97-AF65-F5344CB8AC3E}">
        <p14:creationId xmlns:p14="http://schemas.microsoft.com/office/powerpoint/2010/main" val="287284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690"/>
            <a:ext cx="8153400" cy="984885"/>
          </a:xfrm>
        </p:spPr>
        <p:txBody>
          <a:bodyPr wrap="square">
            <a:spAutoFit/>
          </a:bodyPr>
          <a:lstStyle/>
          <a:p>
            <a:r>
              <a:rPr lang="en-US" sz="3200" dirty="0">
                <a:latin typeface="+mj-lt"/>
              </a:rPr>
              <a:t>Web Usage </a:t>
            </a:r>
            <a:r>
              <a:rPr lang="en-US" sz="3200" dirty="0" smtClean="0">
                <a:latin typeface="+mj-lt"/>
              </a:rPr>
              <a:t>Mining </a:t>
            </a:r>
            <a:r>
              <a:rPr lang="en-US" sz="2400" dirty="0" smtClean="0"/>
              <a:t>(2 </a:t>
            </a:r>
            <a:r>
              <a:rPr lang="en-US" sz="2400" dirty="0"/>
              <a:t>of 3)</a:t>
            </a:r>
            <a:r>
              <a:rPr lang="en-US" sz="2400" dirty="0">
                <a:latin typeface="+mj-lt"/>
              </a:rPr>
              <a:t/>
            </a:r>
            <a:br>
              <a:rPr lang="en-US" sz="2400" dirty="0">
                <a:latin typeface="+mj-lt"/>
              </a:rPr>
            </a:br>
            <a:r>
              <a:rPr lang="en-US" sz="3200" dirty="0">
                <a:latin typeface="+mj-lt"/>
              </a:rPr>
              <a:t>(Clickstream Analysis)</a:t>
            </a:r>
          </a:p>
        </p:txBody>
      </p:sp>
      <p:pic>
        <p:nvPicPr>
          <p:cNvPr id="19458" name="Picture 2" descr="The flowchart moves from left to right. An arrow leads from one step to the next. &#10;• It starts with the user or customer. &#10;• An arrow to the right leads to a box which represents web sites and web logs. &#10;• An arrow to the right leads to a box titled Preprocess Data. It lists the following processes:&#10;• Collecting&#10;• Merging&#10;• Cleaning &#10;• Structuring: &#10;• Identify users&#10;• Identify sessions&#10;• Identify page views&#10;• Identify visits &#10;• An arrow to the right leads to a box titled Extract Knowledge which lists the following:&#10;• Usage patterns&#10;• User profiles&#10;• Page profiles&#10;• Visit profiles&#10;• Customer value&#10;• Arrows from the Extract Knowledge box lead back to the previous boxes as follows:&#10;• An arrow labeled How to better the data leads back to Preprocess Data.&#10;• A second arrow labeled How to improve the Web Site leads back to the Web site and Web logs box. &#10;• A third arrow labeled How to increase customer value leads back to the User or Customer. &#10;&#10;"/>
          <p:cNvPicPr>
            <a:picLocks noChangeAspect="1" noChangeArrowheads="1"/>
          </p:cNvPicPr>
          <p:nvPr/>
        </p:nvPicPr>
        <p:blipFill rotWithShape="1">
          <a:blip r:embed="rId3">
            <a:extLst>
              <a:ext uri="{28A0092B-C50C-407E-A947-70E740481C1C}">
                <a14:useLocalDpi xmlns:a14="http://schemas.microsoft.com/office/drawing/2010/main" val="0"/>
              </a:ext>
            </a:extLst>
          </a:blip>
          <a:srcRect b="5737"/>
          <a:stretch/>
        </p:blipFill>
        <p:spPr bwMode="auto">
          <a:xfrm>
            <a:off x="574855" y="1936577"/>
            <a:ext cx="7993510" cy="314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275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231"/>
            <a:ext cx="8153400" cy="492443"/>
          </a:xfrm>
        </p:spPr>
        <p:txBody>
          <a:bodyPr wrap="square">
            <a:spAutoFit/>
          </a:bodyPr>
          <a:lstStyle/>
          <a:p>
            <a:r>
              <a:rPr lang="en-US" sz="3200" dirty="0">
                <a:latin typeface="+mj-lt"/>
              </a:rPr>
              <a:t>Web Usage </a:t>
            </a:r>
            <a:r>
              <a:rPr lang="en-US" sz="3200" dirty="0" smtClean="0">
                <a:latin typeface="+mj-lt"/>
              </a:rPr>
              <a:t>Mining </a:t>
            </a:r>
            <a:r>
              <a:rPr lang="en-US" sz="2400" dirty="0" smtClean="0">
                <a:latin typeface="+mj-lt"/>
              </a:rPr>
              <a:t>(3 of 3)</a:t>
            </a:r>
            <a:endParaRPr lang="en-US" sz="3200" dirty="0">
              <a:latin typeface="+mj-lt"/>
            </a:endParaRPr>
          </a:p>
        </p:txBody>
      </p:sp>
      <p:sp>
        <p:nvSpPr>
          <p:cNvPr id="4" name="Content Placeholder 4"/>
          <p:cNvSpPr>
            <a:spLocks noGrp="1"/>
          </p:cNvSpPr>
          <p:nvPr>
            <p:ph idx="1"/>
          </p:nvPr>
        </p:nvSpPr>
        <p:spPr>
          <a:xfrm>
            <a:off x="457200" y="990599"/>
            <a:ext cx="8153400" cy="4154984"/>
          </a:xfrm>
        </p:spPr>
        <p:txBody>
          <a:bodyPr>
            <a:spAutoFit/>
          </a:bodyPr>
          <a:lstStyle/>
          <a:p>
            <a:pPr marL="276225" indent="-276225">
              <a:tabLst>
                <a:tab pos="285750" algn="l"/>
              </a:tabLst>
            </a:pPr>
            <a:r>
              <a:rPr lang="en-US" sz="2400" dirty="0"/>
              <a:t>Web usage mining applications</a:t>
            </a:r>
          </a:p>
          <a:p>
            <a:pPr marL="723900" lvl="1" indent="-276225"/>
            <a:r>
              <a:rPr lang="en-US" sz="2400" dirty="0"/>
              <a:t>Determine the lifetime value of clients</a:t>
            </a:r>
          </a:p>
          <a:p>
            <a:pPr marL="723900" lvl="1" indent="-276225"/>
            <a:r>
              <a:rPr lang="en-US" sz="2400" dirty="0"/>
              <a:t>Design cross-marketing strategies across products.</a:t>
            </a:r>
          </a:p>
          <a:p>
            <a:pPr marL="723900" lvl="1" indent="-276225"/>
            <a:r>
              <a:rPr lang="en-US" sz="2400" dirty="0"/>
              <a:t>Evaluate promotional campaigns</a:t>
            </a:r>
          </a:p>
          <a:p>
            <a:pPr marL="723900" lvl="1" indent="-276225"/>
            <a:r>
              <a:rPr lang="en-US" sz="2400" dirty="0"/>
              <a:t>Target electronic ads and coupons at user groups based on user access patterns</a:t>
            </a:r>
          </a:p>
          <a:p>
            <a:pPr marL="723900" lvl="1" indent="-276225"/>
            <a:r>
              <a:rPr lang="en-US" sz="2400" dirty="0"/>
              <a:t>Predict user behavior based on previously learned rules and </a:t>
            </a:r>
            <a:r>
              <a:rPr lang="en-US" sz="2400" dirty="0" smtClean="0"/>
              <a:t>users’ </a:t>
            </a:r>
            <a:r>
              <a:rPr lang="en-US" sz="2400" dirty="0"/>
              <a:t>profiles</a:t>
            </a:r>
          </a:p>
          <a:p>
            <a:pPr marL="723900" lvl="1" indent="-276225"/>
            <a:r>
              <a:rPr lang="en-US" sz="2400" dirty="0"/>
              <a:t>Present dynamic information to users based on their interests and </a:t>
            </a:r>
            <a:r>
              <a:rPr lang="en-US" sz="2400" dirty="0" smtClean="0"/>
              <a:t>profiles</a:t>
            </a:r>
            <a:endParaRPr lang="en-US" sz="2400" dirty="0"/>
          </a:p>
        </p:txBody>
      </p:sp>
    </p:spTree>
    <p:extLst>
      <p:ext uri="{BB962C8B-B14F-4D97-AF65-F5344CB8AC3E}">
        <p14:creationId xmlns:p14="http://schemas.microsoft.com/office/powerpoint/2010/main" val="395783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Search Engines</a:t>
            </a:r>
          </a:p>
        </p:txBody>
      </p:sp>
      <p:sp>
        <p:nvSpPr>
          <p:cNvPr id="4" name="Content Placeholder 4"/>
          <p:cNvSpPr>
            <a:spLocks noGrp="1"/>
          </p:cNvSpPr>
          <p:nvPr>
            <p:ph idx="1"/>
          </p:nvPr>
        </p:nvSpPr>
        <p:spPr>
          <a:xfrm>
            <a:off x="457200" y="990599"/>
            <a:ext cx="8153400" cy="3108543"/>
          </a:xfrm>
        </p:spPr>
        <p:txBody>
          <a:bodyPr>
            <a:spAutoFit/>
          </a:bodyPr>
          <a:lstStyle/>
          <a:p>
            <a:pPr>
              <a:buSzPct val="100000"/>
            </a:pPr>
            <a:r>
              <a:rPr lang="en-US" sz="2400" dirty="0"/>
              <a:t>Google, Bing, Yahoo, …</a:t>
            </a:r>
          </a:p>
          <a:p>
            <a:pPr>
              <a:buSzPct val="100000"/>
            </a:pPr>
            <a:r>
              <a:rPr lang="en-US" sz="2400" dirty="0"/>
              <a:t>For what reason do you use search engines?</a:t>
            </a:r>
          </a:p>
          <a:p>
            <a:pPr lvl="1">
              <a:buSzPct val="100000"/>
            </a:pPr>
            <a:r>
              <a:rPr lang="en-US" sz="2000" dirty="0">
                <a:solidFill>
                  <a:schemeClr val="bg2"/>
                </a:solidFill>
              </a:rPr>
              <a:t>Search engine</a:t>
            </a:r>
            <a:r>
              <a:rPr lang="en-US" sz="2000" dirty="0"/>
              <a:t> is a software program that searches for documents (Internet sites or files) based on the keywords (individual words, multi-word terms, or a complete sentence) that users have provided that have to do with the subject of their inquiry</a:t>
            </a:r>
          </a:p>
          <a:p>
            <a:pPr>
              <a:buSzPct val="100000"/>
            </a:pPr>
            <a:r>
              <a:rPr lang="en-US" sz="2400" dirty="0"/>
              <a:t>They are the workhorses of the Internet</a:t>
            </a:r>
          </a:p>
        </p:txBody>
      </p:sp>
    </p:spTree>
    <p:extLst>
      <p:ext uri="{BB962C8B-B14F-4D97-AF65-F5344CB8AC3E}">
        <p14:creationId xmlns:p14="http://schemas.microsoft.com/office/powerpoint/2010/main" val="2113279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7" name="Content Placeholder 6"/>
          <p:cNvSpPr>
            <a:spLocks noGrp="1"/>
          </p:cNvSpPr>
          <p:nvPr>
            <p:ph idx="13"/>
          </p:nvPr>
        </p:nvSpPr>
        <p:spPr>
          <a:xfrm>
            <a:off x="609600" y="1066800"/>
            <a:ext cx="8153400" cy="4901342"/>
          </a:xfrm>
        </p:spPr>
        <p:txBody>
          <a:bodyPr wrap="square">
            <a:spAutoFit/>
          </a:bodyPr>
          <a:lstStyle/>
          <a:p>
            <a:pPr marL="71882" indent="0">
              <a:buNone/>
            </a:pPr>
            <a:r>
              <a:rPr lang="en-US" sz="2400" dirty="0" smtClean="0">
                <a:solidFill>
                  <a:schemeClr val="bg2"/>
                </a:solidFill>
              </a:rPr>
              <a:t>Two main cycles:</a:t>
            </a:r>
          </a:p>
          <a:p>
            <a:pPr marL="1016000" lvl="1" indent="-457200"/>
            <a:r>
              <a:rPr lang="en-US" sz="2000" dirty="0" smtClean="0">
                <a:solidFill>
                  <a:schemeClr val="bg2"/>
                </a:solidFill>
              </a:rPr>
              <a:t>Development Cycle</a:t>
            </a:r>
          </a:p>
          <a:p>
            <a:pPr marL="1016000" lvl="1" indent="-457200"/>
            <a:r>
              <a:rPr lang="en-US" sz="2000" dirty="0" smtClean="0">
                <a:solidFill>
                  <a:schemeClr val="bg2"/>
                </a:solidFill>
              </a:rPr>
              <a:t>Responding Cycle</a:t>
            </a:r>
          </a:p>
          <a:p>
            <a:pPr marL="529082" indent="-457200">
              <a:buFont typeface="+mj-lt"/>
              <a:buAutoNum type="arabicPeriod"/>
            </a:pPr>
            <a:r>
              <a:rPr lang="en-US" sz="2400" dirty="0" smtClean="0">
                <a:solidFill>
                  <a:schemeClr val="bg2"/>
                </a:solidFill>
              </a:rPr>
              <a:t>Development</a:t>
            </a:r>
            <a:r>
              <a:rPr lang="en-US" sz="2400" dirty="0" smtClean="0"/>
              <a:t> </a:t>
            </a:r>
            <a:r>
              <a:rPr lang="en-US" sz="2400" dirty="0" smtClean="0">
                <a:solidFill>
                  <a:schemeClr val="bg2"/>
                </a:solidFill>
              </a:rPr>
              <a:t>Cycle Purpose</a:t>
            </a:r>
          </a:p>
          <a:p>
            <a:pPr marL="1016000" lvl="1" indent="-457200"/>
            <a:r>
              <a:rPr lang="en-US" sz="2000" dirty="0"/>
              <a:t>T</a:t>
            </a:r>
            <a:r>
              <a:rPr lang="en-US" sz="2000" dirty="0" smtClean="0"/>
              <a:t>o </a:t>
            </a:r>
            <a:r>
              <a:rPr lang="en-US" sz="2000" dirty="0"/>
              <a:t>create a huge database of documents/pages organized and indexed based on their content and information value. </a:t>
            </a:r>
            <a:endParaRPr lang="en-US" sz="2000" dirty="0" smtClean="0"/>
          </a:p>
          <a:p>
            <a:pPr marL="1016000" lvl="1" indent="-457200"/>
            <a:r>
              <a:rPr lang="en-US" sz="2000" dirty="0" smtClean="0"/>
              <a:t>Why? Due </a:t>
            </a:r>
            <a:r>
              <a:rPr lang="en-US" sz="2000" dirty="0"/>
              <a:t>to its sheer size and complexity, searching the Web to find pages in response to a user query is not practical (or feasible within a reasonable time frame); therefore, </a:t>
            </a:r>
            <a:endParaRPr lang="en-US" sz="2000" dirty="0" smtClean="0"/>
          </a:p>
          <a:p>
            <a:pPr marL="1016000" lvl="1" indent="-457200"/>
            <a:r>
              <a:rPr lang="en-US" sz="2000" dirty="0" smtClean="0"/>
              <a:t>Search </a:t>
            </a:r>
            <a:r>
              <a:rPr lang="en-US" sz="2000" dirty="0"/>
              <a:t>engines “cache the Web” into their database and use the cached version of the Web for searching and finding. </a:t>
            </a:r>
            <a:endParaRPr lang="en-US" sz="2000" dirty="0" smtClean="0"/>
          </a:p>
          <a:p>
            <a:pPr marL="1016000" lvl="1" indent="-457200"/>
            <a:r>
              <a:rPr lang="en-US" sz="2000" dirty="0" smtClean="0"/>
              <a:t>Once </a:t>
            </a:r>
            <a:r>
              <a:rPr lang="en-US" sz="2000" dirty="0"/>
              <a:t>created, this database allows search engines to rapidly and accurately respond to user queries</a:t>
            </a:r>
            <a:r>
              <a:rPr lang="en-US" sz="2000" dirty="0" smtClean="0"/>
              <a:t>.</a:t>
            </a:r>
            <a:endParaRPr lang="en-US" sz="2000" dirty="0">
              <a:solidFill>
                <a:schemeClr val="bg2"/>
              </a:solidFill>
            </a:endParaRPr>
          </a:p>
        </p:txBody>
      </p:sp>
    </p:spTree>
    <p:extLst>
      <p:ext uri="{BB962C8B-B14F-4D97-AF65-F5344CB8AC3E}">
        <p14:creationId xmlns:p14="http://schemas.microsoft.com/office/powerpoint/2010/main" val="122502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7" name="Content Placeholder 6"/>
          <p:cNvSpPr>
            <a:spLocks noGrp="1"/>
          </p:cNvSpPr>
          <p:nvPr>
            <p:ph idx="13"/>
          </p:nvPr>
        </p:nvSpPr>
        <p:spPr>
          <a:xfrm>
            <a:off x="685800" y="838200"/>
            <a:ext cx="8153400" cy="5293757"/>
          </a:xfrm>
        </p:spPr>
        <p:txBody>
          <a:bodyPr wrap="square">
            <a:spAutoFit/>
          </a:bodyPr>
          <a:lstStyle/>
          <a:p>
            <a:pPr marL="368745" indent="-296863"/>
            <a:r>
              <a:rPr lang="en-US" sz="2400" dirty="0">
                <a:solidFill>
                  <a:schemeClr val="bg2"/>
                </a:solidFill>
              </a:rPr>
              <a:t>Development</a:t>
            </a:r>
            <a:r>
              <a:rPr lang="en-US" sz="2400" dirty="0"/>
              <a:t> </a:t>
            </a:r>
            <a:r>
              <a:rPr lang="en-US" sz="2400" dirty="0" smtClean="0">
                <a:solidFill>
                  <a:schemeClr val="bg2"/>
                </a:solidFill>
              </a:rPr>
              <a:t>Cycle Components</a:t>
            </a:r>
            <a:endParaRPr lang="en-US" sz="2400" dirty="0">
              <a:solidFill>
                <a:schemeClr val="bg2"/>
              </a:solidFill>
            </a:endParaRPr>
          </a:p>
          <a:p>
            <a:pPr marL="1016000" lvl="1" indent="-457200">
              <a:buFont typeface="+mj-lt"/>
              <a:buAutoNum type="arabicPeriod"/>
            </a:pPr>
            <a:r>
              <a:rPr lang="en-US" sz="2000" dirty="0" smtClean="0"/>
              <a:t>Web Crawler (spider)</a:t>
            </a:r>
          </a:p>
          <a:p>
            <a:pPr marL="1255713" lvl="2" indent="-296863"/>
            <a:r>
              <a:rPr lang="en-US" sz="1800" dirty="0"/>
              <a:t>a piece of software that systematically browses (crawls through) the </a:t>
            </a:r>
            <a:r>
              <a:rPr lang="en-US" sz="1800" dirty="0" smtClean="0"/>
              <a:t>Web </a:t>
            </a:r>
            <a:r>
              <a:rPr lang="en-US" sz="1800" dirty="0"/>
              <a:t>for the purpose of finding and fetching Web pages</a:t>
            </a:r>
            <a:r>
              <a:rPr lang="en-US" sz="1800" dirty="0" smtClean="0"/>
              <a:t>.</a:t>
            </a:r>
          </a:p>
          <a:p>
            <a:pPr marL="1016000" lvl="1" indent="-457200">
              <a:buFont typeface="+mj-lt"/>
              <a:buAutoNum type="arabicPeriod"/>
            </a:pPr>
            <a:endParaRPr lang="en-US" sz="800" dirty="0" smtClean="0"/>
          </a:p>
          <a:p>
            <a:pPr marL="1016000" lvl="1" indent="-457200">
              <a:buFont typeface="+mj-lt"/>
              <a:buAutoNum type="arabicPeriod"/>
            </a:pPr>
            <a:r>
              <a:rPr lang="en-US" sz="2000" dirty="0" smtClean="0"/>
              <a:t>Document Indexer</a:t>
            </a:r>
          </a:p>
          <a:p>
            <a:pPr marL="1255713" lvl="2" indent="-296863"/>
            <a:r>
              <a:rPr lang="en-US" sz="1800" dirty="0"/>
              <a:t>As the documents are found and fetched by the crawler, they are stored in a temporary staging area for the document indexer to grab and process. </a:t>
            </a:r>
            <a:endParaRPr lang="en-US" sz="1800" dirty="0" smtClean="0"/>
          </a:p>
          <a:p>
            <a:pPr marL="1255713" lvl="2" indent="-296863"/>
            <a:r>
              <a:rPr lang="en-US" sz="1800" dirty="0" smtClean="0"/>
              <a:t>The </a:t>
            </a:r>
            <a:r>
              <a:rPr lang="en-US" sz="1800" dirty="0"/>
              <a:t>document indexer is responsible for processing the documents (Web pages or document files) and placing them into the document database</a:t>
            </a:r>
            <a:r>
              <a:rPr lang="en-US" sz="1800" dirty="0" smtClean="0"/>
              <a:t>.</a:t>
            </a:r>
          </a:p>
          <a:p>
            <a:pPr marL="1255713" lvl="2" indent="-296863"/>
            <a:r>
              <a:rPr lang="en-US" sz="1800" dirty="0" smtClean="0"/>
              <a:t>Uses three steps:</a:t>
            </a:r>
            <a:endParaRPr lang="en-US" sz="1800" dirty="0"/>
          </a:p>
          <a:p>
            <a:pPr marL="1873250" lvl="3" indent="-457200">
              <a:buFont typeface="+mj-lt"/>
              <a:buAutoNum type="arabicPeriod"/>
            </a:pPr>
            <a:r>
              <a:rPr lang="en-US" dirty="0" smtClean="0"/>
              <a:t>Preprocessing the document</a:t>
            </a:r>
          </a:p>
          <a:p>
            <a:pPr marL="1873250" lvl="3" indent="-457200">
              <a:buFont typeface="+mj-lt"/>
              <a:buAutoNum type="arabicPeriod"/>
            </a:pPr>
            <a:r>
              <a:rPr lang="en-US" dirty="0" smtClean="0"/>
              <a:t>Parsing the document (text-mining tools &amp; techniques)</a:t>
            </a:r>
          </a:p>
          <a:p>
            <a:pPr marL="1873250" lvl="3" indent="-457200">
              <a:buFont typeface="+mj-lt"/>
              <a:buAutoNum type="arabicPeriod"/>
            </a:pPr>
            <a:r>
              <a:rPr lang="en-US" dirty="0" smtClean="0"/>
              <a:t>Creating the term-by-document matrix</a:t>
            </a:r>
            <a:endParaRPr lang="en-US" dirty="0"/>
          </a:p>
        </p:txBody>
      </p:sp>
    </p:spTree>
    <p:extLst>
      <p:ext uri="{BB962C8B-B14F-4D97-AF65-F5344CB8AC3E}">
        <p14:creationId xmlns:p14="http://schemas.microsoft.com/office/powerpoint/2010/main" val="328583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7" name="Content Placeholder 6"/>
          <p:cNvSpPr>
            <a:spLocks noGrp="1"/>
          </p:cNvSpPr>
          <p:nvPr>
            <p:ph idx="13"/>
          </p:nvPr>
        </p:nvSpPr>
        <p:spPr>
          <a:xfrm>
            <a:off x="685800" y="1066800"/>
            <a:ext cx="8153400" cy="4493538"/>
          </a:xfrm>
        </p:spPr>
        <p:txBody>
          <a:bodyPr wrap="square">
            <a:spAutoFit/>
          </a:bodyPr>
          <a:lstStyle/>
          <a:p>
            <a:pPr marL="368745" indent="-296863"/>
            <a:r>
              <a:rPr lang="en-US" sz="2400" dirty="0" smtClean="0">
                <a:solidFill>
                  <a:schemeClr val="bg2"/>
                </a:solidFill>
              </a:rPr>
              <a:t>Response Cycle Components</a:t>
            </a:r>
            <a:endParaRPr lang="en-IN" sz="2400" dirty="0">
              <a:solidFill>
                <a:schemeClr val="bg2"/>
              </a:solidFill>
            </a:endParaRPr>
          </a:p>
          <a:p>
            <a:pPr marL="1016000" lvl="1" indent="-457200">
              <a:buFont typeface="+mj-lt"/>
              <a:buAutoNum type="arabicPeriod"/>
            </a:pPr>
            <a:r>
              <a:rPr lang="en-US" sz="2200" dirty="0"/>
              <a:t>Query </a:t>
            </a:r>
            <a:r>
              <a:rPr lang="en-US" sz="2200" dirty="0" smtClean="0"/>
              <a:t>Analyzer</a:t>
            </a:r>
          </a:p>
          <a:p>
            <a:pPr marL="1416050" lvl="2" indent="-457200"/>
            <a:r>
              <a:rPr lang="en-US" sz="1800" dirty="0" smtClean="0"/>
              <a:t>Responsible </a:t>
            </a:r>
            <a:r>
              <a:rPr lang="en-US" sz="1800" dirty="0"/>
              <a:t>for receiving a search request from the user (via the search engine’s Web server interface) </a:t>
            </a:r>
            <a:endParaRPr lang="en-US" sz="1800" dirty="0" smtClean="0"/>
          </a:p>
          <a:p>
            <a:pPr marL="1416050" lvl="2" indent="-457200"/>
            <a:r>
              <a:rPr lang="en-US" sz="1800" dirty="0" smtClean="0"/>
              <a:t>Converting search request </a:t>
            </a:r>
            <a:r>
              <a:rPr lang="en-US" sz="1800" dirty="0"/>
              <a:t>into a standardized data structure so that it can be easily queried/matched against the entries in the document database. </a:t>
            </a:r>
          </a:p>
          <a:p>
            <a:pPr marL="1016000" lvl="1" indent="-457200">
              <a:buFont typeface="+mj-lt"/>
              <a:buAutoNum type="arabicPeriod"/>
            </a:pPr>
            <a:r>
              <a:rPr lang="en-US" sz="2200" dirty="0"/>
              <a:t>Document </a:t>
            </a:r>
            <a:r>
              <a:rPr lang="en-US" sz="2200" dirty="0" smtClean="0"/>
              <a:t>Matcher/Ranker</a:t>
            </a:r>
          </a:p>
          <a:p>
            <a:pPr marL="1416050" lvl="2" indent="-457200"/>
            <a:r>
              <a:rPr lang="en-US" sz="1800" dirty="0" smtClean="0"/>
              <a:t>The </a:t>
            </a:r>
            <a:r>
              <a:rPr lang="en-US" sz="1800" dirty="0"/>
              <a:t>structured query data are matched against the document database to find the most relevant documents/pages </a:t>
            </a:r>
            <a:endParaRPr lang="en-US" sz="1800" dirty="0" smtClean="0"/>
          </a:p>
          <a:p>
            <a:pPr marL="1416050" lvl="2" indent="-457200"/>
            <a:r>
              <a:rPr lang="en-US" sz="1800" dirty="0" smtClean="0"/>
              <a:t>Rank matched results </a:t>
            </a:r>
            <a:r>
              <a:rPr lang="en-US" sz="1800" dirty="0"/>
              <a:t>in the order of relevance/importance</a:t>
            </a:r>
            <a:r>
              <a:rPr lang="en-US" sz="1800" dirty="0" smtClean="0"/>
              <a:t>.</a:t>
            </a:r>
          </a:p>
          <a:p>
            <a:pPr marL="1416050" lvl="2" indent="-457200"/>
            <a:r>
              <a:rPr lang="en-US" sz="1800" dirty="0" smtClean="0"/>
              <a:t>Return list to user.</a:t>
            </a:r>
          </a:p>
          <a:p>
            <a:pPr marL="1016000" lvl="1" indent="-457200"/>
            <a:endParaRPr lang="en-US" sz="2200" dirty="0" smtClean="0"/>
          </a:p>
        </p:txBody>
      </p:sp>
    </p:spTree>
    <p:extLst>
      <p:ext uri="{BB962C8B-B14F-4D97-AF65-F5344CB8AC3E}">
        <p14:creationId xmlns:p14="http://schemas.microsoft.com/office/powerpoint/2010/main" val="984668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Structure of a Typical Internet Search Engine</a:t>
            </a:r>
          </a:p>
        </p:txBody>
      </p:sp>
      <p:pic>
        <p:nvPicPr>
          <p:cNvPr id="17410" name="Picture 2" descr="The development cycle is shown on the left. It proceeds as follows:&#10;• A user generates a search query. This leads to the query analyzer, which gives out a processed query. &#10;• This leads to the metadata of cashed/indexed documents. This gives out a list of matched pages. &#10;• This leads to the document matcher/ranker. Ranked or ordered pages go back to the user.  &#10;The responding cycle starts with the index of cashed/indexed documents. &#10;• A list of URLs to crawl leads to the web crawler or scheduler. &#10;• This interfaces with the world wide web and gives out unprocessed web pages. &#10;• The unprocessed pages go to the document indexer, which gives out processed pages. &#10;• The processed pages go back to the cashed/indexed documen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314"/>
          <a:stretch/>
        </p:blipFill>
        <p:spPr bwMode="auto">
          <a:xfrm>
            <a:off x="566109" y="1786032"/>
            <a:ext cx="7993510" cy="30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03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Top 15 Most Popular Search Engines</a:t>
            </a:r>
          </a:p>
        </p:txBody>
      </p:sp>
      <p:sp>
        <p:nvSpPr>
          <p:cNvPr id="5"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(by </a:t>
            </a:r>
            <a:r>
              <a:rPr lang="en-US" sz="2800" b="1" dirty="0" err="1" smtClean="0">
                <a:solidFill>
                  <a:srgbClr val="007FA3"/>
                </a:solidFill>
              </a:rPr>
              <a:t>eBiz</a:t>
            </a:r>
            <a:r>
              <a:rPr lang="en-US" sz="2800" b="1" spc="-400" dirty="0" err="1" smtClean="0">
                <a:solidFill>
                  <a:srgbClr val="007FA3"/>
                </a:solidFill>
              </a:rPr>
              <a:t>M</a:t>
            </a:r>
            <a:r>
              <a:rPr lang="en-US" sz="2800" b="1" spc="-400" dirty="0" smtClean="0">
                <a:solidFill>
                  <a:srgbClr val="007FA3"/>
                </a:solidFill>
              </a:rPr>
              <a:t> B </a:t>
            </a:r>
            <a:r>
              <a:rPr lang="en-US" sz="2800" b="1" dirty="0" smtClean="0">
                <a:solidFill>
                  <a:srgbClr val="007FA3"/>
                </a:solidFill>
              </a:rPr>
              <a:t>A</a:t>
            </a:r>
            <a:r>
              <a:rPr lang="en-US" sz="2800" b="1" dirty="0">
                <a:solidFill>
                  <a:srgbClr val="007FA3"/>
                </a:solidFill>
              </a:rPr>
              <a:t>, August 2016)</a:t>
            </a:r>
          </a:p>
        </p:txBody>
      </p:sp>
      <p:graphicFrame>
        <p:nvGraphicFramePr>
          <p:cNvPr id="3" name="Table 2"/>
          <p:cNvGraphicFramePr>
            <a:graphicFrameLocks noGrp="1"/>
          </p:cNvGraphicFramePr>
          <p:nvPr>
            <p:extLst/>
          </p:nvPr>
        </p:nvGraphicFramePr>
        <p:xfrm>
          <a:off x="1066800" y="1300480"/>
          <a:ext cx="7315200" cy="4947920"/>
        </p:xfrm>
        <a:graphic>
          <a:graphicData uri="http://schemas.openxmlformats.org/drawingml/2006/table">
            <a:tbl>
              <a:tblPr firstRow="1" bandRow="1">
                <a:tableStyleId>{3B4B98B0-60AC-42C2-AFA5-B58CD77FA1E5}</a:tableStyleId>
              </a:tblPr>
              <a:tblGrid>
                <a:gridCol w="1676400"/>
                <a:gridCol w="1676400"/>
                <a:gridCol w="3962400"/>
              </a:tblGrid>
              <a:tr h="370840">
                <a:tc>
                  <a:txBody>
                    <a:bodyPr/>
                    <a:lstStyle/>
                    <a:p>
                      <a:pPr algn="ctr"/>
                      <a:r>
                        <a:rPr lang="en-IN" sz="1400" b="1" i="0" u="none" strike="noStrike" kern="1200" baseline="0" dirty="0" smtClean="0">
                          <a:solidFill>
                            <a:schemeClr val="bg1"/>
                          </a:solidFill>
                          <a:latin typeface="+mn-lt"/>
                          <a:ea typeface="+mn-ea"/>
                          <a:cs typeface="+mn-cs"/>
                        </a:rPr>
                        <a:t>Rank</a:t>
                      </a:r>
                      <a:endParaRPr lang="en-IN" sz="1400" b="1"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l"/>
                      <a:r>
                        <a:rPr lang="en-IN" sz="1400" b="1" i="0" u="none" strike="noStrike" kern="1200" baseline="0" dirty="0" smtClean="0">
                          <a:solidFill>
                            <a:schemeClr val="bg1"/>
                          </a:solidFill>
                          <a:latin typeface="+mn-lt"/>
                          <a:ea typeface="+mn-ea"/>
                          <a:cs typeface="+mn-cs"/>
                        </a:rPr>
                        <a:t>Name</a:t>
                      </a:r>
                      <a:endParaRPr lang="en-IN" sz="1400" b="1"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1400" b="1" i="0" u="none" strike="noStrike" kern="1200" baseline="0" dirty="0" smtClean="0">
                          <a:solidFill>
                            <a:schemeClr val="bg1"/>
                          </a:solidFill>
                          <a:latin typeface="+mn-lt"/>
                          <a:ea typeface="+mn-ea"/>
                          <a:cs typeface="+mn-cs"/>
                        </a:rPr>
                        <a:t>Estimated Unique Monthly Visitors</a:t>
                      </a:r>
                      <a:endParaRPr lang="en-IN" sz="1400" b="1"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r>
              <a:tr h="309880">
                <a:tc>
                  <a:txBody>
                    <a:bodyPr/>
                    <a:lstStyle/>
                    <a:p>
                      <a:pPr algn="ctr"/>
                      <a:r>
                        <a:rPr lang="en-US" sz="1400" b="1" dirty="0" smtClean="0"/>
                        <a:t>1</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Google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1,600,000,000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03200">
                <a:tc>
                  <a:txBody>
                    <a:bodyPr/>
                    <a:lstStyle/>
                    <a:p>
                      <a:pPr algn="ctr"/>
                      <a:r>
                        <a:rPr lang="en-US" sz="1400" b="1" dirty="0" smtClean="0"/>
                        <a:t>2</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Bing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400,000,000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920">
                <a:tc>
                  <a:txBody>
                    <a:bodyPr/>
                    <a:lstStyle/>
                    <a:p>
                      <a:pPr algn="ctr"/>
                      <a:r>
                        <a:rPr lang="en-US" sz="1400" b="1" dirty="0" smtClean="0"/>
                        <a:t>3</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Yahoo! Search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300,000,000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04800">
                <a:tc>
                  <a:txBody>
                    <a:bodyPr/>
                    <a:lstStyle/>
                    <a:p>
                      <a:pPr algn="ctr"/>
                      <a:r>
                        <a:rPr lang="en-US" sz="1400" b="1" dirty="0" smtClean="0"/>
                        <a:t>4</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Ask</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245,000,000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64160">
                <a:tc>
                  <a:txBody>
                    <a:bodyPr/>
                    <a:lstStyle/>
                    <a:p>
                      <a:pPr algn="ctr"/>
                      <a:r>
                        <a:rPr lang="en-US" sz="1400" b="1" dirty="0" smtClean="0"/>
                        <a:t>5</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AOL Search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125,000,000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33680">
                <a:tc>
                  <a:txBody>
                    <a:bodyPr/>
                    <a:lstStyle/>
                    <a:p>
                      <a:pPr algn="ctr"/>
                      <a:r>
                        <a:rPr lang="en-US" sz="1400" b="1" dirty="0" smtClean="0"/>
                        <a:t>6</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Wow</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79400">
                <a:tc>
                  <a:txBody>
                    <a:bodyPr/>
                    <a:lstStyle/>
                    <a:p>
                      <a:pPr algn="ctr"/>
                      <a:r>
                        <a:rPr lang="en-US" sz="1400" b="1" dirty="0" smtClean="0"/>
                        <a:t>7</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WebCrawler</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65,000,000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920">
                <a:tc>
                  <a:txBody>
                    <a:bodyPr/>
                    <a:lstStyle/>
                    <a:p>
                      <a:pPr algn="ctr"/>
                      <a:r>
                        <a:rPr lang="en-US" sz="1400" b="1" dirty="0" smtClean="0"/>
                        <a:t>8</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MyWebSearch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60,000,000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94640">
                <a:tc>
                  <a:txBody>
                    <a:bodyPr/>
                    <a:lstStyle/>
                    <a:p>
                      <a:pPr algn="ctr"/>
                      <a:r>
                        <a:rPr lang="en-US" sz="1400" b="1" dirty="0" smtClean="0"/>
                        <a:t>9</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Infospace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24,000,000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64160">
                <a:tc>
                  <a:txBody>
                    <a:bodyPr/>
                    <a:lstStyle/>
                    <a:p>
                      <a:pPr algn="ctr"/>
                      <a:r>
                        <a:rPr lang="en-US" sz="1400" b="1" dirty="0" smtClean="0"/>
                        <a:t>10</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Info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13,500,000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33680">
                <a:tc>
                  <a:txBody>
                    <a:bodyPr/>
                    <a:lstStyle/>
                    <a:p>
                      <a:pPr algn="ctr"/>
                      <a:r>
                        <a:rPr lang="en-US" sz="1400" b="1" dirty="0" smtClean="0"/>
                        <a:t>11</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DuckDuckGo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11,000,000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03200">
                <a:tc>
                  <a:txBody>
                    <a:bodyPr/>
                    <a:lstStyle/>
                    <a:p>
                      <a:pPr algn="ctr"/>
                      <a:r>
                        <a:rPr lang="en-US" sz="1400" b="1" dirty="0" smtClean="0"/>
                        <a:t>12</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Contenko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10,500,000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920">
                <a:tc>
                  <a:txBody>
                    <a:bodyPr/>
                    <a:lstStyle/>
                    <a:p>
                      <a:pPr algn="ctr"/>
                      <a:r>
                        <a:rPr lang="en-US" sz="1400" b="1" dirty="0" smtClean="0"/>
                        <a:t>13</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Dogpile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7,500,000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18440">
                <a:tc>
                  <a:txBody>
                    <a:bodyPr/>
                    <a:lstStyle/>
                    <a:p>
                      <a:pPr algn="ctr"/>
                      <a:r>
                        <a:rPr lang="en-US" sz="1400" b="1" dirty="0" smtClean="0"/>
                        <a:t>14</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Alhea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4,000,000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0">
                <a:tc>
                  <a:txBody>
                    <a:bodyPr/>
                    <a:lstStyle/>
                    <a:p>
                      <a:pPr algn="ctr"/>
                      <a:r>
                        <a:rPr lang="en-US" sz="1400" b="1" dirty="0" smtClean="0"/>
                        <a:t>15</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ixQuick</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357146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Search Engine Optimization</a:t>
            </a:r>
          </a:p>
        </p:txBody>
      </p:sp>
      <p:sp>
        <p:nvSpPr>
          <p:cNvPr id="4" name="Content Placeholder 4"/>
          <p:cNvSpPr>
            <a:spLocks noGrp="1"/>
          </p:cNvSpPr>
          <p:nvPr>
            <p:ph idx="1"/>
          </p:nvPr>
        </p:nvSpPr>
        <p:spPr>
          <a:xfrm>
            <a:off x="457200" y="990599"/>
            <a:ext cx="8153400" cy="4131900"/>
          </a:xfrm>
        </p:spPr>
        <p:txBody>
          <a:bodyPr>
            <a:spAutoFit/>
          </a:bodyPr>
          <a:lstStyle/>
          <a:p>
            <a:pPr marL="266700" indent="-266700"/>
            <a:r>
              <a:rPr lang="en-US" sz="2400" dirty="0"/>
              <a:t>It is the intentional activity of affecting the visibility of an e-commerce site or a Web site in a search engine’s natural (unpaid or organic) search results</a:t>
            </a:r>
          </a:p>
          <a:p>
            <a:pPr marL="266700" indent="-266700"/>
            <a:r>
              <a:rPr lang="en-US" sz="2400" dirty="0"/>
              <a:t>Part of an Internet marketing strategy</a:t>
            </a:r>
          </a:p>
          <a:p>
            <a:pPr marL="266700" indent="-266700"/>
            <a:r>
              <a:rPr lang="en-US" sz="2400" dirty="0"/>
              <a:t>Based on knowing how a Search Engine works </a:t>
            </a:r>
          </a:p>
          <a:p>
            <a:pPr marL="733425" lvl="1" indent="-238125"/>
            <a:r>
              <a:rPr lang="en-US" sz="2400" dirty="0"/>
              <a:t>Content, </a:t>
            </a:r>
            <a:r>
              <a:rPr lang="en-US" sz="2400" spc="-300" dirty="0"/>
              <a:t>H T M </a:t>
            </a:r>
            <a:r>
              <a:rPr lang="en-US" sz="2400" dirty="0" smtClean="0"/>
              <a:t>L</a:t>
            </a:r>
            <a:r>
              <a:rPr lang="en-US" sz="2400" dirty="0"/>
              <a:t>, keywords, external links, …</a:t>
            </a:r>
          </a:p>
          <a:p>
            <a:pPr marL="266700" indent="-266700"/>
            <a:r>
              <a:rPr lang="en-US" sz="2400" dirty="0"/>
              <a:t>Indexing based on …</a:t>
            </a:r>
          </a:p>
          <a:p>
            <a:pPr marL="855663" lvl="1" indent="-296863"/>
            <a:r>
              <a:rPr lang="en-US" sz="2400" dirty="0"/>
              <a:t>Webmaster submission of </a:t>
            </a:r>
            <a:r>
              <a:rPr lang="en-US" sz="2400" spc="-300" dirty="0"/>
              <a:t>U R </a:t>
            </a:r>
            <a:r>
              <a:rPr lang="en-US" sz="2400" dirty="0" smtClean="0"/>
              <a:t>L</a:t>
            </a:r>
            <a:endParaRPr lang="en-US" sz="2400" dirty="0"/>
          </a:p>
          <a:p>
            <a:pPr marL="855663" lvl="1" indent="-296863"/>
            <a:r>
              <a:rPr lang="en-US" sz="2400" dirty="0"/>
              <a:t>Proactively and continuously crawling the </a:t>
            </a:r>
            <a:r>
              <a:rPr lang="en-US" sz="2400" dirty="0" smtClean="0"/>
              <a:t>Web</a:t>
            </a:r>
            <a:endParaRPr lang="en-US" sz="2400" dirty="0"/>
          </a:p>
        </p:txBody>
      </p:sp>
    </p:spTree>
    <p:extLst>
      <p:ext uri="{BB962C8B-B14F-4D97-AF65-F5344CB8AC3E}">
        <p14:creationId xmlns:p14="http://schemas.microsoft.com/office/powerpoint/2010/main" val="302938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60484"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a:t>
            </a:r>
            <a:r>
              <a:rPr lang="en-US" sz="3200" dirty="0" smtClean="0">
                <a:latin typeface="+mj-lt"/>
              </a:rPr>
              <a:t>Concepts </a:t>
            </a:r>
            <a:r>
              <a:rPr lang="en-US" sz="2400" dirty="0" smtClean="0">
                <a:latin typeface="+mj-lt"/>
              </a:rPr>
              <a:t>(2 of 2)</a:t>
            </a:r>
            <a:endParaRPr lang="en-US" sz="3200" dirty="0">
              <a:latin typeface="+mj-lt"/>
            </a:endParaRPr>
          </a:p>
        </p:txBody>
      </p:sp>
      <p:sp>
        <p:nvSpPr>
          <p:cNvPr id="5" name="Content Placeholder 4"/>
          <p:cNvSpPr>
            <a:spLocks noGrp="1"/>
          </p:cNvSpPr>
          <p:nvPr>
            <p:ph idx="13"/>
          </p:nvPr>
        </p:nvSpPr>
        <p:spPr>
          <a:xfrm>
            <a:off x="457200" y="990600"/>
            <a:ext cx="8153400" cy="4562788"/>
          </a:xfrm>
        </p:spPr>
        <p:txBody>
          <a:bodyPr wrap="square">
            <a:spAutoFit/>
          </a:bodyPr>
          <a:lstStyle/>
          <a:p>
            <a:r>
              <a:rPr lang="en-US" sz="2400" dirty="0"/>
              <a:t>Benefits of text mining are obvious especially in text-rich data environments</a:t>
            </a:r>
          </a:p>
          <a:p>
            <a:pPr marL="790575" lvl="1" indent="-342900"/>
            <a:r>
              <a:rPr lang="en-US" sz="2400" dirty="0"/>
              <a:t>e.g., law (court orders), academic research (research articles), finance (quarterly reports), medicine (discharge summaries), biology (molecular interactions), technology (patent files), marketing (customer comments), etc.  </a:t>
            </a:r>
          </a:p>
          <a:p>
            <a:r>
              <a:rPr lang="en-US" sz="2400" dirty="0"/>
              <a:t>Electronic </a:t>
            </a:r>
            <a:r>
              <a:rPr lang="en-US" sz="2400" dirty="0" smtClean="0"/>
              <a:t>communication </a:t>
            </a:r>
            <a:r>
              <a:rPr lang="en-US" sz="2400" dirty="0"/>
              <a:t>records (e.g., Email)</a:t>
            </a:r>
          </a:p>
          <a:p>
            <a:pPr marL="790575" lvl="1" indent="-342900"/>
            <a:r>
              <a:rPr lang="en-US" sz="2400" dirty="0"/>
              <a:t>Spam filtering</a:t>
            </a:r>
          </a:p>
          <a:p>
            <a:pPr marL="790575" lvl="1" indent="-342900"/>
            <a:r>
              <a:rPr lang="en-US" sz="2400" dirty="0"/>
              <a:t>Email prioritization and categorization</a:t>
            </a:r>
          </a:p>
          <a:p>
            <a:pPr marL="790575" lvl="1" indent="-342900"/>
            <a:r>
              <a:rPr lang="en-US" sz="2400" dirty="0"/>
              <a:t>Automatic response </a:t>
            </a:r>
            <a:r>
              <a:rPr lang="en-US" sz="2400" dirty="0" smtClean="0"/>
              <a:t>generation</a:t>
            </a:r>
          </a:p>
        </p:txBody>
      </p:sp>
    </p:spTree>
    <p:extLst>
      <p:ext uri="{BB962C8B-B14F-4D97-AF65-F5344CB8AC3E}">
        <p14:creationId xmlns:p14="http://schemas.microsoft.com/office/powerpoint/2010/main" val="131794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10"/>
            <a:ext cx="8153400" cy="492443"/>
          </a:xfrm>
        </p:spPr>
        <p:txBody>
          <a:bodyPr wrap="square">
            <a:spAutoFit/>
          </a:bodyPr>
          <a:lstStyle/>
          <a:p>
            <a:r>
              <a:rPr lang="en-US" sz="3200" dirty="0">
                <a:latin typeface="+mj-lt"/>
              </a:rPr>
              <a:t>Text Analytics </a:t>
            </a:r>
            <a:r>
              <a:rPr lang="en-US" sz="2400" dirty="0" smtClean="0">
                <a:latin typeface="+mj-lt"/>
              </a:rPr>
              <a:t>(1 of 2)</a:t>
            </a:r>
            <a:endParaRPr lang="en-US" sz="3200" dirty="0">
              <a:latin typeface="+mj-lt"/>
            </a:endParaRPr>
          </a:p>
        </p:txBody>
      </p:sp>
      <p:sp>
        <p:nvSpPr>
          <p:cNvPr id="5" name="Content Placeholder 4"/>
          <p:cNvSpPr>
            <a:spLocks noGrp="1"/>
          </p:cNvSpPr>
          <p:nvPr>
            <p:ph idx="1"/>
          </p:nvPr>
        </p:nvSpPr>
        <p:spPr>
          <a:xfrm>
            <a:off x="457200" y="990600"/>
            <a:ext cx="8153400" cy="2039020"/>
          </a:xfrm>
        </p:spPr>
        <p:txBody>
          <a:bodyPr wrap="square">
            <a:spAutoFit/>
          </a:bodyPr>
          <a:lstStyle/>
          <a:p>
            <a:r>
              <a:rPr lang="en-US" sz="2400" dirty="0" smtClean="0"/>
              <a:t>Text analytics a broader concept that that includes information retrieval, text mining, data mining, web mining, and NLP.</a:t>
            </a:r>
          </a:p>
          <a:p>
            <a:r>
              <a:rPr lang="en-US" sz="2400" dirty="0" smtClean="0"/>
              <a:t>Information retrieval is searching and identifying relevant documents for a given set of key terms.</a:t>
            </a:r>
            <a:endParaRPr lang="en-US" sz="2400" dirty="0"/>
          </a:p>
        </p:txBody>
      </p:sp>
    </p:spTree>
    <p:extLst>
      <p:ext uri="{BB962C8B-B14F-4D97-AF65-F5344CB8AC3E}">
        <p14:creationId xmlns:p14="http://schemas.microsoft.com/office/powerpoint/2010/main" val="156262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10"/>
            <a:ext cx="8153400" cy="492443"/>
          </a:xfrm>
        </p:spPr>
        <p:txBody>
          <a:bodyPr wrap="square">
            <a:spAutoFit/>
          </a:bodyPr>
          <a:lstStyle/>
          <a:p>
            <a:r>
              <a:rPr lang="en-US" sz="3200" dirty="0">
                <a:latin typeface="+mj-lt"/>
              </a:rPr>
              <a:t>Text Analytics </a:t>
            </a:r>
            <a:r>
              <a:rPr lang="en-US" sz="2400" dirty="0" smtClean="0">
                <a:latin typeface="+mj-lt"/>
              </a:rPr>
              <a:t>(2 of 2)</a:t>
            </a:r>
            <a:endParaRPr lang="en-US" sz="3200" dirty="0">
              <a:latin typeface="+mj-lt"/>
            </a:endParaRPr>
          </a:p>
        </p:txBody>
      </p:sp>
      <p:sp>
        <p:nvSpPr>
          <p:cNvPr id="5" name="Content Placeholder 4"/>
          <p:cNvSpPr>
            <a:spLocks noGrp="1"/>
          </p:cNvSpPr>
          <p:nvPr>
            <p:ph idx="13"/>
          </p:nvPr>
        </p:nvSpPr>
        <p:spPr>
          <a:xfrm>
            <a:off x="457200" y="990600"/>
            <a:ext cx="8153400" cy="738664"/>
          </a:xfrm>
        </p:spPr>
        <p:txBody>
          <a:bodyPr wrap="square">
            <a:spAutoFit/>
          </a:bodyPr>
          <a:lstStyle/>
          <a:p>
            <a:pPr marL="0" indent="0">
              <a:buNone/>
            </a:pPr>
            <a:r>
              <a:rPr lang="en-US" sz="2400" b="1" dirty="0" smtClean="0"/>
              <a:t>Figure 7.2</a:t>
            </a:r>
            <a:r>
              <a:rPr lang="en-US" sz="2400" dirty="0" smtClean="0"/>
              <a:t> Text </a:t>
            </a:r>
            <a:r>
              <a:rPr lang="en-US" sz="2400" dirty="0"/>
              <a:t>Analytics, Related Application Areas, and Enabling </a:t>
            </a:r>
            <a:r>
              <a:rPr lang="en-US" sz="2400" dirty="0" smtClean="0"/>
              <a:t>Disciplines.</a:t>
            </a:r>
            <a:endParaRPr lang="en-US" sz="2400" dirty="0"/>
          </a:p>
        </p:txBody>
      </p:sp>
      <p:pic>
        <p:nvPicPr>
          <p:cNvPr id="3074" name="Picture 2" descr="The diagram is housed in a large oval with the title Text Analytics. &#10;• At the center, a Venn diagram shows the relationship between text mining, information retrieval, natural language processing, web mining and data mining. &#10;• The central circle contains the title Text Mining and the following phrase in quotes: Knowledge Discovery in Textual Data. &#10;• A circle on the upper left of the central circle contains the title Information Retrieval. Part of the circle overlaps with the central circle. Three applications are listed in rectangles partially overlapping the circle. These applications are:&#10;• Document matching&#10;• Link analysis&#10;• Search engines&#10;• A circle on the lower left of the central circle contains the title Natural Language Processing. Part of this circle overlaps the central circle and the Information Retrieval circle. Three applications, listed in rectangles partially overlapping the Natural Language Processing circle, are:&#10;• P O S tagging&#10;• Lemmatization&#10;• Word disambiguation &#10;• A circle on the top right of the central circle contains the title Web Mining. Part of the circle overlaps the central circle. Three applications, listed in rectangles partially overlapping the circle, are:&#10;• Web content mining&#10;• Web structure mining&#10;• Web usage mining&#10;• A circle on the lower right of the central circle contains the title Data Mining. Part of this circle overlaps the central circle and the Web Mining circle. Three applications, listed in rectangles partially overlapping the Data Mining circle, are:&#10;• Classification&#10;• Clustering&#10;• Association&#10;• At the bottom of the oval, a large rectangle with an arrow pointing to the oval lists the following disciplines:&#10;• Statistics&#10;• Machine learning&#10;• Management science&#10;• Artificial intelligence&#10;• Computer science&#10;• Other disciplines&#10;"/>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385513" y="1946069"/>
            <a:ext cx="6358372" cy="433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Data Mining versus Text Mining</a:t>
            </a:r>
          </a:p>
        </p:txBody>
      </p:sp>
      <p:sp>
        <p:nvSpPr>
          <p:cNvPr id="5" name="Content Placeholder 4"/>
          <p:cNvSpPr>
            <a:spLocks noGrp="1"/>
          </p:cNvSpPr>
          <p:nvPr>
            <p:ph idx="13"/>
          </p:nvPr>
        </p:nvSpPr>
        <p:spPr>
          <a:xfrm>
            <a:off x="457200" y="990600"/>
            <a:ext cx="8153400" cy="4131900"/>
          </a:xfrm>
        </p:spPr>
        <p:txBody>
          <a:bodyPr wrap="square">
            <a:spAutoFit/>
          </a:bodyPr>
          <a:lstStyle/>
          <a:p>
            <a:r>
              <a:rPr lang="en-US" sz="2400" dirty="0"/>
              <a:t>Both seek for novel and useful patterns</a:t>
            </a:r>
          </a:p>
          <a:p>
            <a:r>
              <a:rPr lang="en-US" sz="2400" dirty="0"/>
              <a:t>Both are semi-automated processes</a:t>
            </a:r>
          </a:p>
          <a:p>
            <a:r>
              <a:rPr lang="en-US" sz="2400" dirty="0"/>
              <a:t>Difference is the nature of the data: </a:t>
            </a:r>
          </a:p>
          <a:p>
            <a:pPr marL="790575" lvl="1" indent="-342900"/>
            <a:r>
              <a:rPr lang="en-US" sz="2400" dirty="0"/>
              <a:t>Structured versus unstructured data</a:t>
            </a:r>
          </a:p>
          <a:p>
            <a:pPr marL="790575" lvl="1" indent="-342900"/>
            <a:r>
              <a:rPr lang="en-US" sz="2400" dirty="0">
                <a:solidFill>
                  <a:schemeClr val="bg2"/>
                </a:solidFill>
              </a:rPr>
              <a:t>Structured data: </a:t>
            </a:r>
            <a:r>
              <a:rPr lang="en-US" sz="2400" dirty="0"/>
              <a:t>in databases</a:t>
            </a:r>
          </a:p>
          <a:p>
            <a:pPr marL="790575" lvl="1" indent="-342900"/>
            <a:r>
              <a:rPr lang="en-US" sz="2400" dirty="0">
                <a:solidFill>
                  <a:schemeClr val="bg2"/>
                </a:solidFill>
              </a:rPr>
              <a:t>Unstructured data: </a:t>
            </a:r>
            <a:r>
              <a:rPr lang="en-US" sz="2400" dirty="0"/>
              <a:t>Word documents, </a:t>
            </a:r>
            <a:r>
              <a:rPr lang="en-US" sz="2400" spc="-300" dirty="0" smtClean="0"/>
              <a:t>P D </a:t>
            </a:r>
            <a:r>
              <a:rPr lang="en-US" sz="2400" dirty="0" smtClean="0"/>
              <a:t>F </a:t>
            </a:r>
            <a:r>
              <a:rPr lang="en-US" sz="2400" dirty="0"/>
              <a:t>files, text excerpts, </a:t>
            </a:r>
            <a:r>
              <a:rPr lang="en-US" sz="2400" spc="-300" dirty="0"/>
              <a:t>X M </a:t>
            </a:r>
            <a:r>
              <a:rPr lang="en-US" sz="2400" dirty="0" smtClean="0"/>
              <a:t>L </a:t>
            </a:r>
            <a:r>
              <a:rPr lang="en-US" sz="2400" dirty="0"/>
              <a:t>files, and so on</a:t>
            </a:r>
          </a:p>
          <a:p>
            <a:r>
              <a:rPr lang="en-US" sz="2400" dirty="0">
                <a:solidFill>
                  <a:schemeClr val="bg2"/>
                </a:solidFill>
              </a:rPr>
              <a:t>To perform text mining </a:t>
            </a:r>
            <a:r>
              <a:rPr lang="en-US" sz="2400" dirty="0"/>
              <a:t>– first, impose structure to the data, then mine the structured data. </a:t>
            </a:r>
          </a:p>
        </p:txBody>
      </p:sp>
    </p:spTree>
    <p:extLst>
      <p:ext uri="{BB962C8B-B14F-4D97-AF65-F5344CB8AC3E}">
        <p14:creationId xmlns:p14="http://schemas.microsoft.com/office/powerpoint/2010/main" val="292382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5"/>
            <a:ext cx="8153400" cy="492443"/>
          </a:xfrm>
        </p:spPr>
        <p:txBody>
          <a:bodyPr wrap="square">
            <a:spAutoFit/>
          </a:bodyPr>
          <a:lstStyle/>
          <a:p>
            <a:r>
              <a:rPr lang="en-US" sz="3200" dirty="0">
                <a:latin typeface="+mj-lt"/>
              </a:rPr>
              <a:t>Text Mining Application </a:t>
            </a:r>
            <a:r>
              <a:rPr lang="en-US" sz="3200" dirty="0" smtClean="0">
                <a:latin typeface="+mj-lt"/>
              </a:rPr>
              <a:t>Areas </a:t>
            </a:r>
            <a:r>
              <a:rPr lang="en-US" sz="2400" dirty="0" smtClean="0">
                <a:latin typeface="+mj-lt"/>
              </a:rPr>
              <a:t>(1 of 2)</a:t>
            </a:r>
            <a:endParaRPr lang="en-US" sz="2400" dirty="0">
              <a:latin typeface="+mj-lt"/>
            </a:endParaRPr>
          </a:p>
        </p:txBody>
      </p:sp>
      <p:sp>
        <p:nvSpPr>
          <p:cNvPr id="5" name="Content Placeholder 4"/>
          <p:cNvSpPr>
            <a:spLocks noGrp="1"/>
          </p:cNvSpPr>
          <p:nvPr>
            <p:ph idx="13"/>
          </p:nvPr>
        </p:nvSpPr>
        <p:spPr>
          <a:xfrm>
            <a:off x="457200" y="990600"/>
            <a:ext cx="8153400" cy="5439951"/>
          </a:xfrm>
        </p:spPr>
        <p:txBody>
          <a:bodyPr wrap="square">
            <a:spAutoFit/>
          </a:bodyPr>
          <a:lstStyle/>
          <a:p>
            <a:r>
              <a:rPr lang="en-US" sz="2400" dirty="0"/>
              <a:t>Information </a:t>
            </a:r>
            <a:r>
              <a:rPr lang="en-US" sz="2400" dirty="0" smtClean="0"/>
              <a:t>extraction</a:t>
            </a:r>
          </a:p>
          <a:p>
            <a:pPr lvl="1"/>
            <a:r>
              <a:rPr lang="en-US" sz="2000" dirty="0"/>
              <a:t>Identifying key phrases and relationships within text by looking for predefined objects and sequences in text by way of pattern matching.</a:t>
            </a:r>
          </a:p>
          <a:p>
            <a:r>
              <a:rPr lang="en-US" sz="2400" dirty="0"/>
              <a:t>Topic </a:t>
            </a:r>
            <a:r>
              <a:rPr lang="en-US" sz="2400" dirty="0" smtClean="0"/>
              <a:t>tracking</a:t>
            </a:r>
          </a:p>
          <a:p>
            <a:pPr lvl="1"/>
            <a:r>
              <a:rPr lang="en-US" sz="2000" dirty="0"/>
              <a:t>Identifying key phrases and relationships within text by looking for predefined objects and sequences in text by way of pattern matching.</a:t>
            </a:r>
          </a:p>
          <a:p>
            <a:r>
              <a:rPr lang="en-US" sz="2400" dirty="0" smtClean="0"/>
              <a:t>Summarization</a:t>
            </a:r>
          </a:p>
          <a:p>
            <a:pPr lvl="1"/>
            <a:r>
              <a:rPr lang="en-US" sz="2000" dirty="0"/>
              <a:t>Summarizing a document to save the reader time.</a:t>
            </a:r>
          </a:p>
          <a:p>
            <a:r>
              <a:rPr lang="en-US" sz="2400" dirty="0" smtClean="0"/>
              <a:t>Categorization</a:t>
            </a:r>
          </a:p>
          <a:p>
            <a:pPr lvl="1"/>
            <a:r>
              <a:rPr lang="en-US" sz="2000" dirty="0"/>
              <a:t>Identifying the main themes of a document and then placing the document into a predefined set of categories based on those themes</a:t>
            </a:r>
            <a:r>
              <a:rPr lang="en-US" sz="2000" dirty="0" smtClean="0"/>
              <a:t>.</a:t>
            </a:r>
            <a:endParaRPr lang="en-US" sz="2000" dirty="0"/>
          </a:p>
        </p:txBody>
      </p:sp>
    </p:spTree>
    <p:extLst>
      <p:ext uri="{BB962C8B-B14F-4D97-AF65-F5344CB8AC3E}">
        <p14:creationId xmlns:p14="http://schemas.microsoft.com/office/powerpoint/2010/main" val="367361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33082</TotalTime>
  <Words>3019</Words>
  <Application>Microsoft Office PowerPoint</Application>
  <PresentationFormat>On-screen Show (4:3)</PresentationFormat>
  <Paragraphs>404</Paragraphs>
  <Slides>49</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Text Mining Concepts (1 of 2)</vt:lpstr>
      <vt:lpstr>Text Mining Concepts (2 of 2)</vt:lpstr>
      <vt:lpstr>Text Analytics (1 of 2)</vt:lpstr>
      <vt:lpstr>Text Analytics (2 of 2)</vt:lpstr>
      <vt:lpstr>Data Mining versus Text Mining</vt:lpstr>
      <vt:lpstr>Text Mining Application Areas (1 of 2)</vt:lpstr>
      <vt:lpstr>Text Mining Application Areas (2 of 2)</vt:lpstr>
      <vt:lpstr>Text Mining Terminology (1 of 5)</vt:lpstr>
      <vt:lpstr>Text Mining Terminology (2 of 5)</vt:lpstr>
      <vt:lpstr>Text Mining Terminology (3 of 5)</vt:lpstr>
      <vt:lpstr>Text Mining Terminology (4 of 5)</vt:lpstr>
      <vt:lpstr>Text Mining Terminology (5 of 5)</vt:lpstr>
      <vt:lpstr>Natural Language Processing (N L P) (1 of 4)</vt:lpstr>
      <vt:lpstr>Natural Language Processing (N L P) (2 of 4)</vt:lpstr>
      <vt:lpstr>Natural Language Processing (N L P) (3 of 4)</vt:lpstr>
      <vt:lpstr>Natural Language Processing (N L P) (4 of 4)</vt:lpstr>
      <vt:lpstr>N L P Task Categories</vt:lpstr>
      <vt:lpstr>Text Mining Process (1 of 7)</vt:lpstr>
      <vt:lpstr>Text Mining Process (2 of 7)</vt:lpstr>
      <vt:lpstr>Text Mining Process (3 of 7)</vt:lpstr>
      <vt:lpstr>Text Mining Process (4 of 7)</vt:lpstr>
      <vt:lpstr>Text Mining Process (5 of 7)</vt:lpstr>
      <vt:lpstr>Text Mining Process (6 of 7)</vt:lpstr>
      <vt:lpstr>Text Mining Process (7 of 7)</vt:lpstr>
      <vt:lpstr>Sentiment Analysis</vt:lpstr>
      <vt:lpstr>Sentiment Analysis Applications</vt:lpstr>
      <vt:lpstr>Sentiment Analysis Process (1 of 3)</vt:lpstr>
      <vt:lpstr>Sentiment Analysis Process (2 of 3)</vt:lpstr>
      <vt:lpstr>Sentiment Analysis Process (3 of 3)</vt:lpstr>
      <vt:lpstr>Methods of Polarity Identification</vt:lpstr>
      <vt:lpstr>P-N Polarity and S-O Polarity</vt:lpstr>
      <vt:lpstr>Web Mining Overview</vt:lpstr>
      <vt:lpstr>Web Mining</vt:lpstr>
      <vt:lpstr>Web Content Mining</vt:lpstr>
      <vt:lpstr>Web Structure Mining</vt:lpstr>
      <vt:lpstr>Web Usage Mining (1 of 3)</vt:lpstr>
      <vt:lpstr>Web Usage Mining (2 of 3) (Clickstream Analysis)</vt:lpstr>
      <vt:lpstr>Web Usage Mining (3 of 3)</vt:lpstr>
      <vt:lpstr>Search Engines</vt:lpstr>
      <vt:lpstr>Anatomy of a Search Engine</vt:lpstr>
      <vt:lpstr>Anatomy of a Search Engine</vt:lpstr>
      <vt:lpstr>Anatomy of a Search Engine</vt:lpstr>
      <vt:lpstr>Structure of a Typical Internet Search Engine</vt:lpstr>
      <vt:lpstr>Top 15 Most Popular Search Engines</vt:lpstr>
      <vt:lpstr>Search Engine Optimization</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عبدالرحمن عبدالكريم مرزا</cp:lastModifiedBy>
  <cp:revision>4778</cp:revision>
  <dcterms:created xsi:type="dcterms:W3CDTF">2014-07-14T20:04:21Z</dcterms:created>
  <dcterms:modified xsi:type="dcterms:W3CDTF">2023-12-04T07:36:51Z</dcterms:modified>
</cp:coreProperties>
</file>