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34"/>
  </p:notesMasterIdLst>
  <p:handoutMasterIdLst>
    <p:handoutMasterId r:id="rId35"/>
  </p:handoutMasterIdLst>
  <p:sldIdLst>
    <p:sldId id="330" r:id="rId6"/>
    <p:sldId id="331" r:id="rId7"/>
    <p:sldId id="334" r:id="rId8"/>
    <p:sldId id="333" r:id="rId9"/>
    <p:sldId id="332" r:id="rId10"/>
    <p:sldId id="336" r:id="rId11"/>
    <p:sldId id="338" r:id="rId12"/>
    <p:sldId id="339" r:id="rId13"/>
    <p:sldId id="340" r:id="rId14"/>
    <p:sldId id="344" r:id="rId15"/>
    <p:sldId id="345" r:id="rId16"/>
    <p:sldId id="346" r:id="rId17"/>
    <p:sldId id="391" r:id="rId18"/>
    <p:sldId id="258" r:id="rId19"/>
    <p:sldId id="257" r:id="rId20"/>
    <p:sldId id="347" r:id="rId21"/>
    <p:sldId id="348" r:id="rId22"/>
    <p:sldId id="349" r:id="rId23"/>
    <p:sldId id="350" r:id="rId24"/>
    <p:sldId id="351" r:id="rId25"/>
    <p:sldId id="384" r:id="rId26"/>
    <p:sldId id="390" r:id="rId27"/>
    <p:sldId id="352" r:id="rId28"/>
    <p:sldId id="353" r:id="rId29"/>
    <p:sldId id="354" r:id="rId30"/>
    <p:sldId id="355" r:id="rId31"/>
    <p:sldId id="357" r:id="rId32"/>
    <p:sldId id="298" r:id="rId33"/>
  </p:sldIdLst>
  <p:sldSz cx="9144000" cy="6858000" type="screen4x3"/>
  <p:notesSz cx="6858000" cy="9144000"/>
  <p:embeddedFontLst>
    <p:embeddedFont>
      <p:font typeface="Cambria Math" panose="02040503050406030204" pitchFamily="18" charset="0"/>
      <p:regular r:id="rId36"/>
    </p:embeddedFont>
    <p:embeddedFont>
      <p:font typeface="Noto Sans Symbols" panose="020B0604020202020204"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98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5" autoAdjust="0"/>
    <p:restoredTop sz="70526" autoAdjust="0"/>
  </p:normalViewPr>
  <p:slideViewPr>
    <p:cSldViewPr snapToGrid="0" snapToObjects="1">
      <p:cViewPr varScale="1">
        <p:scale>
          <a:sx n="80" d="100"/>
          <a:sy n="80" d="100"/>
        </p:scale>
        <p:origin x="2544" y="176"/>
      </p:cViewPr>
      <p:guideLst>
        <p:guide orient="horz" pos="3997"/>
        <p:guide pos="295"/>
        <p:guide orient="horz" pos="4178"/>
        <p:guide orient="horz" pos="119"/>
        <p:guide orient="horz" pos="822"/>
        <p:guide orient="horz" pos="981"/>
        <p:guide pos="635"/>
      </p:guideLst>
    </p:cSldViewPr>
  </p:slideViewPr>
  <p:outlineViewPr>
    <p:cViewPr>
      <p:scale>
        <a:sx n="50" d="100"/>
        <a:sy n="50" d="100"/>
      </p:scale>
      <p:origin x="0" y="-4752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p:scale>
          <a:sx n="126" d="100"/>
          <a:sy n="126" d="100"/>
        </p:scale>
        <p:origin x="3352" y="-10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F21CD129-2736-9E42-8D78-BCD8CC5DDCC7}"/>
    <pc:docChg chg="undo custSel delSld modSld">
      <pc:chgData name="Abdullah O Alshalan" userId="b5f3f57b-ab63-41c5-8145-087ccfb5e07e" providerId="ADAL" clId="{F21CD129-2736-9E42-8D78-BCD8CC5DDCC7}" dt="2024-10-06T22:22:57.815" v="24" actId="2696"/>
      <pc:docMkLst>
        <pc:docMk/>
      </pc:docMkLst>
      <pc:sldChg chg="del">
        <pc:chgData name="Abdullah O Alshalan" userId="b5f3f57b-ab63-41c5-8145-087ccfb5e07e" providerId="ADAL" clId="{F21CD129-2736-9E42-8D78-BCD8CC5DDCC7}" dt="2024-10-06T22:22:28.024" v="23" actId="2696"/>
        <pc:sldMkLst>
          <pc:docMk/>
          <pc:sldMk cId="2190003410" sldId="337"/>
        </pc:sldMkLst>
      </pc:sldChg>
      <pc:sldChg chg="del">
        <pc:chgData name="Abdullah O Alshalan" userId="b5f3f57b-ab63-41c5-8145-087ccfb5e07e" providerId="ADAL" clId="{F21CD129-2736-9E42-8D78-BCD8CC5DDCC7}" dt="2024-10-06T22:22:57.815" v="24" actId="2696"/>
        <pc:sldMkLst>
          <pc:docMk/>
          <pc:sldMk cId="1976462148" sldId="341"/>
        </pc:sldMkLst>
      </pc:sldChg>
      <pc:sldChg chg="addSp delSp">
        <pc:chgData name="Abdullah O Alshalan" userId="b5f3f57b-ab63-41c5-8145-087ccfb5e07e" providerId="ADAL" clId="{F21CD129-2736-9E42-8D78-BCD8CC5DDCC7}" dt="2024-10-06T22:21:00.660" v="22"/>
        <pc:sldMkLst>
          <pc:docMk/>
          <pc:sldMk cId="3582938130" sldId="355"/>
        </pc:sldMkLst>
        <pc:inkChg chg="add del">
          <ac:chgData name="Abdullah O Alshalan" userId="b5f3f57b-ab63-41c5-8145-087ccfb5e07e" providerId="ADAL" clId="{F21CD129-2736-9E42-8D78-BCD8CC5DDCC7}" dt="2024-10-06T22:20:19.214" v="1"/>
          <ac:inkMkLst>
            <pc:docMk/>
            <pc:sldMk cId="3582938130" sldId="355"/>
            <ac:inkMk id="6" creationId="{5342815A-3102-9378-2D20-A8F2CEB11BF8}"/>
          </ac:inkMkLst>
        </pc:inkChg>
        <pc:inkChg chg="add del">
          <ac:chgData name="Abdullah O Alshalan" userId="b5f3f57b-ab63-41c5-8145-087ccfb5e07e" providerId="ADAL" clId="{F21CD129-2736-9E42-8D78-BCD8CC5DDCC7}" dt="2024-10-06T22:20:40.978" v="12"/>
          <ac:inkMkLst>
            <pc:docMk/>
            <pc:sldMk cId="3582938130" sldId="355"/>
            <ac:inkMk id="7" creationId="{22B2BD79-D7B0-058E-F4B4-905B7B31719A}"/>
          </ac:inkMkLst>
        </pc:inkChg>
        <pc:inkChg chg="add del">
          <ac:chgData name="Abdullah O Alshalan" userId="b5f3f57b-ab63-41c5-8145-087ccfb5e07e" providerId="ADAL" clId="{F21CD129-2736-9E42-8D78-BCD8CC5DDCC7}" dt="2024-10-06T22:20:38.954" v="11"/>
          <ac:inkMkLst>
            <pc:docMk/>
            <pc:sldMk cId="3582938130" sldId="355"/>
            <ac:inkMk id="8" creationId="{0CC862F3-1C51-9029-2DFC-5DBB9096813A}"/>
          </ac:inkMkLst>
        </pc:inkChg>
        <pc:inkChg chg="add del">
          <ac:chgData name="Abdullah O Alshalan" userId="b5f3f57b-ab63-41c5-8145-087ccfb5e07e" providerId="ADAL" clId="{F21CD129-2736-9E42-8D78-BCD8CC5DDCC7}" dt="2024-10-06T22:20:37.312" v="10"/>
          <ac:inkMkLst>
            <pc:docMk/>
            <pc:sldMk cId="3582938130" sldId="355"/>
            <ac:inkMk id="9" creationId="{DAD4FE09-D948-D76C-E490-28C97600121B}"/>
          </ac:inkMkLst>
        </pc:inkChg>
        <pc:inkChg chg="add del">
          <ac:chgData name="Abdullah O Alshalan" userId="b5f3f57b-ab63-41c5-8145-087ccfb5e07e" providerId="ADAL" clId="{F21CD129-2736-9E42-8D78-BCD8CC5DDCC7}" dt="2024-10-06T22:20:36.346" v="9"/>
          <ac:inkMkLst>
            <pc:docMk/>
            <pc:sldMk cId="3582938130" sldId="355"/>
            <ac:inkMk id="10" creationId="{7F5EC98F-2203-8240-9438-C5FB6C4A7013}"/>
          </ac:inkMkLst>
        </pc:inkChg>
        <pc:inkChg chg="add del">
          <ac:chgData name="Abdullah O Alshalan" userId="b5f3f57b-ab63-41c5-8145-087ccfb5e07e" providerId="ADAL" clId="{F21CD129-2736-9E42-8D78-BCD8CC5DDCC7}" dt="2024-10-06T22:20:34.367" v="8"/>
          <ac:inkMkLst>
            <pc:docMk/>
            <pc:sldMk cId="3582938130" sldId="355"/>
            <ac:inkMk id="11" creationId="{D4F92681-36F9-C2F3-C0D5-2DF648DA99CA}"/>
          </ac:inkMkLst>
        </pc:inkChg>
        <pc:inkChg chg="add del reco">
          <ac:chgData name="Abdullah O Alshalan" userId="b5f3f57b-ab63-41c5-8145-087ccfb5e07e" providerId="ADAL" clId="{F21CD129-2736-9E42-8D78-BCD8CC5DDCC7}" dt="2024-10-06T22:20:34.367" v="8"/>
          <ac:inkMkLst>
            <pc:docMk/>
            <pc:sldMk cId="3582938130" sldId="355"/>
            <ac:inkMk id="12" creationId="{2E4880F5-18E0-D838-7FB1-6D1632B5970C}"/>
          </ac:inkMkLst>
        </pc:inkChg>
        <pc:inkChg chg="add">
          <ac:chgData name="Abdullah O Alshalan" userId="b5f3f57b-ab63-41c5-8145-087ccfb5e07e" providerId="ADAL" clId="{F21CD129-2736-9E42-8D78-BCD8CC5DDCC7}" dt="2024-10-06T22:20:48.218" v="13"/>
          <ac:inkMkLst>
            <pc:docMk/>
            <pc:sldMk cId="3582938130" sldId="355"/>
            <ac:inkMk id="13" creationId="{A68649D0-A4DB-8B18-3C37-D5BD6593E4EE}"/>
          </ac:inkMkLst>
        </pc:inkChg>
        <pc:inkChg chg="add del">
          <ac:chgData name="Abdullah O Alshalan" userId="b5f3f57b-ab63-41c5-8145-087ccfb5e07e" providerId="ADAL" clId="{F21CD129-2736-9E42-8D78-BCD8CC5DDCC7}" dt="2024-10-06T22:20:55.033" v="16"/>
          <ac:inkMkLst>
            <pc:docMk/>
            <pc:sldMk cId="3582938130" sldId="355"/>
            <ac:inkMk id="14" creationId="{E4AE0CAE-877B-5294-09B2-AA75250F0B2A}"/>
          </ac:inkMkLst>
        </pc:inkChg>
        <pc:inkChg chg="add del">
          <ac:chgData name="Abdullah O Alshalan" userId="b5f3f57b-ab63-41c5-8145-087ccfb5e07e" providerId="ADAL" clId="{F21CD129-2736-9E42-8D78-BCD8CC5DDCC7}" dt="2024-10-06T22:20:55.033" v="16"/>
          <ac:inkMkLst>
            <pc:docMk/>
            <pc:sldMk cId="3582938130" sldId="355"/>
            <ac:inkMk id="15" creationId="{4D3591B3-784C-0707-C904-FCA45E15BB73}"/>
          </ac:inkMkLst>
        </pc:inkChg>
        <pc:inkChg chg="add reco">
          <ac:chgData name="Abdullah O Alshalan" userId="b5f3f57b-ab63-41c5-8145-087ccfb5e07e" providerId="ADAL" clId="{F21CD129-2736-9E42-8D78-BCD8CC5DDCC7}" dt="2024-10-06T22:20:55.033" v="16"/>
          <ac:inkMkLst>
            <pc:docMk/>
            <pc:sldMk cId="3582938130" sldId="355"/>
            <ac:inkMk id="16" creationId="{94B2CB37-C89A-A1E7-8E56-255FEB8024B4}"/>
          </ac:inkMkLst>
        </pc:inkChg>
        <pc:inkChg chg="add del">
          <ac:chgData name="Abdullah O Alshalan" userId="b5f3f57b-ab63-41c5-8145-087ccfb5e07e" providerId="ADAL" clId="{F21CD129-2736-9E42-8D78-BCD8CC5DDCC7}" dt="2024-10-06T22:21:00.660" v="22"/>
          <ac:inkMkLst>
            <pc:docMk/>
            <pc:sldMk cId="3582938130" sldId="355"/>
            <ac:inkMk id="17" creationId="{D757482E-46B1-1260-7868-E49B1E997C75}"/>
          </ac:inkMkLst>
        </pc:inkChg>
        <pc:inkChg chg="add del">
          <ac:chgData name="Abdullah O Alshalan" userId="b5f3f57b-ab63-41c5-8145-087ccfb5e07e" providerId="ADAL" clId="{F21CD129-2736-9E42-8D78-BCD8CC5DDCC7}" dt="2024-10-06T22:21:00.660" v="22"/>
          <ac:inkMkLst>
            <pc:docMk/>
            <pc:sldMk cId="3582938130" sldId="355"/>
            <ac:inkMk id="32" creationId="{ECE0FF65-9E25-C196-C2E4-1D9AAB79123F}"/>
          </ac:inkMkLst>
        </pc:inkChg>
        <pc:inkChg chg="add del">
          <ac:chgData name="Abdullah O Alshalan" userId="b5f3f57b-ab63-41c5-8145-087ccfb5e07e" providerId="ADAL" clId="{F21CD129-2736-9E42-8D78-BCD8CC5DDCC7}" dt="2024-10-06T22:21:00.660" v="22"/>
          <ac:inkMkLst>
            <pc:docMk/>
            <pc:sldMk cId="3582938130" sldId="355"/>
            <ac:inkMk id="33" creationId="{DAA2629E-5BA2-B680-B2B5-0F83243BB4BB}"/>
          </ac:inkMkLst>
        </pc:inkChg>
        <pc:inkChg chg="add del">
          <ac:chgData name="Abdullah O Alshalan" userId="b5f3f57b-ab63-41c5-8145-087ccfb5e07e" providerId="ADAL" clId="{F21CD129-2736-9E42-8D78-BCD8CC5DDCC7}" dt="2024-10-06T22:21:00.660" v="22"/>
          <ac:inkMkLst>
            <pc:docMk/>
            <pc:sldMk cId="3582938130" sldId="355"/>
            <ac:inkMk id="34" creationId="{BE44FEDD-31C4-E073-E9BD-236F56FAAEB7}"/>
          </ac:inkMkLst>
        </pc:inkChg>
        <pc:inkChg chg="add del">
          <ac:chgData name="Abdullah O Alshalan" userId="b5f3f57b-ab63-41c5-8145-087ccfb5e07e" providerId="ADAL" clId="{F21CD129-2736-9E42-8D78-BCD8CC5DDCC7}" dt="2024-10-06T22:21:00.660" v="22"/>
          <ac:inkMkLst>
            <pc:docMk/>
            <pc:sldMk cId="3582938130" sldId="355"/>
            <ac:inkMk id="35" creationId="{E2B4DBB0-C3D5-1E29-48F7-D249034CF59C}"/>
          </ac:inkMkLst>
        </pc:inkChg>
        <pc:inkChg chg="add reco">
          <ac:chgData name="Abdullah O Alshalan" userId="b5f3f57b-ab63-41c5-8145-087ccfb5e07e" providerId="ADAL" clId="{F21CD129-2736-9E42-8D78-BCD8CC5DDCC7}" dt="2024-10-06T22:21:00.660" v="22"/>
          <ac:inkMkLst>
            <pc:docMk/>
            <pc:sldMk cId="3582938130" sldId="355"/>
            <ac:inkMk id="46" creationId="{A1175F86-B176-03A1-CAC4-8211434A3B2D}"/>
          </ac:inkMkLst>
        </pc:inkChg>
      </pc:sldChg>
    </pc:docChg>
  </pc:docChgLst>
  <pc:docChgLst>
    <pc:chgData name="Abdullah O Alshalan" userId="b5f3f57b-ab63-41c5-8145-087ccfb5e07e" providerId="ADAL" clId="{55F3E0A8-74CC-B640-9F43-AC4581A58011}"/>
    <pc:docChg chg="undo custSel addSld delSld modSld sldOrd">
      <pc:chgData name="Abdullah O Alshalan" userId="b5f3f57b-ab63-41c5-8145-087ccfb5e07e" providerId="ADAL" clId="{55F3E0A8-74CC-B640-9F43-AC4581A58011}" dt="2024-10-05T21:19:30.553" v="210" actId="1076"/>
      <pc:docMkLst>
        <pc:docMk/>
      </pc:docMkLst>
      <pc:sldChg chg="modSp add mod">
        <pc:chgData name="Abdullah O Alshalan" userId="b5f3f57b-ab63-41c5-8145-087ccfb5e07e" providerId="ADAL" clId="{55F3E0A8-74CC-B640-9F43-AC4581A58011}" dt="2024-10-05T21:19:08.023" v="206" actId="108"/>
        <pc:sldMkLst>
          <pc:docMk/>
          <pc:sldMk cId="1932870616" sldId="257"/>
        </pc:sldMkLst>
        <pc:spChg chg="mod">
          <ac:chgData name="Abdullah O Alshalan" userId="b5f3f57b-ab63-41c5-8145-087ccfb5e07e" providerId="ADAL" clId="{55F3E0A8-74CC-B640-9F43-AC4581A58011}" dt="2024-10-05T21:19:08.023" v="206" actId="108"/>
          <ac:spMkLst>
            <pc:docMk/>
            <pc:sldMk cId="1932870616" sldId="257"/>
            <ac:spMk id="2" creationId="{292D214C-55CB-861A-CB36-3BC91A5F3DE0}"/>
          </ac:spMkLst>
        </pc:spChg>
      </pc:sldChg>
      <pc:sldChg chg="modSp add mod">
        <pc:chgData name="Abdullah O Alshalan" userId="b5f3f57b-ab63-41c5-8145-087ccfb5e07e" providerId="ADAL" clId="{55F3E0A8-74CC-B640-9F43-AC4581A58011}" dt="2024-10-05T21:18:59.316" v="205" actId="108"/>
        <pc:sldMkLst>
          <pc:docMk/>
          <pc:sldMk cId="2890565131" sldId="258"/>
        </pc:sldMkLst>
        <pc:spChg chg="mod">
          <ac:chgData name="Abdullah O Alshalan" userId="b5f3f57b-ab63-41c5-8145-087ccfb5e07e" providerId="ADAL" clId="{55F3E0A8-74CC-B640-9F43-AC4581A58011}" dt="2024-10-05T21:18:59.316" v="205" actId="108"/>
          <ac:spMkLst>
            <pc:docMk/>
            <pc:sldMk cId="2890565131" sldId="258"/>
            <ac:spMk id="2" creationId="{195B1CD7-F416-8DC1-BFE6-EFAC7698505F}"/>
          </ac:spMkLst>
        </pc:spChg>
        <pc:spChg chg="mod">
          <ac:chgData name="Abdullah O Alshalan" userId="b5f3f57b-ab63-41c5-8145-087ccfb5e07e" providerId="ADAL" clId="{55F3E0A8-74CC-B640-9F43-AC4581A58011}" dt="2024-10-05T17:47:37.517" v="189" actId="20577"/>
          <ac:spMkLst>
            <pc:docMk/>
            <pc:sldMk cId="2890565131" sldId="258"/>
            <ac:spMk id="3" creationId="{66EB885A-C561-B304-0594-A82438806E8C}"/>
          </ac:spMkLst>
        </pc:spChg>
      </pc:sldChg>
      <pc:sldChg chg="modNotes">
        <pc:chgData name="Abdullah O Alshalan" userId="b5f3f57b-ab63-41c5-8145-087ccfb5e07e" providerId="ADAL" clId="{55F3E0A8-74CC-B640-9F43-AC4581A58011}" dt="2024-10-05T16:58:37.872" v="5" actId="20577"/>
        <pc:sldMkLst>
          <pc:docMk/>
          <pc:sldMk cId="3801335957" sldId="330"/>
        </pc:sldMkLst>
      </pc:sldChg>
      <pc:sldChg chg="del">
        <pc:chgData name="Abdullah O Alshalan" userId="b5f3f57b-ab63-41c5-8145-087ccfb5e07e" providerId="ADAL" clId="{55F3E0A8-74CC-B640-9F43-AC4581A58011}" dt="2024-10-05T16:57:06.415" v="0" actId="2696"/>
        <pc:sldMkLst>
          <pc:docMk/>
          <pc:sldMk cId="3514519832" sldId="342"/>
        </pc:sldMkLst>
      </pc:sldChg>
      <pc:sldChg chg="del">
        <pc:chgData name="Abdullah O Alshalan" userId="b5f3f57b-ab63-41c5-8145-087ccfb5e07e" providerId="ADAL" clId="{55F3E0A8-74CC-B640-9F43-AC4581A58011}" dt="2024-10-05T16:57:07.378" v="1" actId="2696"/>
        <pc:sldMkLst>
          <pc:docMk/>
          <pc:sldMk cId="2713946258" sldId="343"/>
        </pc:sldMkLst>
      </pc:sldChg>
      <pc:sldChg chg="modSp mod">
        <pc:chgData name="Abdullah O Alshalan" userId="b5f3f57b-ab63-41c5-8145-087ccfb5e07e" providerId="ADAL" clId="{55F3E0A8-74CC-B640-9F43-AC4581A58011}" dt="2024-10-05T17:50:04.448" v="199" actId="20577"/>
        <pc:sldMkLst>
          <pc:docMk/>
          <pc:sldMk cId="3218760080" sldId="353"/>
        </pc:sldMkLst>
        <pc:spChg chg="mod">
          <ac:chgData name="Abdullah O Alshalan" userId="b5f3f57b-ab63-41c5-8145-087ccfb5e07e" providerId="ADAL" clId="{55F3E0A8-74CC-B640-9F43-AC4581A58011}" dt="2024-10-05T17:50:04.448" v="199" actId="20577"/>
          <ac:spMkLst>
            <pc:docMk/>
            <pc:sldMk cId="3218760080" sldId="353"/>
            <ac:spMk id="2" creationId="{00000000-0000-0000-0000-000000000000}"/>
          </ac:spMkLst>
        </pc:spChg>
      </pc:sldChg>
      <pc:sldChg chg="del">
        <pc:chgData name="Abdullah O Alshalan" userId="b5f3f57b-ab63-41c5-8145-087ccfb5e07e" providerId="ADAL" clId="{55F3E0A8-74CC-B640-9F43-AC4581A58011}" dt="2024-10-05T16:57:32.517" v="2" actId="2696"/>
        <pc:sldMkLst>
          <pc:docMk/>
          <pc:sldMk cId="1417154258" sldId="356"/>
        </pc:sldMkLst>
      </pc:sldChg>
      <pc:sldChg chg="modSp add mod ord">
        <pc:chgData name="Abdullah O Alshalan" userId="b5f3f57b-ab63-41c5-8145-087ccfb5e07e" providerId="ADAL" clId="{55F3E0A8-74CC-B640-9F43-AC4581A58011}" dt="2024-10-05T21:19:15.413" v="207" actId="108"/>
        <pc:sldMkLst>
          <pc:docMk/>
          <pc:sldMk cId="1450341788" sldId="384"/>
        </pc:sldMkLst>
        <pc:spChg chg="mod">
          <ac:chgData name="Abdullah O Alshalan" userId="b5f3f57b-ab63-41c5-8145-087ccfb5e07e" providerId="ADAL" clId="{55F3E0A8-74CC-B640-9F43-AC4581A58011}" dt="2024-10-05T21:19:15.413" v="207" actId="108"/>
          <ac:spMkLst>
            <pc:docMk/>
            <pc:sldMk cId="1450341788" sldId="384"/>
            <ac:spMk id="257026" creationId="{00000000-0000-0000-0000-000000000000}"/>
          </ac:spMkLst>
        </pc:spChg>
        <pc:spChg chg="mod">
          <ac:chgData name="Abdullah O Alshalan" userId="b5f3f57b-ab63-41c5-8145-087ccfb5e07e" providerId="ADAL" clId="{55F3E0A8-74CC-B640-9F43-AC4581A58011}" dt="2024-10-05T17:49:41.906" v="191" actId="33524"/>
          <ac:spMkLst>
            <pc:docMk/>
            <pc:sldMk cId="1450341788" sldId="384"/>
            <ac:spMk id="257027" creationId="{00000000-0000-0000-0000-000000000000}"/>
          </ac:spMkLst>
        </pc:spChg>
      </pc:sldChg>
      <pc:sldChg chg="modSp add mod ord">
        <pc:chgData name="Abdullah O Alshalan" userId="b5f3f57b-ab63-41c5-8145-087ccfb5e07e" providerId="ADAL" clId="{55F3E0A8-74CC-B640-9F43-AC4581A58011}" dt="2024-10-05T21:19:30.553" v="210" actId="1076"/>
        <pc:sldMkLst>
          <pc:docMk/>
          <pc:sldMk cId="4286463086" sldId="390"/>
        </pc:sldMkLst>
        <pc:spChg chg="mod">
          <ac:chgData name="Abdullah O Alshalan" userId="b5f3f57b-ab63-41c5-8145-087ccfb5e07e" providerId="ADAL" clId="{55F3E0A8-74CC-B640-9F43-AC4581A58011}" dt="2024-10-05T21:19:30.553" v="210" actId="1076"/>
          <ac:spMkLst>
            <pc:docMk/>
            <pc:sldMk cId="4286463086" sldId="390"/>
            <ac:spMk id="4" creationId="{0622F71A-10B3-0541-930F-AB672D8DE0EE}"/>
          </ac:spMkLst>
        </pc:spChg>
        <pc:spChg chg="mod">
          <ac:chgData name="Abdullah O Alshalan" userId="b5f3f57b-ab63-41c5-8145-087ccfb5e07e" providerId="ADAL" clId="{55F3E0A8-74CC-B640-9F43-AC4581A58011}" dt="2024-10-05T21:19:28.469" v="209" actId="1076"/>
          <ac:spMkLst>
            <pc:docMk/>
            <pc:sldMk cId="4286463086" sldId="390"/>
            <ac:spMk id="5" creationId="{F31B6AAE-4768-A247-8BD3-561F44C573B8}"/>
          </ac:spMkLst>
        </pc:spChg>
      </pc:sldChg>
      <pc:sldChg chg="modSp add mod">
        <pc:chgData name="Abdullah O Alshalan" userId="b5f3f57b-ab63-41c5-8145-087ccfb5e07e" providerId="ADAL" clId="{55F3E0A8-74CC-B640-9F43-AC4581A58011}" dt="2024-10-05T21:18:48.011" v="202" actId="108"/>
        <pc:sldMkLst>
          <pc:docMk/>
          <pc:sldMk cId="3411138659" sldId="391"/>
        </pc:sldMkLst>
        <pc:spChg chg="mod">
          <ac:chgData name="Abdullah O Alshalan" userId="b5f3f57b-ab63-41c5-8145-087ccfb5e07e" providerId="ADAL" clId="{55F3E0A8-74CC-B640-9F43-AC4581A58011}" dt="2024-10-05T21:18:48.011" v="202" actId="108"/>
          <ac:spMkLst>
            <pc:docMk/>
            <pc:sldMk cId="3411138659" sldId="391"/>
            <ac:spMk id="2" creationId="{292D214C-55CB-861A-CB36-3BC91A5F3D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10/7/24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6T22:20:48.216"/>
    </inkml:context>
    <inkml:brush xml:id="br0">
      <inkml:brushProperty name="width" value="0.06" units="cm"/>
      <inkml:brushProperty name="height" value="0.06" units="cm"/>
      <inkml:brushProperty name="color" value="#E71224"/>
    </inkml:brush>
  </inkml:definitions>
  <inkml:trace contextRef="#ctx0" brushRef="#br0">894 256 7910,'-7'0'-544,"1"0"-680,2 0 1088,3-5 1,-4 2 149,5-5 1,0 4 120,0-3 0,1 3-70,3-4 227,-3 0 1,9-3 135,-2-1-350,-3 0 0,4 1 736,-5-1 104,5 1 0,-4-1-45,3 0-603,2 1 0,-4-1 32,1 1 1,2 3-76,-5 0 0,5 4 471,-1-3-429,2-1 1,2-2 84,0 2 1,-1-1 176,1 5 0,-1-5 281,1 8-239,-6-5-454,0 6 0,-17 0 108,-4 0 0,-7 6-58,-5 1 0,-8 7 37,-8 2 1,-3 5-1,-4-2 1,-7 4 58,-5 4 0,-8 2-17,5 2 1,-6 2-16,5-2 1,3 1-10,1-1 0,5 1-165,7-5 0,2 1 125,13-5 0,-1-1-164,9-3 1,3-2 48,8-6-22,1 1-49,14-6-199,-5 0 0,12-6-26,1 0 0,5-2 39,3-2 0,2-1-955,2-2 0,3-2 512,-2 5 0,5-4-1537,3 4 0,3-4 2168,-4 4 0,46-20 0,8-2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6T22:20:52.924"/>
    </inkml:context>
    <inkml:brush xml:id="br0">
      <inkml:brushProperty name="width" value="0.06" units="cm"/>
      <inkml:brushProperty name="height" value="0.06" units="cm"/>
      <inkml:brushProperty name="color" value="#E71224"/>
    </inkml:brush>
  </inkml:definitions>
  <inkml:trace contextRef="#ctx0" brushRef="#br0">58 116 7946,'0'-11'577,"0"-1"0,2 2-26,1 2 496,-1-2-216,3 3-270,-5-4 0,-1 0-6,-3 4 0,2 0-10,-1 3 1,0 3 220,-1-3 118,3-2-550,-9 4 1,7-3 147,-5 5-219,6 0 0,-5 0 218,3 0-114,3 0-17,-4 0-265,0 0 89,3 0-234,-3 5 1,5 2-60,0 4 0,0 1 84,0 0 1,0-1 7,0 1 0,2-1 63,1 1 0,0 3-134,5 1 0,-4 3-17,3-3 1,-3 4-88,4 0 1,-2-2 62,2 1 1,2 0-94,-2 5 1,-1-5 128,0 0 1,0-3 19,1 3 1,1-5-58,-6 2 0,5-3-45,-4-2-36,0 1-2,1 0-21,-4-6 186,5-1 26,-6-5 1,1-1-69,3-3 1,-3 1-61,3-4-42,-3-1 0,3-4 119,0 1 0,1-1 0,-1 1 1,-3-1-59,3 0 0,1 1-147,-1-1 0,4 1 188,-4-1 1,3 0 163,-3 1 1,4-5 49,-4 1 1,4-1-48,-4 5 0,3-1 53,-3 0 1,4 1 41,-4-1-8,5 1 0,-7-1-8,6 0 0,-5 5 41,1-1 48,-3 5 317,-1-7-494,0 9 148,0-4-269,0 5 232,0 0-21,0 5 1,0-3-22,0 6 1,-1 0 116,-3 3 1,1-3-116,-5 0 1,4 4 27,-3 3 1,3 2 46,-4-2 1,0-1-45,-3 6 0,-1-2-124,1 1 1,-1 3 107,0-3 0,1 3-315,-1 2 0,1 3-32,-1 0 1,0 0-40,1-4 1,3 0 153,0 0 1,2 4-60,-2 1 0,-2-5 213,2-4 0,3-3-136,1 3 1,-1-5 221,1 2-104,0-4-7,4 0-348,0-5-461,0-2-295,0-5 116,5 0 0,2 0-1135,4 0 1484,1-5 0,3 3-423,1-2 0,-2 2 425,-6-2 1,6 3 595,-2-3 0,7 2 0,-1 2 0</inkml:trace>
  <inkml:trace contextRef="#ctx0" brushRef="#br0" timeOffset="1092">232 546 8015,'0'-7'0,"0"1"68,0 2 1,0 1 462,0-4 73,0 4-330,0-7 0,-1 7 421,-3-5-23,3 6-435,-4-9 1,3 10 536,-1-3-199,1 3-304,-3 1 0,4 0 69,-3 0-170,3 0 0,-4 1 2,5 3 1,-2 3 0,-2 4 0,3 1-110,-3-1 0,3 1 4,1 0 1,0-1-89,0 1 1,0 3 27,0 1 0,0-1-79,0-3 1,0 3 2,0 1 0,0-1-23,0-3 0,0 3 101,0 1 0,0-1-35,0-3-44,0-1-15,0 1-199,0 0 164,0-1-196,0-4-90,0-2-344,0-5-817,0 0 790,0-5 58,0-2 478,0-4 1,4-1-2,0 0 0,0 5 205,-4-1 0,0 0 63,0-3 0,0 3 94,0 0 0,0 0-9,0-3 1,0-1 125,0 1 1,0-1-15,0 0 0,3 1 76,1-1 0,0 1 321,-4-1-398,0 0 0,0 1 97,0-1 0,4 1 20,0-1 0,0 4-106,-4 1 1,1 0 120,3-1-197,-3-2 1,6 7-124,-3-4 1,-2 4 283,6-1-250,-6 3 18,9 1 1,-6 1-226,3 3 1,1-1-15,-5 4 0,1-3 24,-1 4 1,-3 0 129,3 3-35,2 1 0,-5 0-311,3-1 261,-2 1 1,-2-1-195,0 1 202,0 0 1,-2-1 53,-2 1 1,-2-4-6,-6-1 0,5 0 7,-1 0 1,0 3-11,-3-7 0,3 5 13,0-4 0,4 0 72,-3-4 0,3 0-90,-4 0 44,5 0-13,-2 0 1,10 0-3,3 0 1,2-4 62,2 0 0,0-1 13,-1 1 0,5 3 7,-1-3 1,4-1 136,-3 1 0,-1 0-195,-3 4 1,0 0 34,-1 0 1,1 0-139,-1 0 138,-4 0 0,-2 5-78,-5 3 0,0-2 74,0 2 1,-5 0-22,-3 3 0,-3-3 43,-5 0 1,-1 0 142,-2 3 1,-3 1-34,3-1 1,1 0-94,-2-3 1,2 2-341,-1-2 0,-2-2 114,6 2 0,-4-6-1483,3 2-18,1 3-568,3-6 2206,6 4 0,47-41 0,17-9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6T22:20:56.691"/>
    </inkml:context>
    <inkml:brush xml:id="br0">
      <inkml:brushProperty name="width" value="0.06" units="cm"/>
      <inkml:brushProperty name="height" value="0.06" units="cm"/>
      <inkml:brushProperty name="color" value="#E71224"/>
    </inkml:brush>
  </inkml:definitions>
  <inkml:trace contextRef="#ctx0" brushRef="#br0">1230 290 7819,'12'-5'-1303,"-4"2"1042,-1-5 1,-3 6 1560,4-2-463,-5-3-761,7 1 0,-9-2 337,3 1-206,3 4 0,-6-3 196,3 2-6,-3 2 339,-1-3-443,0 5 0,-1 0 30,-3 0 1,-3 0-96,-4 0 1,-1 4-36,1 0 1,-2 4-34,-3-4 1,2 5-1,-5-2 1,-1 2-152,-3-1 0,0 2 59,0-2 1,0 2-149,-1 2 0,-4 3 57,-3 1 0,-3 1-118,0-2 0,-2 3 23,-3 5 1,3 2 19,-3 2 0,3-2 41,1 2 1,-2 1-151,2-1 1,3-4 268,9-3 0,-1-2-64,1 1 0,5 2 233,3-6 0,2-3 112,1-5 24,6-4-253,-5 7 24,10-8-89,-4 3 1,6-5 27,3 0-381,-3 0 0,6-4-75,-3 0-1005,-3 0 600,9 4-1087,-3 0 1871,4 0 0,22-10 0,4-3 0</inkml:trace>
  <inkml:trace contextRef="#ctx0" brushRef="#br0" timeOffset="1358">105 127 8292,'0'-6'2488,"0"-4"-1953,0 3-299,0-4 1,0-1-13,0 0 1,0 5 224,0-1 14,-5 5-232,3-7 1,-3 7 217,5-4 5,0 4-273,0-2 0,0 4 258,0-3-36,0 2 34,0-3-3,0 5 115,0 0-402,-5 0 1,4 2 237,-3 1-257,3-1 125,1 3-254,0-5 50,0 0 34,0 5 13,0-4-202,0 10 1,1-9 288,3 6 1,-3-4-61,3 4 9,2-1 0,-3 5-50,5 0 0,-5-1-127,5 1 1,-1 1-13,0 2 0,4 2-118,-4 2 0,0 3 162,1-3 0,-2 7 3,2 1 0,1 0-146,-5-3 0,3-1-48,-3 0 1,1-1 23,-1-3 1,-2 2-38,1-6 332,-1 1 1,-2-5-35,0 1-201,0-5-232,0-2-43,0-5 1,-2 0-124,-1 0 1,1-5 191,-2-3 1,2 1-1131,-2 0 1,3-1 682,-3-4 0,3-1-348,1-2 0,3 2 113,1-2 1008,5 2 0,34-45 0,14-12 0</inkml:trace>
  <inkml:trace contextRef="#ctx0" brushRef="#br0" timeOffset="1774">395 93 9082,'0'-7'1411,"-1"-2"-1003,-3 5 0,2-5 114,-1 1 1,1 2-180,2-2 0,0 4 55,0-3 0,0 3 420,0-4-242,0 5-513,0-7 46,-5 9 1,4-3 65,-3 8 0,-1 2-13,1 6 1,-5 5-151,1 2 1,-3 8 59,-5 4 1,2 6 48,-5 2 0,-1 5-88,-3-1 1,0 5 86,0 3 0,-5 2-406,1-7 0,4 2 185,4-10 0,3 0-470,-3-7 1,5 1 188,-2-5 0,7 0 5,2-4 1,0-3-44,-1-1 0,3-5-192,5 2 0,0-3-487,0-2 0,2 1 99,1-1 1000,4 1 0,30-11 0,7-2 0</inkml:trace>
  <inkml:trace contextRef="#ctx0" brushRef="#br0" timeOffset="2407">232 800 7899,'7'-6'44,"-2"1"1,-5 4 359,0-3 355,0 2-205,0-3-153,0 5 0,0-1 168,0-3 14,0 3-352,0-4 1,-1 5 231,-3 0-354,3 0 0,-8 1-175,5 3 0,-2 1-170,3 3 0,1 2 169,-2-2 0,-1 2-76,1 2 0,-1 3 33,1 1 1,3 0 132,-3 0 1,2 1-23,-2 2 0,3-1 65,-3-3 0,2 0-112,2 4 1,0-4-138,0 5 1,-4-6-395,1 1 394,-1-2 1,4-1-745,0 0 256,0-6-1366,0-1 2037,5-5 0,37-67 0,-13 25 0,-1 0 0</inkml:trace>
  <inkml:trace contextRef="#ctx0" brushRef="#br0" timeOffset="2956">186 870 7899,'12'0'638,"-1"0"-87,-4-5 208,3-2-483,-9-4 1,4-1 60,-5 1 1,0 3-63,0 0 1,4 4 101,0-3 0,1 3-103,-1-4 0,-1 4 0,4-4 1,-3 6-107,4-2 0,0 3 57,3 1 1,1-4-236,0 0 97,-1 0 1,1 5-421,-1 3 1,-3-1 108,0 4 1,-4 0-14,4 1 1,-6 2 74,2-2 1,-3 2-11,-1 2 1,0-1 13,0 1 0,0-1 100,0 1 1,-1 1-81,-3 2 0,-2-2 106,-6 3 1,0-3 88,1-2 1,-5 0-49,1-4 1,-1 4 133,5-4 1,3-1-94,0-3 1,4 3 27,-3-3-225,4 1 185,-2-4 98,5 0 0,1 0-85,3 0 1,3 0 308,4 0 1,1 0-84,-1 0 1,2 0 50,3 0 0,-3 0-34,2 0-431,-2 0 164,-1 5 0,-6 2 84,-2 5 1,-3-1 178,-1 1 1,-5-1-150,-3 1 0,-6 3 11,-1 1 0,-10-1-195,2-3 1,-3 2-184,3-2 0,-4 2-84,0-6 0,0 1-397,4-2 0,4-1 707,4-6 0,23-42 0,6-9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This chapter provides technical detail on the topics introduced in Sections 2.2 through 2.4 .</a:t>
            </a:r>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widely used public-key algorithms are RSA and Diffie-Hellman. </a:t>
            </a:r>
          </a:p>
          <a:p>
            <a:endParaRPr lang="en-US" dirty="0"/>
          </a:p>
          <a:p>
            <a:r>
              <a:rPr lang="en-US" dirty="0"/>
              <a:t>One of the first public-key schemes was developed in 1977 by Ron </a:t>
            </a:r>
            <a:r>
              <a:rPr lang="en-US" dirty="0" err="1"/>
              <a:t>Rivest</a:t>
            </a:r>
            <a:r>
              <a:rPr lang="en-US" dirty="0"/>
              <a:t>, </a:t>
            </a:r>
            <a:r>
              <a:rPr lang="en-US" dirty="0" err="1"/>
              <a:t>Adi</a:t>
            </a:r>
            <a:r>
              <a:rPr lang="en-US" dirty="0"/>
              <a:t> Shamir, and Len </a:t>
            </a:r>
            <a:r>
              <a:rPr lang="en-US" dirty="0" err="1"/>
              <a:t>Adleman</a:t>
            </a:r>
            <a:r>
              <a:rPr lang="en-US" dirty="0"/>
              <a:t> at MIT and first published in 1978 [RIVE78]. The RSA scheme has since that time reigned supreme as the most widely accepted and implemented approach to public-key encryption. RSA is a block cipher in which the plaintext and </a:t>
            </a:r>
            <a:r>
              <a:rPr lang="en-US" dirty="0" err="1"/>
              <a:t>ciphertext</a:t>
            </a:r>
            <a:r>
              <a:rPr lang="en-US" dirty="0"/>
              <a:t> are integers between 0 and </a:t>
            </a:r>
            <a:r>
              <a:rPr lang="en-US" i="1" dirty="0"/>
              <a:t>n</a:t>
            </a:r>
            <a:r>
              <a:rPr lang="en-US" dirty="0"/>
              <a:t> – 1 for some</a:t>
            </a:r>
            <a:r>
              <a:rPr lang="en-US" i="1" dirty="0"/>
              <a:t> n</a:t>
            </a:r>
            <a:r>
              <a:rPr lang="en-US" dirty="0"/>
              <a:t>. </a:t>
            </a:r>
          </a:p>
          <a:p>
            <a:endParaRPr lang="en-US" dirty="0"/>
          </a:p>
          <a:p>
            <a:r>
              <a:rPr lang="en-US" dirty="0"/>
              <a:t>Encryption and decryption are of the following form, for some plaintext block </a:t>
            </a:r>
            <a:r>
              <a:rPr lang="en-US" i="1" dirty="0"/>
              <a:t>M</a:t>
            </a:r>
            <a:r>
              <a:rPr lang="en-US" dirty="0"/>
              <a:t> and ciphertext block </a:t>
            </a:r>
            <a:r>
              <a:rPr lang="en-US" i="1" dirty="0"/>
              <a:t>C</a:t>
            </a:r>
            <a:r>
              <a:rPr lang="en-US" dirty="0"/>
              <a:t>:</a:t>
            </a:r>
          </a:p>
          <a:p>
            <a:endParaRPr lang="en-US" dirty="0"/>
          </a:p>
          <a:p>
            <a:r>
              <a:rPr lang="en-US" dirty="0"/>
              <a:t>	</a:t>
            </a:r>
            <a:r>
              <a:rPr lang="en-US" i="1" dirty="0"/>
              <a:t>C</a:t>
            </a:r>
            <a:r>
              <a:rPr lang="en-US" dirty="0"/>
              <a:t> = </a:t>
            </a:r>
            <a:r>
              <a:rPr lang="en-US" i="1" dirty="0"/>
              <a:t>M</a:t>
            </a:r>
            <a:r>
              <a:rPr lang="en-US" i="1" baseline="30000" dirty="0"/>
              <a:t>e</a:t>
            </a:r>
            <a:r>
              <a:rPr lang="en-US" dirty="0"/>
              <a:t> mod </a:t>
            </a:r>
            <a:r>
              <a:rPr lang="en-US" i="1" dirty="0"/>
              <a:t>n</a:t>
            </a:r>
          </a:p>
          <a:p>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r>
              <a:rPr lang="en-US" dirty="0"/>
              <a:t>Both 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8682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 Figure 21.7 summarizes the RSA algorithm.
Key generation. Select p, q p and q both prime, p does not equal q. Calculate n = p times q. Calculate phi left parenthesis n right parenthesis = left parenthesis p minus 1 right parenthesis left parenthesis q minus 1 right parenthesis. Select integer e, g c d left parenthesis phi left parenthesis n right parenthesis, e right parenthesis = 1, 1 is less than e and e is less than phi left parenthesis n right parenthesis. Calculate d, d e, m o d phi left parenthesis n right parenthesis = 1. Public key K U = left brace e, n right brace. Private key K R = left brace d, n right brace. Encryption. Plaintext, M is less than n. Cipher text, C = M to the e power left parenthesis m o d, n right parenthesis. Decryption. Ciphertext, C. Plaintext, M = C to the d power left parenthesis m o d, n right parenthesis.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763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 An example, from [SING99], is shown in Figure 21.8.
Encryption. Plaintext 88 is given as input. 88 to the 7 power m o d 187, where P U = 7, 87, = 11. </a:t>
            </a:r>
            <a:r>
              <a:rPr lang="en-US" sz="1200" b="0" i="0" u="none" strike="noStrike" kern="1200" cap="none" dirty="0" err="1">
                <a:solidFill>
                  <a:schemeClr val="tx1"/>
                </a:solidFill>
                <a:effectLst/>
                <a:latin typeface="Times New Roman" pitchFamily="-110" charset="0"/>
                <a:ea typeface="Arial"/>
                <a:cs typeface="Arial"/>
                <a:sym typeface="Arial"/>
              </a:rPr>
              <a:t>Ciphertext</a:t>
            </a:r>
            <a:r>
              <a:rPr lang="en-US" sz="1200" b="0" i="0" u="none" strike="noStrike" kern="1200" cap="none" dirty="0">
                <a:solidFill>
                  <a:schemeClr val="tx1"/>
                </a:solidFill>
                <a:effectLst/>
                <a:latin typeface="Times New Roman" pitchFamily="-110" charset="0"/>
                <a:ea typeface="Arial"/>
                <a:cs typeface="Arial"/>
                <a:sym typeface="Arial"/>
              </a:rPr>
              <a:t> 11 is the output. Decryption. Cipher text 88 is decrypted. 11 to the 23 power m o d 187, where P R = 23, 187. Plaintext 88 is the output.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053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possible approaches to attacking the RSA algorithm are:</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Brute force:</a:t>
            </a:r>
            <a:r>
              <a:rPr lang="en-US" dirty="0"/>
              <a:t> This involves trying all possible private keys. </a:t>
            </a:r>
            <a:endParaRPr lang="en-US" dirty="0">
              <a:ea typeface="Times New Roman" pitchFamily="-110" charset="0"/>
              <a:cs typeface="Times New Roman" pitchFamily="-110" charset="0"/>
            </a:endParaRP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Mathematical attacks:</a:t>
            </a:r>
            <a:r>
              <a:rPr lang="en-US" dirty="0"/>
              <a:t> </a:t>
            </a:r>
            <a:r>
              <a:rPr lang="en-US" sz="1200" b="0" i="0" u="none" strike="noStrike" kern="1200" cap="none" baseline="0" dirty="0">
                <a:solidFill>
                  <a:schemeClr val="tx1"/>
                </a:solidFill>
                <a:latin typeface="Times New Roman" pitchFamily="-110" charset="0"/>
                <a:ea typeface="Arial"/>
                <a:cs typeface="Arial"/>
                <a:sym typeface="Arial"/>
              </a:rPr>
              <a:t>There are several approaches, all equivalent in effort to factoring the product of two primes.</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Timing attacks:</a:t>
            </a:r>
            <a:r>
              <a:rPr lang="en-US" dirty="0"/>
              <a:t> These depend on the running time of the decryption algorithm.</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107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For a large </a:t>
            </a:r>
            <a:r>
              <a:rPr lang="en-US" sz="1200" b="0" i="1" u="none" strike="noStrike" kern="1200" cap="none" baseline="0" dirty="0">
                <a:solidFill>
                  <a:schemeClr val="tx1"/>
                </a:solidFill>
                <a:latin typeface="Times New Roman" pitchFamily="-110" charset="0"/>
                <a:ea typeface="Arial"/>
                <a:cs typeface="Arial"/>
                <a:sym typeface="Arial"/>
              </a:rPr>
              <a:t>n with large prime factors, factoring is a hard problem, but not </a:t>
            </a:r>
            <a:r>
              <a:rPr lang="en-US" sz="1200" b="0" i="0" u="none" strike="noStrike" kern="1200" cap="none" baseline="0" dirty="0">
                <a:solidFill>
                  <a:schemeClr val="tx1"/>
                </a:solidFill>
                <a:latin typeface="Times New Roman" pitchFamily="-110" charset="0"/>
                <a:ea typeface="Arial"/>
                <a:cs typeface="Arial"/>
                <a:sym typeface="Arial"/>
              </a:rPr>
              <a:t>as hard as it used to be. Just as it had done for DES, RSA Laboratories issued challenges for the RSA cipher with key sizes of 100, 110, 120, and so on, digits. The</a:t>
            </a:r>
          </a:p>
          <a:p>
            <a:r>
              <a:rPr lang="en-US" sz="1200" b="0" i="0" u="none" strike="noStrike" kern="1200" cap="none" baseline="0" dirty="0">
                <a:solidFill>
                  <a:schemeClr val="tx1"/>
                </a:solidFill>
                <a:latin typeface="Times New Roman" pitchFamily="-110" charset="0"/>
                <a:ea typeface="Arial"/>
                <a:cs typeface="Arial"/>
                <a:sym typeface="Arial"/>
              </a:rPr>
              <a:t>latest challenge to be met is the RSA-200 challenge with a key length of 200 decimal digits, or about 663 bits. Table 21.2 shows the results to date. The level of effort is measured in MIPS-years: a million-instructions-per-second processor running for one year, which is about 3 * 10</a:t>
            </a:r>
            <a:r>
              <a:rPr lang="en-US" sz="1200" b="0" i="0" u="none" strike="noStrike" kern="1200" cap="none" baseline="30000" dirty="0">
                <a:solidFill>
                  <a:schemeClr val="tx1"/>
                </a:solidFill>
                <a:latin typeface="Times New Roman" pitchFamily="-110" charset="0"/>
                <a:ea typeface="Arial"/>
                <a:cs typeface="Arial"/>
                <a:sym typeface="Arial"/>
              </a:rPr>
              <a:t>13</a:t>
            </a:r>
            <a:r>
              <a:rPr lang="en-US" sz="1200" b="0" i="0" u="none" strike="noStrike" kern="1200" cap="none" baseline="0" dirty="0">
                <a:solidFill>
                  <a:schemeClr val="tx1"/>
                </a:solidFill>
                <a:latin typeface="Times New Roman" pitchFamily="-110" charset="0"/>
                <a:ea typeface="Arial"/>
                <a:cs typeface="Arial"/>
                <a:sym typeface="Arial"/>
              </a:rPr>
              <a:t> instructions executed (MIPS-year numbers not available for last 3 entries).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A striking fact about Table 21.2 concerns the method used. Until the mid-1990s, factoring attacks were made using an approach known as the quadratic sieve. The attack on RSA-130 used a newer algorithm, the generalized number field</a:t>
            </a:r>
          </a:p>
          <a:p>
            <a:r>
              <a:rPr lang="en-US" sz="1200" b="0" i="0" u="none" strike="noStrike" kern="1200" cap="none" baseline="0" dirty="0">
                <a:solidFill>
                  <a:schemeClr val="tx1"/>
                </a:solidFill>
                <a:latin typeface="Times New Roman" pitchFamily="-110" charset="0"/>
                <a:ea typeface="Arial"/>
                <a:cs typeface="Arial"/>
                <a:sym typeface="Arial"/>
              </a:rPr>
              <a:t>sieve (GNFS), and was able to factor a larger number than RSA-129 at only 20% of the computing effort.</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The threat to larger key sizes is twofold: the continuing increase in computing power, and the continuing refinement of factoring algorithms. We have seen that the move to a different algorithm resulted in a tremendous speedup. We can</a:t>
            </a:r>
          </a:p>
          <a:p>
            <a:r>
              <a:rPr lang="en-US" sz="1200" b="0" i="0" u="none" strike="noStrike" kern="1200" cap="none" baseline="0" dirty="0">
                <a:solidFill>
                  <a:schemeClr val="tx1"/>
                </a:solidFill>
                <a:latin typeface="Times New Roman" pitchFamily="-110" charset="0"/>
                <a:ea typeface="Arial"/>
                <a:cs typeface="Arial"/>
                <a:sym typeface="Arial"/>
              </a:rPr>
              <a:t>expect further refinements in the GNFS, and the use of an even better algorithm is also a possibility. In fact, a related algorithm, the special number field sieve (SNFS), can factor numbers with a specialized form considerably faster than the generalized number field sieve. It is reasonable to expect a breakthrough that would enable a general factoring performance in about the same time as SNFS, or even better. Thus, we need to be careful in choosing a key size for RSA. For the near future, a key size in the range of 1024 to 2048 bits seems secure.</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In addition to specifying the size of </a:t>
            </a:r>
            <a:r>
              <a:rPr lang="en-US" sz="1200" b="0" i="1" u="none" strike="noStrike" kern="1200" cap="none" baseline="0" dirty="0">
                <a:solidFill>
                  <a:schemeClr val="tx1"/>
                </a:solidFill>
                <a:latin typeface="Times New Roman" pitchFamily="-110" charset="0"/>
                <a:ea typeface="Arial"/>
                <a:cs typeface="Arial"/>
                <a:sym typeface="Arial"/>
              </a:rPr>
              <a:t>n , a number of other constraints have been </a:t>
            </a:r>
            <a:r>
              <a:rPr lang="en-US" sz="1200" b="0" i="0" u="none" strike="noStrike" kern="1200" cap="none" baseline="0" dirty="0">
                <a:solidFill>
                  <a:schemeClr val="tx1"/>
                </a:solidFill>
                <a:latin typeface="Times New Roman" pitchFamily="-110" charset="0"/>
                <a:ea typeface="Arial"/>
                <a:cs typeface="Arial"/>
                <a:sym typeface="Arial"/>
              </a:rPr>
              <a:t>suggested by researchers. To avoid values of </a:t>
            </a:r>
            <a:r>
              <a:rPr lang="en-US" sz="1200" b="0" i="1" u="none" strike="noStrike" kern="1200" cap="none" baseline="0" dirty="0">
                <a:solidFill>
                  <a:schemeClr val="tx1"/>
                </a:solidFill>
                <a:latin typeface="Times New Roman" pitchFamily="-110" charset="0"/>
                <a:ea typeface="Arial"/>
                <a:cs typeface="Arial"/>
                <a:sym typeface="Arial"/>
              </a:rPr>
              <a:t>n that may be factored more easily, the </a:t>
            </a:r>
            <a:r>
              <a:rPr lang="en-US" sz="1200" b="0" i="0" u="none" strike="noStrike" kern="1200" cap="none" baseline="0" dirty="0">
                <a:solidFill>
                  <a:schemeClr val="tx1"/>
                </a:solidFill>
                <a:latin typeface="Times New Roman" pitchFamily="-110" charset="0"/>
                <a:ea typeface="Arial"/>
                <a:cs typeface="Arial"/>
                <a:sym typeface="Arial"/>
              </a:rPr>
              <a:t>algorithm’s inventors suggest the following constraints on </a:t>
            </a:r>
            <a:r>
              <a:rPr lang="en-US" sz="1200" b="0" i="1" u="none" strike="noStrike" kern="1200" cap="none" baseline="0" dirty="0">
                <a:solidFill>
                  <a:schemeClr val="tx1"/>
                </a:solidFill>
                <a:latin typeface="Times New Roman" pitchFamily="-110" charset="0"/>
                <a:ea typeface="Arial"/>
                <a:cs typeface="Arial"/>
                <a:sym typeface="Arial"/>
              </a:rPr>
              <a:t>p and q :</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1. </a:t>
            </a:r>
            <a:r>
              <a:rPr lang="en-US" sz="1200" b="0" i="1" u="none" strike="noStrike" kern="1200" cap="none" baseline="0" dirty="0">
                <a:solidFill>
                  <a:schemeClr val="tx1"/>
                </a:solidFill>
                <a:latin typeface="Times New Roman" pitchFamily="-110" charset="0"/>
                <a:ea typeface="Arial"/>
                <a:cs typeface="Arial"/>
                <a:sym typeface="Arial"/>
              </a:rPr>
              <a:t>p and q should differ in length by only a few digits. Thus, for a 1024-bit key </a:t>
            </a:r>
            <a:r>
              <a:rPr lang="en-US" sz="1200" b="0" i="0" u="none" strike="noStrike" kern="1200" cap="none" baseline="0" dirty="0">
                <a:solidFill>
                  <a:schemeClr val="tx1"/>
                </a:solidFill>
                <a:latin typeface="Times New Roman" pitchFamily="-110" charset="0"/>
                <a:ea typeface="Arial"/>
                <a:cs typeface="Arial"/>
                <a:sym typeface="Arial"/>
              </a:rPr>
              <a:t>(309 decimal digits), both </a:t>
            </a:r>
            <a:r>
              <a:rPr lang="en-US" sz="1200" b="0" i="1" u="none" strike="noStrike" kern="1200" cap="none" baseline="0" dirty="0">
                <a:solidFill>
                  <a:schemeClr val="tx1"/>
                </a:solidFill>
                <a:latin typeface="Times New Roman" pitchFamily="-110" charset="0"/>
                <a:ea typeface="Arial"/>
                <a:cs typeface="Arial"/>
                <a:sym typeface="Arial"/>
              </a:rPr>
              <a:t>p and q should be on the order of magnitude of </a:t>
            </a:r>
            <a:r>
              <a:rPr lang="en-US" sz="1200" b="0" i="0" u="none" strike="noStrike" kern="1200" cap="none" baseline="0" dirty="0">
                <a:solidFill>
                  <a:schemeClr val="tx1"/>
                </a:solidFill>
                <a:latin typeface="Times New Roman" pitchFamily="-110" charset="0"/>
                <a:ea typeface="Arial"/>
                <a:cs typeface="Arial"/>
                <a:sym typeface="Arial"/>
              </a:rPr>
              <a:t>10 </a:t>
            </a:r>
            <a:r>
              <a:rPr lang="en-US" sz="1200" b="0" i="0" u="none" strike="noStrike" kern="1200" cap="none" baseline="30000" dirty="0">
                <a:solidFill>
                  <a:schemeClr val="tx1"/>
                </a:solidFill>
                <a:latin typeface="Times New Roman" pitchFamily="-110" charset="0"/>
                <a:ea typeface="Arial"/>
                <a:cs typeface="Arial"/>
                <a:sym typeface="Arial"/>
              </a:rPr>
              <a:t>75</a:t>
            </a:r>
            <a:r>
              <a:rPr lang="en-US" sz="1200" b="0" i="0" u="none" strike="noStrike" kern="1200" cap="none" baseline="0" dirty="0">
                <a:solidFill>
                  <a:schemeClr val="tx1"/>
                </a:solidFill>
                <a:latin typeface="Times New Roman" pitchFamily="-110" charset="0"/>
                <a:ea typeface="Arial"/>
                <a:cs typeface="Arial"/>
                <a:sym typeface="Arial"/>
              </a:rPr>
              <a:t> to 10 </a:t>
            </a:r>
            <a:r>
              <a:rPr lang="en-US" sz="1200" b="0" i="0" u="none" strike="noStrike" kern="1200" cap="none" baseline="30000" dirty="0">
                <a:solidFill>
                  <a:schemeClr val="tx1"/>
                </a:solidFill>
                <a:latin typeface="Times New Roman" pitchFamily="-110" charset="0"/>
                <a:ea typeface="Arial"/>
                <a:cs typeface="Arial"/>
                <a:sym typeface="Arial"/>
              </a:rPr>
              <a:t>100</a:t>
            </a:r>
            <a:r>
              <a:rPr lang="en-US" sz="1200" b="0" i="0" u="none" strike="noStrike" kern="1200" cap="none" baseline="0" dirty="0">
                <a:solidFill>
                  <a:schemeClr val="tx1"/>
                </a:solidFill>
                <a:latin typeface="Times New Roman" pitchFamily="-110" charset="0"/>
                <a:ea typeface="Arial"/>
                <a:cs typeface="Arial"/>
                <a:sym typeface="Arial"/>
              </a:rPr>
              <a:t> .</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2. Both (</a:t>
            </a:r>
            <a:r>
              <a:rPr lang="en-US" sz="1200" b="0" i="1" u="none" strike="noStrike" kern="1200" cap="none" baseline="0" dirty="0">
                <a:solidFill>
                  <a:schemeClr val="tx1"/>
                </a:solidFill>
                <a:latin typeface="Times New Roman" pitchFamily="-110" charset="0"/>
                <a:ea typeface="Arial"/>
                <a:cs typeface="Arial"/>
                <a:sym typeface="Arial"/>
              </a:rPr>
              <a:t>p - 1) and (q - 1) should contain a large prime factor.</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3. </a:t>
            </a:r>
            <a:r>
              <a:rPr lang="en-US" sz="1200" b="0" i="0" u="none" strike="noStrike" kern="1200" cap="none" baseline="0" dirty="0" err="1">
                <a:solidFill>
                  <a:schemeClr val="tx1"/>
                </a:solidFill>
                <a:latin typeface="Times New Roman" pitchFamily="-110" charset="0"/>
                <a:ea typeface="Arial"/>
                <a:cs typeface="Arial"/>
                <a:sym typeface="Arial"/>
              </a:rPr>
              <a:t>gcd</a:t>
            </a:r>
            <a:r>
              <a:rPr lang="en-US" sz="1200" b="0" i="0" u="none" strike="noStrike" kern="1200" cap="none" baseline="0" dirty="0">
                <a:solidFill>
                  <a:schemeClr val="tx1"/>
                </a:solidFill>
                <a:latin typeface="Times New Roman" pitchFamily="-110" charset="0"/>
                <a:ea typeface="Arial"/>
                <a:cs typeface="Arial"/>
                <a:sym typeface="Arial"/>
              </a:rPr>
              <a:t> (</a:t>
            </a:r>
            <a:r>
              <a:rPr lang="en-US" sz="1200" b="0" i="1" u="none" strike="noStrike" kern="1200" cap="none" baseline="0" dirty="0">
                <a:solidFill>
                  <a:schemeClr val="tx1"/>
                </a:solidFill>
                <a:latin typeface="Times New Roman" pitchFamily="-110" charset="0"/>
                <a:ea typeface="Arial"/>
                <a:cs typeface="Arial"/>
                <a:sym typeface="Arial"/>
              </a:rPr>
              <a:t>p - 1, q - 1) should be small.</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In addition, it has been demonstrated that if </a:t>
            </a:r>
            <a:r>
              <a:rPr lang="en-US" sz="1200" b="0" i="1" u="none" strike="noStrike" kern="1200" cap="none" baseline="0" dirty="0">
                <a:solidFill>
                  <a:schemeClr val="tx1"/>
                </a:solidFill>
                <a:latin typeface="Times New Roman" pitchFamily="-110" charset="0"/>
                <a:ea typeface="Arial"/>
                <a:cs typeface="Arial"/>
                <a:sym typeface="Arial"/>
              </a:rPr>
              <a:t>e &lt; n and d &lt; n</a:t>
            </a:r>
            <a:r>
              <a:rPr lang="en-US" sz="1200" b="0" i="1" u="none" strike="noStrike" kern="1200" cap="none" baseline="30000" dirty="0">
                <a:solidFill>
                  <a:schemeClr val="tx1"/>
                </a:solidFill>
                <a:latin typeface="Times New Roman" pitchFamily="-110" charset="0"/>
                <a:ea typeface="Arial"/>
                <a:cs typeface="Arial"/>
                <a:sym typeface="Arial"/>
              </a:rPr>
              <a:t>1/4 </a:t>
            </a:r>
            <a:r>
              <a:rPr lang="en-US" sz="1200" b="0" i="1" u="none" strike="noStrike" kern="1200" cap="none" baseline="0" dirty="0">
                <a:solidFill>
                  <a:schemeClr val="tx1"/>
                </a:solidFill>
                <a:latin typeface="Times New Roman" pitchFamily="-110" charset="0"/>
                <a:ea typeface="Arial"/>
                <a:cs typeface="Arial"/>
                <a:sym typeface="Arial"/>
              </a:rPr>
              <a:t>, then d can be easily </a:t>
            </a:r>
            <a:r>
              <a:rPr lang="en-US" sz="1200" b="0" i="0" u="none" strike="noStrike" kern="1200" cap="none" baseline="0" dirty="0">
                <a:solidFill>
                  <a:schemeClr val="tx1"/>
                </a:solidFill>
                <a:latin typeface="Times New Roman" pitchFamily="-110" charset="0"/>
                <a:ea typeface="Arial"/>
                <a:cs typeface="Arial"/>
                <a:sym typeface="Arial"/>
              </a:rPr>
              <a:t>determined [WIEN90].</a:t>
            </a:r>
            <a:endParaRPr lang="en-US" b="0"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8421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pitchFamily="-110" charset="0"/>
                <a:ea typeface="Arial"/>
                <a:cs typeface="Arial"/>
                <a:sym typeface="Arial"/>
              </a:rPr>
              <a:t>If one needed yet another lesson about how difficult it is to assess the security of a cryptographic algorithm, the appearance of timing attacks provides a stunning one. Paul Kocher, a cryptographic consultant, demonstrated that a snooper can determine a private key by keeping track of how long a computer takes to decipher messages [KOCH96]. Timing attacks are applicable not just to RSA, but also to other public-key cryptography systems. This attack is alarming for two reasons: It comes from a completely unexpected direction, and it is a ciphertext-only attack.</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A timing attack is somewhat analogous to a burglar guessing the combination of a safe by observing how long it takes for someone to turn the dial from number to number. The attack exploits the common use of a modular exponentiation algorithm in RSA encryption and decryption, but the attack can be adapted to work with any implementation that does not run in fixed time. In the modular exponentiation algorithm, exponentiation is accomplished bit by bit, with one modular multiplication performed at each iteration and an additional modular multiplication performed for each 1 bit.</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As Kocher points out in his paper, the attack is simplest to understand in an extreme case. Suppose the target system uses a modular multiplication function that is very fast in almost all cases but in a few cases takes much more time than an entire average modular exponentiation. The attack proceeds bit-by-bit starting with the leftmost bit, </a:t>
            </a:r>
            <a:r>
              <a:rPr lang="en-US" sz="1200" b="0" i="1" u="none" strike="noStrike" kern="1200" cap="none" dirty="0">
                <a:solidFill>
                  <a:schemeClr val="tx1"/>
                </a:solidFill>
                <a:effectLst/>
                <a:latin typeface="Times New Roman" pitchFamily="-110" charset="0"/>
                <a:ea typeface="Arial"/>
                <a:cs typeface="Arial"/>
                <a:sym typeface="Arial"/>
              </a:rPr>
              <a:t>b</a:t>
            </a:r>
            <a:r>
              <a:rPr lang="en-US" sz="1200" b="0" i="1" u="none" strike="noStrike" kern="1200" cap="none" baseline="-25000" dirty="0">
                <a:solidFill>
                  <a:schemeClr val="tx1"/>
                </a:solidFill>
                <a:effectLst/>
                <a:latin typeface="Times New Roman" pitchFamily="-110" charset="0"/>
                <a:ea typeface="Arial"/>
                <a:cs typeface="Arial"/>
                <a:sym typeface="Arial"/>
              </a:rPr>
              <a:t>k</a:t>
            </a:r>
            <a:r>
              <a:rPr lang="en-US" sz="1200" b="0" i="0" u="none" strike="noStrike" kern="1200" cap="none" dirty="0">
                <a:solidFill>
                  <a:schemeClr val="tx1"/>
                </a:solidFill>
                <a:effectLst/>
                <a:latin typeface="Times New Roman" pitchFamily="-110" charset="0"/>
                <a:ea typeface="Arial"/>
                <a:cs typeface="Arial"/>
                <a:sym typeface="Arial"/>
              </a:rPr>
              <a:t> .</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Therefore, if the observed time to execute the decryption algorithm is always slow when this particular iteration is slow with a 1 bit, then this bit is assumed to be 1. If a number of observed execution times for the entire algorithm are fast, then this bit is assumed to be 0.</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In practice, modular exponentiation implementations do not have such extreme timing variations, in which the execution time of a single iteration can exceed the mean execution time of the entire algorithm. Nevertheless, there is enough variation to make this attack practical. For details, see [KOCH96].</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0224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a:solidFill>
                  <a:schemeClr val="tx1"/>
                </a:solidFill>
                <a:effectLst/>
                <a:latin typeface="Times New Roman" pitchFamily="-110" charset="0"/>
                <a:ea typeface="Arial"/>
                <a:cs typeface="Arial"/>
                <a:sym typeface="Arial"/>
              </a:rPr>
              <a:t>• Constant exponentiation time:</a:t>
            </a:r>
            <a:r>
              <a:rPr lang="en-US" sz="1200" b="0" i="0" u="none" strike="noStrike" kern="1200" cap="none" dirty="0">
                <a:solidFill>
                  <a:schemeClr val="tx1"/>
                </a:solidFill>
                <a:effectLst/>
                <a:latin typeface="Times New Roman" pitchFamily="-110" charset="0"/>
                <a:ea typeface="Arial"/>
                <a:cs typeface="Arial"/>
                <a:sym typeface="Arial"/>
              </a:rPr>
              <a:t>  Ensure that all exponentiations take the same amount of time before returning a result. This is a simple fix but does degrade performance.</a:t>
            </a:r>
          </a:p>
          <a:p>
            <a:endParaRPr lang="en-US" sz="1200" b="1" i="0" u="none" strike="noStrike" kern="1200" cap="none" dirty="0">
              <a:solidFill>
                <a:schemeClr val="tx1"/>
              </a:solidFill>
              <a:effectLst/>
              <a:latin typeface="Times New Roman" pitchFamily="-110" charset="0"/>
              <a:ea typeface="Arial"/>
              <a:cs typeface="Arial"/>
              <a:sym typeface="Arial"/>
            </a:endParaRPr>
          </a:p>
          <a:p>
            <a:r>
              <a:rPr lang="en-US" sz="1200" b="1" i="0" u="none" strike="noStrike" kern="1200" cap="none" dirty="0">
                <a:solidFill>
                  <a:schemeClr val="tx1"/>
                </a:solidFill>
                <a:effectLst/>
                <a:latin typeface="Times New Roman" pitchFamily="-110" charset="0"/>
                <a:ea typeface="Arial"/>
                <a:cs typeface="Arial"/>
                <a:sym typeface="Arial"/>
              </a:rPr>
              <a:t>• Random delay:</a:t>
            </a:r>
            <a:r>
              <a:rPr lang="en-US" sz="1200" b="0" i="0" u="none" strike="noStrike" kern="1200" cap="none" dirty="0">
                <a:solidFill>
                  <a:schemeClr val="tx1"/>
                </a:solidFill>
                <a:effectLst/>
                <a:latin typeface="Times New Roman" pitchFamily="-110" charset="0"/>
                <a:ea typeface="Arial"/>
                <a:cs typeface="Arial"/>
                <a:sym typeface="Arial"/>
              </a:rPr>
              <a:t>  Better performance could be achieved by adding a random delay to the exponentiation algorithm to confuse the timing attack. Kocher points out that if defenders do not add enough noise, attackers could still succeed by collecting additional measurements to compensate for the random delays.</a:t>
            </a:r>
          </a:p>
          <a:p>
            <a:endParaRPr lang="en-US" sz="1200" b="1" i="0" u="none" strike="noStrike" kern="1200" cap="none" dirty="0">
              <a:solidFill>
                <a:schemeClr val="tx1"/>
              </a:solidFill>
              <a:effectLst/>
              <a:latin typeface="Times New Roman" pitchFamily="-110" charset="0"/>
              <a:ea typeface="Arial"/>
              <a:cs typeface="Arial"/>
              <a:sym typeface="Arial"/>
            </a:endParaRPr>
          </a:p>
          <a:p>
            <a:r>
              <a:rPr lang="en-US" sz="1200" b="1" i="0" u="none" strike="noStrike" kern="1200" cap="none" dirty="0">
                <a:solidFill>
                  <a:schemeClr val="tx1"/>
                </a:solidFill>
                <a:effectLst/>
                <a:latin typeface="Times New Roman" pitchFamily="-110" charset="0"/>
                <a:ea typeface="Arial"/>
                <a:cs typeface="Arial"/>
                <a:sym typeface="Arial"/>
              </a:rPr>
              <a:t>• Blinding:</a:t>
            </a:r>
            <a:r>
              <a:rPr lang="en-US" sz="1200" b="0" i="0" u="none" strike="noStrike" kern="1200" cap="none" dirty="0">
                <a:solidFill>
                  <a:schemeClr val="tx1"/>
                </a:solidFill>
                <a:effectLst/>
                <a:latin typeface="Times New Roman" pitchFamily="-110" charset="0"/>
                <a:ea typeface="Arial"/>
                <a:cs typeface="Arial"/>
                <a:sym typeface="Arial"/>
              </a:rPr>
              <a:t>  Multiply the ciphertext by a random number before performing exponentiation.</a:t>
            </a:r>
            <a:r>
              <a:rPr lang="en-US" sz="1200" b="0" i="0" u="none" strike="noStrike" kern="1200" cap="none" baseline="0" dirty="0">
                <a:solidFill>
                  <a:schemeClr val="tx1"/>
                </a:solidFill>
                <a:effectLst/>
                <a:latin typeface="Times New Roman" pitchFamily="-110" charset="0"/>
                <a:ea typeface="Arial"/>
                <a:cs typeface="Arial"/>
                <a:sym typeface="Arial"/>
              </a:rPr>
              <a:t> </a:t>
            </a:r>
            <a:r>
              <a:rPr lang="en-US" sz="1200" b="0" i="0" u="none" strike="noStrike" kern="1200" cap="none" dirty="0">
                <a:solidFill>
                  <a:schemeClr val="tx1"/>
                </a:solidFill>
                <a:effectLst/>
                <a:latin typeface="Times New Roman" pitchFamily="-110" charset="0"/>
                <a:ea typeface="Arial"/>
                <a:cs typeface="Arial"/>
                <a:sym typeface="Arial"/>
              </a:rPr>
              <a:t>This process prevents the attacker from knowing what ciphertext bits are being processed inside the computer and therefore prevents the</a:t>
            </a:r>
          </a:p>
          <a:p>
            <a:r>
              <a:rPr lang="en-US" sz="1200" b="0" i="0" u="none" strike="noStrike" kern="1200" cap="none" dirty="0">
                <a:solidFill>
                  <a:schemeClr val="tx1"/>
                </a:solidFill>
                <a:effectLst/>
                <a:latin typeface="Times New Roman" pitchFamily="-110" charset="0"/>
                <a:ea typeface="Arial"/>
                <a:cs typeface="Arial"/>
                <a:sym typeface="Arial"/>
              </a:rPr>
              <a:t>bit-by-bit analysis essential to the timing attack.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846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The first published public-key algorithm appeared in the seminal paper by Diffie and Hellman that defined public-key cryptography [DIFF76] and is generally referred to as Diffie-Hellman key exchange. A number of commercial products</a:t>
            </a:r>
          </a:p>
          <a:p>
            <a:r>
              <a:rPr lang="en-US" sz="1200" b="0" i="0" u="none" strike="noStrike" kern="1200" cap="none" baseline="0" dirty="0">
                <a:solidFill>
                  <a:schemeClr val="tx1"/>
                </a:solidFill>
                <a:latin typeface="Times New Roman" pitchFamily="-110" charset="0"/>
                <a:ea typeface="Arial"/>
                <a:cs typeface="Arial"/>
                <a:sym typeface="Arial"/>
              </a:rPr>
              <a:t>employ this key exchange technique.</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The purpose of the algorithm is to enable two users to exchange a secret key securely that can then be used for subsequent encryption of messages. The algorithm itself is limited to the exchange of the keys.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The Diffie-Hellman algorithm depends for its effectiveness on the difficulty of computing discrete logarithms.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7362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C5635F-1AD9-DB49-B28A-2B245F112875}" type="slidenum">
              <a:rPr lang="en-US" smtClean="0"/>
              <a:t>21</a:t>
            </a:fld>
            <a:endParaRPr lang="en-US"/>
          </a:p>
        </p:txBody>
      </p:sp>
    </p:spTree>
    <p:extLst>
      <p:ext uri="{BB962C8B-B14F-4D97-AF65-F5344CB8AC3E}">
        <p14:creationId xmlns:p14="http://schemas.microsoft.com/office/powerpoint/2010/main" val="2008859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C5635F-1AD9-DB49-B28A-2B245F112875}" type="slidenum">
              <a:rPr lang="en-US" smtClean="0"/>
              <a:t>22</a:t>
            </a:fld>
            <a:endParaRPr lang="en-US"/>
          </a:p>
        </p:txBody>
      </p:sp>
    </p:spTree>
    <p:extLst>
      <p:ext uri="{BB962C8B-B14F-4D97-AF65-F5344CB8AC3E}">
        <p14:creationId xmlns:p14="http://schemas.microsoft.com/office/powerpoint/2010/main" val="185102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The one-way hash function, or secure hash function, is important not only in message authentication but also in digital signatures. The requirements for and security of secure hash functions are discussed in Section 2.2 . Here, we look at several hash functions, concentrating on perhaps the most widely used family of hash functions: SHA.</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All hash functions operate using the following general principles. The input (message, file, etc.) is viewed as a sequence of n -bit blocks. The input is processed one block at a time in an iterative fashion to produce an n -bit hash function. One of the simplest hash functions is the bit-by-bit exclusive-OR (XOR) of every block. This can be expressed as follows:</a:t>
            </a:r>
          </a:p>
          <a:p>
            <a:endParaRPr lang="en-US" sz="1200" b="0" i="0" u="none" strike="noStrike" kern="1200" cap="none" baseline="0" dirty="0">
              <a:solidFill>
                <a:schemeClr val="tx1"/>
              </a:solidFill>
              <a:latin typeface="Times New Roman" pitchFamily="-110" charset="0"/>
              <a:ea typeface="Arial"/>
              <a:cs typeface="Arial"/>
              <a:sym typeface="Arial"/>
            </a:endParaRPr>
          </a:p>
          <a:p>
            <a:pPr algn="ctr"/>
            <a:r>
              <a:rPr lang="en-US" i="1" dirty="0"/>
              <a:t>C</a:t>
            </a:r>
            <a:r>
              <a:rPr lang="en-US" i="1" baseline="-25000" dirty="0"/>
              <a:t>i</a:t>
            </a:r>
            <a:r>
              <a:rPr lang="en-US" dirty="0"/>
              <a:t> = </a:t>
            </a:r>
            <a:r>
              <a:rPr lang="en-US" i="1" dirty="0"/>
              <a:t>b</a:t>
            </a:r>
            <a:r>
              <a:rPr lang="en-US" i="1" baseline="-25000" dirty="0"/>
              <a:t>i</a:t>
            </a:r>
            <a:r>
              <a:rPr lang="en-US" baseline="-25000" dirty="0"/>
              <a:t>1</a:t>
            </a:r>
            <a:r>
              <a:rPr lang="en-US" dirty="0"/>
              <a:t> </a:t>
            </a:r>
            <a:r>
              <a:rPr lang="en-US" dirty="0">
                <a:sym typeface="Symbol" pitchFamily="-110" charset="2"/>
              </a:rPr>
              <a:t></a:t>
            </a:r>
            <a:r>
              <a:rPr lang="en-US" dirty="0"/>
              <a:t> </a:t>
            </a:r>
            <a:r>
              <a:rPr lang="en-US" i="1" dirty="0"/>
              <a:t>b</a:t>
            </a:r>
            <a:r>
              <a:rPr lang="en-US" i="1" baseline="-25000" dirty="0"/>
              <a:t>i</a:t>
            </a:r>
            <a:r>
              <a:rPr lang="en-US" baseline="-25000" dirty="0"/>
              <a:t>2</a:t>
            </a:r>
            <a:r>
              <a:rPr lang="en-US" dirty="0"/>
              <a:t> </a:t>
            </a:r>
            <a:r>
              <a:rPr lang="en-US" dirty="0">
                <a:sym typeface="Symbol" pitchFamily="-110" charset="2"/>
              </a:rPr>
              <a:t></a:t>
            </a:r>
            <a:r>
              <a:rPr lang="en-US" dirty="0"/>
              <a:t> . . . </a:t>
            </a:r>
            <a:r>
              <a:rPr lang="en-US" dirty="0">
                <a:sym typeface="Symbol" pitchFamily="-110" charset="2"/>
              </a:rPr>
              <a:t></a:t>
            </a:r>
            <a:r>
              <a:rPr lang="en-US" i="1" dirty="0" err="1"/>
              <a:t>b</a:t>
            </a:r>
            <a:r>
              <a:rPr lang="en-US" i="1" baseline="-25000" dirty="0" err="1"/>
              <a:t>im</a:t>
            </a:r>
            <a:endParaRPr lang="en-US" i="1" baseline="-25000" dirty="0"/>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Figure 21.1 illustrates this operation; it produces a simple parity for each bit position and is known as a longitudinal redundancy check. It is reasonably effective for random data as a data integrity check. Each n -bit hash value is equally likely. Thus, the probability that a data error will result in an unchanged hash value is 2-n. With more predictably formatted data, the function is less effective. For example, in most normal text files, the high-order bit of each octet is always zero. So if a 128-bit hash value is used, instead of an effectiveness of 2-128, the hash function on this type of data has an effectiveness of 2-112.
The columns have the following headings from left to right. Block, Bit 1, Bit 2, ellipsis, Bit n, . The row entries are as follows. Row 1. 1, b sub 11, b sub 21, Blank, b sub start expression n 1 end expression. Row 2. 2, b sub 12, b sub 22, Blank, b sub start expression n 2 end expression. Row 3. ellipsis, ellipsis, ellipsis, ellipsis, Ellipsis. Row 4. m, b sub start expression 1 m end expression, b sub start expression 2 m end expression, Blank, b sub start expression n m end expression. Row 5. Hash code, C sub 1, C sub 2, Blank, C sub 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9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Diffie</a:t>
            </a:r>
            <a:r>
              <a:rPr lang="en-US" dirty="0"/>
              <a:t>-Hellman key exchange algorithm is summarized in Figure 21.9. 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p>
          <a:p>
            <a:endParaRPr lang="en-US" dirty="0"/>
          </a:p>
          <a:p>
            <a:r>
              <a:rPr lang="en-US" dirty="0"/>
              <a:t>Furthermore,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a:t>
            </a:r>
            <a:r>
              <a:rPr lang="en-US" dirty="0" err="1"/>
              <a:t>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p>
          <a:p>
            <a:endParaRPr lang="en-US" dirty="0"/>
          </a:p>
          <a:p>
            <a:r>
              <a:rPr lang="en-US" dirty="0"/>
              <a:t>The security of the </a:t>
            </a:r>
            <a:r>
              <a:rPr lang="en-US" dirty="0" err="1"/>
              <a:t>Diffie</a:t>
            </a:r>
            <a:r>
              <a:rPr lang="en-US" dirty="0"/>
              <a:t>-Hellman key exchange lies in the fact that, while it is relatively easy to calculate exponentials modulo a prime, it is very difficult to calculate discrete logarithms. For large primes, the latter task is considered infeasible.</a:t>
            </a:r>
          </a:p>
          <a:p>
            <a:r>
              <a:rPr lang="en-US" dirty="0"/>
              <a:t>
Global public elements. q, prime number. alpha, alpha is less than q and alpha a primitive root of q. User A key generation. Select private X sub A, X sub A is less than q. Calculate public Y sub A, Y sub A = alpha to the X sub A power m o d q. User B key generation. Select private X sub B, X sub B is less than q. Calculate public Y sub B, Y sub B = alpha to the X sub B power m o d q. Generation of secret key by User A. k = left parenthesis Y sub B right parenthesis to the X sub A power m o d q. Generation of secret key by User B. k = left parenthesis Y sub A right parenthesis to the X sub B power m o d q.</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470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pitchFamily="-110" charset="0"/>
                <a:ea typeface="Arial"/>
                <a:cs typeface="Arial"/>
                <a:sym typeface="Arial"/>
              </a:rPr>
              <a:t> The security of the Diffie-Hellman key exchange lies in the fact that, while it is relatively easy to calculate exponentials modulo a prime, it is very difficult to calculate discrete logarithms. For large primes, the latter task is considered infeasible</a:t>
            </a:r>
          </a:p>
          <a:p>
            <a:endParaRPr lang="en-US" dirty="0"/>
          </a:p>
          <a:p>
            <a:r>
              <a:rPr lang="en-US" dirty="0"/>
              <a:t>Here 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a:p>
          <a:p>
            <a:r>
              <a:rPr lang="en-US" dirty="0"/>
              <a:t>After they exchange public keys, each can compute the common secret key:</a:t>
            </a:r>
          </a:p>
          <a:p>
            <a:endParaRPr lang="en-US" dirty="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a:p>
          <a:p>
            <a:r>
              <a:rPr lang="en-US" dirty="0"/>
              <a:t>We assume an attacker would have available the following information:</a:t>
            </a:r>
          </a:p>
          <a:p>
            <a:endParaRPr lang="en-US" i="1" dirty="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a:p>
          <a:p>
            <a:r>
              <a:rPr lang="en-US" dirty="0"/>
              <a:t>In 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p>
          <a:p>
            <a:endParaRPr lang="en-US" dirty="0"/>
          </a:p>
          <a:p>
            <a:r>
              <a:rPr lang="en-US" dirty="0"/>
              <a:t>With larger numbers, the problem becomes impractical.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3359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21.10 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p>
          <a:p>
            <a:endParaRPr lang="en-US" dirty="0"/>
          </a:p>
          <a:p>
            <a:r>
              <a:rPr lang="en-US" dirty="0"/>
              <a:t>As 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a:p>
            <a:r>
              <a:rPr lang="en-US" dirty="0"/>
              <a:t>
Two users Alice and Bob share a prime q and alpha, such that alpha is less than q and alpha is a primitive root of q. Alice generates a private key X sub A such that X sub A is less than q. Bob generates a private key X sub B such that X sub B is less than q. Bob calculates a public key Y sub B = alpha to the X sub B power m o d q. Alice calculates a public key Y sub A = alpha to the X sub A power m o d q. The keys are exchanged. Alice recieves Bob's public key Y sub B in plaintext. Bob receives Alice's public key Y sub A in plaintext. Alice calculates shared secret key K = left parenthesis Y sub B right parenthesis to the X sub A power m o d q. Bob calculates shared secret key K = left parenthesis Y sub A right parenthesis X sub B m o d q.</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454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protocol depicted in Figure 21.10 is insecure against a man-in-the-middle attack. Suppose Alice and Bob wish to exchange keys, and Darth is attacks as follows:</a:t>
            </a:r>
          </a:p>
          <a:p>
            <a:endParaRPr lang="en-US" b="1" dirty="0"/>
          </a:p>
          <a:p>
            <a:r>
              <a:rPr lang="en-US" b="1" dirty="0"/>
              <a:t>1.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endParaRPr lang="en-US" b="1" dirty="0"/>
          </a:p>
          <a:p>
            <a:r>
              <a:rPr lang="en-US" b="1" dirty="0"/>
              <a:t>2. </a:t>
            </a:r>
            <a:r>
              <a:rPr lang="en-US" dirty="0"/>
              <a:t>Alice transmits </a:t>
            </a:r>
            <a:r>
              <a:rPr lang="en-US" i="1" dirty="0"/>
              <a:t>Y</a:t>
            </a:r>
            <a:r>
              <a:rPr lang="en-US" i="1" baseline="-25000" dirty="0"/>
              <a:t>A</a:t>
            </a:r>
            <a:r>
              <a:rPr lang="en-US" dirty="0"/>
              <a:t> to Bob.</a:t>
            </a:r>
          </a:p>
          <a:p>
            <a:endParaRPr lang="en-US" b="1" dirty="0"/>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endParaRPr lang="en-US" b="1" dirty="0"/>
          </a:p>
          <a:p>
            <a:r>
              <a:rPr lang="en-US" b="1" dirty="0"/>
              <a:t>4. </a:t>
            </a:r>
            <a:r>
              <a:rPr lang="en-US" dirty="0"/>
              <a:t>Bob receives </a:t>
            </a:r>
            <a:r>
              <a:rPr lang="en-US" i="1" dirty="0"/>
              <a:t>Y</a:t>
            </a:r>
            <a:r>
              <a:rPr lang="en-US" i="1" baseline="-25000" dirty="0"/>
              <a:t>D</a:t>
            </a:r>
            <a:r>
              <a:rPr lang="en-US" baseline="-25000" dirty="0"/>
              <a:t>1</a:t>
            </a:r>
            <a:r>
              <a:rPr lang="en-US" dirty="0"/>
              <a:t> and calculates  K1.</a:t>
            </a:r>
          </a:p>
          <a:p>
            <a:endParaRPr lang="en-US" b="1" dirty="0"/>
          </a:p>
          <a:p>
            <a:r>
              <a:rPr lang="en-US" b="1" dirty="0"/>
              <a:t>5. </a:t>
            </a:r>
            <a:r>
              <a:rPr lang="en-US" dirty="0"/>
              <a:t>Bob transmits </a:t>
            </a:r>
            <a:r>
              <a:rPr lang="en-US" i="1" dirty="0"/>
              <a:t>X</a:t>
            </a:r>
            <a:r>
              <a:rPr lang="en-US" i="1" baseline="-25000" dirty="0"/>
              <a:t>A</a:t>
            </a:r>
            <a:r>
              <a:rPr lang="en-US" dirty="0"/>
              <a:t> to Alice.</a:t>
            </a:r>
          </a:p>
          <a:p>
            <a:endParaRPr lang="en-US" b="1" dirty="0"/>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endParaRPr lang="en-US" b="1" dirty="0"/>
          </a:p>
          <a:p>
            <a:r>
              <a:rPr lang="en-US" b="1" dirty="0"/>
              <a:t>7. </a:t>
            </a:r>
            <a:r>
              <a:rPr lang="en-US" dirty="0"/>
              <a:t>Alice receives </a:t>
            </a:r>
            <a:r>
              <a:rPr lang="en-US" i="1" dirty="0"/>
              <a:t>Y</a:t>
            </a:r>
            <a:r>
              <a:rPr lang="en-US" i="1" baseline="-25000" dirty="0"/>
              <a:t>D</a:t>
            </a:r>
            <a:r>
              <a:rPr lang="en-US" baseline="-25000" dirty="0"/>
              <a:t>2</a:t>
            </a:r>
            <a:r>
              <a:rPr lang="en-US" dirty="0"/>
              <a:t> and calculates  .</a:t>
            </a:r>
          </a:p>
          <a:p>
            <a:endParaRPr lang="en-US" dirty="0"/>
          </a:p>
          <a:p>
            <a:r>
              <a:rPr lang="en-US" dirty="0"/>
              <a:t>At 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p>
          <a:p>
            <a:endParaRPr lang="en-US" b="1" dirty="0"/>
          </a:p>
          <a:p>
            <a:r>
              <a:rPr lang="en-US" b="1" dirty="0"/>
              <a:t>1.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endParaRPr lang="en-US" b="1" dirty="0"/>
          </a:p>
          <a:p>
            <a:r>
              <a:rPr lang="en-US" b="1" dirty="0"/>
              <a:t>2. </a:t>
            </a:r>
            <a:r>
              <a:rPr lang="en-US" dirty="0"/>
              <a:t>Darth intercepts the encrypted message and decrypts it, to recover </a:t>
            </a:r>
            <a:r>
              <a:rPr lang="en-US" i="1" dirty="0"/>
              <a:t>M</a:t>
            </a:r>
            <a:r>
              <a:rPr lang="en-US" dirty="0"/>
              <a:t>.</a:t>
            </a:r>
          </a:p>
          <a:p>
            <a:endParaRPr lang="en-US" b="1" dirty="0"/>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p>
          <a:p>
            <a:endParaRPr lang="en-US" dirty="0"/>
          </a:p>
          <a:p>
            <a:r>
              <a:rPr lang="en-US" dirty="0"/>
              <a:t>The key exchange protocol is vulnerable to such an attack because it does not authenticate the participants. This vulnerability can be overcome with the use of digital signatures and public-key certificates.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2140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21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088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pitchFamily="-110" charset="0"/>
                <a:ea typeface="Arial"/>
                <a:cs typeface="Arial"/>
                <a:sym typeface="Arial"/>
              </a:rPr>
              <a:t> In recent years, the most widely used hash function has been the Secure Hash Algorithm (SHA). Indeed, because virtually every other widely used hash function had been found to have substantial cryptanalytic weaknesses, SHA was more or less the last remaining standardized hash algorithm by 2005. SHA was developed by the National Institute of Standards and Technology (NIST) and published as FIPS 180 in 1993. When weaknesses were discovered in SHA (now known as SHA-0), a revised version was issued as FIPS 180-1 in 1995 and is referred to as SHA-1 . The actual standards document is entitled “Secure Hash Standard. SHA-1 is also specified in RFC 3174 (</a:t>
            </a:r>
            <a:r>
              <a:rPr lang="en-US" sz="1200" b="0" i="1" u="none" strike="noStrike" kern="1200" cap="none" dirty="0">
                <a:solidFill>
                  <a:schemeClr val="tx1"/>
                </a:solidFill>
                <a:effectLst/>
                <a:latin typeface="Times New Roman" pitchFamily="-110" charset="0"/>
                <a:ea typeface="Arial"/>
                <a:cs typeface="Arial"/>
                <a:sym typeface="Arial"/>
              </a:rPr>
              <a:t>US Secure Hash Algorithm 1 (SHA1) ,</a:t>
            </a:r>
            <a:r>
              <a:rPr lang="en-US" sz="1200" b="0" i="0" u="none" strike="noStrike" kern="1200" cap="none" dirty="0">
                <a:solidFill>
                  <a:schemeClr val="tx1"/>
                </a:solidFill>
                <a:effectLst/>
                <a:latin typeface="Times New Roman" pitchFamily="-110" charset="0"/>
                <a:ea typeface="Arial"/>
                <a:cs typeface="Arial"/>
                <a:sym typeface="Arial"/>
              </a:rPr>
              <a:t> 2001), which essentially duplicates the material in FIPS 180-1 but adds a C code implementation.</a:t>
            </a:r>
            <a:endParaRPr lang="en-US" sz="1200" b="0" i="0" u="none" strike="noStrike" kern="1200" cap="none" baseline="0" dirty="0">
              <a:solidFill>
                <a:schemeClr val="tx1"/>
              </a:solidFill>
              <a:latin typeface="Times New Roman" pitchFamily="-110" charset="0"/>
              <a:ea typeface="Arial"/>
              <a:cs typeface="Arial"/>
              <a:sym typeface="Arial"/>
            </a:endParaRP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SHA-1 produces a hash value of 160 bits. In 2002, NIST produced a revised version of the standard, FIPS 180-2, that defined three new versions of SHA, with hash value lengths of 256, 384, and 512 bits, known as SHA-256, SHA-384, and SHA-512,</a:t>
            </a:r>
          </a:p>
          <a:p>
            <a:r>
              <a:rPr lang="en-US" sz="1200" b="0" i="0" u="none" strike="noStrike" kern="1200" cap="none" dirty="0">
                <a:solidFill>
                  <a:schemeClr val="tx1"/>
                </a:solidFill>
                <a:effectLst/>
                <a:latin typeface="Times New Roman" pitchFamily="-110" charset="0"/>
                <a:ea typeface="Arial"/>
                <a:cs typeface="Arial"/>
                <a:sym typeface="Arial"/>
              </a:rPr>
              <a:t>respectively (see Table 21.1). Collectively, these hash algorithms are known as </a:t>
            </a:r>
            <a:r>
              <a:rPr lang="en-US" sz="1200" b="1" i="0" u="none" strike="noStrike" kern="1200" cap="none" dirty="0">
                <a:solidFill>
                  <a:schemeClr val="tx1"/>
                </a:solidFill>
                <a:effectLst/>
                <a:latin typeface="Times New Roman" pitchFamily="-110" charset="0"/>
                <a:ea typeface="Arial"/>
                <a:cs typeface="Arial"/>
                <a:sym typeface="Arial"/>
              </a:rPr>
              <a:t>SHA-2 </a:t>
            </a:r>
            <a:r>
              <a:rPr lang="en-US" sz="1200" b="0" i="0" u="none" strike="noStrike" kern="1200" cap="none" dirty="0">
                <a:solidFill>
                  <a:schemeClr val="tx1"/>
                </a:solidFill>
                <a:effectLst/>
                <a:latin typeface="Times New Roman" pitchFamily="-110" charset="0"/>
                <a:ea typeface="Arial"/>
                <a:cs typeface="Arial"/>
                <a:sym typeface="Arial"/>
              </a:rPr>
              <a:t>. These new versions have the same underlying structure and use the same types of modular arithmetic and logical binary operations as SHA-1. A revised document was issued as FIPS 180-3 in 2008, which added a 224-bit version of SHA-256, whose hash value is obtained by truncating the 256-bit hash value of SHA-256. SHA-1 and SHA-2 are also specified in RFC 6234 (</a:t>
            </a:r>
            <a:r>
              <a:rPr lang="en-US" sz="1200" b="0" i="1" u="none" strike="noStrike" kern="1200" cap="none" dirty="0">
                <a:solidFill>
                  <a:schemeClr val="tx1"/>
                </a:solidFill>
                <a:effectLst/>
                <a:latin typeface="Times New Roman" pitchFamily="-110" charset="0"/>
                <a:ea typeface="Arial"/>
                <a:cs typeface="Arial"/>
                <a:sym typeface="Arial"/>
              </a:rPr>
              <a:t>US Secure Hash Algorithms (SHA and SHA-based HMAC and HKDF ),</a:t>
            </a:r>
            <a:r>
              <a:rPr lang="en-US" sz="1200" b="0" i="0" u="none" strike="noStrike" kern="1200" cap="none" dirty="0">
                <a:solidFill>
                  <a:schemeClr val="tx1"/>
                </a:solidFill>
                <a:effectLst/>
                <a:latin typeface="Times New Roman" pitchFamily="-110" charset="0"/>
                <a:ea typeface="Arial"/>
                <a:cs typeface="Arial"/>
                <a:sym typeface="Arial"/>
              </a:rPr>
              <a:t> 2011), which essentially duplicates the material in FIPS 180-3 but adds a C code implementation. The most recent version is FIPS 180-4 [</a:t>
            </a:r>
            <a:r>
              <a:rPr lang="en-US" sz="1200" b="0" i="1" u="none" strike="noStrike" kern="1200" cap="none" dirty="0">
                <a:solidFill>
                  <a:schemeClr val="tx1"/>
                </a:solidFill>
                <a:effectLst/>
                <a:latin typeface="Times New Roman" pitchFamily="-110" charset="0"/>
                <a:ea typeface="Arial"/>
                <a:cs typeface="Arial"/>
                <a:sym typeface="Arial"/>
              </a:rPr>
              <a:t>Secure Hash Standard (SHS) </a:t>
            </a:r>
            <a:r>
              <a:rPr lang="en-US" sz="1200" b="0" i="0" u="none" strike="noStrike" kern="1200" cap="none" dirty="0">
                <a:solidFill>
                  <a:schemeClr val="tx1"/>
                </a:solidFill>
                <a:effectLst/>
                <a:latin typeface="Times New Roman" pitchFamily="-110" charset="0"/>
                <a:ea typeface="Arial"/>
                <a:cs typeface="Arial"/>
                <a:sym typeface="Arial"/>
              </a:rPr>
              <a:t>, August 2015] which added two variants of SHA-512 with 224-bit and 256-bit hash sizes, as SHA-512 is more efficient than SHA-256 on many 64-bit systems.</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In 2005, NIST announced the intention to phase out approval of SHA-1 and move to a reliance on SHA-2 by 2010. Shortly thereafter, a research team described an attack in which two separate messages could be found that deliver the same SHA-1 hash using 2</a:t>
            </a:r>
            <a:r>
              <a:rPr lang="en-US" sz="1200" b="0" i="0" u="none" strike="noStrike" kern="1200" cap="none" baseline="30000" dirty="0">
                <a:solidFill>
                  <a:schemeClr val="tx1"/>
                </a:solidFill>
                <a:effectLst/>
                <a:latin typeface="Times New Roman" pitchFamily="-110" charset="0"/>
                <a:ea typeface="Arial"/>
                <a:cs typeface="Arial"/>
                <a:sym typeface="Arial"/>
              </a:rPr>
              <a:t>69</a:t>
            </a:r>
            <a:r>
              <a:rPr lang="en-US" sz="1200" b="0" i="0" u="none" strike="noStrike" kern="1200" cap="none" dirty="0">
                <a:solidFill>
                  <a:schemeClr val="tx1"/>
                </a:solidFill>
                <a:effectLst/>
                <a:latin typeface="Times New Roman" pitchFamily="-110" charset="0"/>
                <a:ea typeface="Arial"/>
                <a:cs typeface="Arial"/>
                <a:sym typeface="Arial"/>
              </a:rPr>
              <a:t>  operations, far fewer than the 2</a:t>
            </a:r>
            <a:r>
              <a:rPr lang="en-US" sz="1200" b="0" i="0" u="none" strike="noStrike" kern="1200" cap="none" baseline="30000" dirty="0">
                <a:solidFill>
                  <a:schemeClr val="tx1"/>
                </a:solidFill>
                <a:effectLst/>
                <a:latin typeface="Times New Roman" pitchFamily="-110" charset="0"/>
                <a:ea typeface="Arial"/>
                <a:cs typeface="Arial"/>
                <a:sym typeface="Arial"/>
              </a:rPr>
              <a:t>80</a:t>
            </a:r>
            <a:r>
              <a:rPr lang="en-US" sz="1200" b="0" i="0" u="none" strike="noStrike" kern="1200" cap="none" dirty="0">
                <a:solidFill>
                  <a:schemeClr val="tx1"/>
                </a:solidFill>
                <a:effectLst/>
                <a:latin typeface="Times New Roman" pitchFamily="-110" charset="0"/>
                <a:ea typeface="Arial"/>
                <a:cs typeface="Arial"/>
                <a:sym typeface="Arial"/>
              </a:rPr>
              <a:t>  operations previously thought needed to find a collision with an SHA-1 hash [WANG05]. This result has hastened the transition to SHA-2.</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In this section, we provide a description of SHA-512. The other versions are quite similar. The algorithm takes as input a message with a maximum length of less than 2 </a:t>
            </a:r>
            <a:r>
              <a:rPr lang="en-US" sz="1200" b="0" i="0" u="none" strike="noStrike" kern="1200" cap="none" baseline="30000" dirty="0">
                <a:solidFill>
                  <a:schemeClr val="tx1"/>
                </a:solidFill>
                <a:latin typeface="Times New Roman" pitchFamily="-110" charset="0"/>
                <a:ea typeface="Arial"/>
                <a:cs typeface="Arial"/>
                <a:sym typeface="Arial"/>
              </a:rPr>
              <a:t>128</a:t>
            </a:r>
            <a:r>
              <a:rPr lang="en-US" sz="1200" b="0" i="0" u="none" strike="noStrike" kern="1200" cap="none" baseline="0" dirty="0">
                <a:solidFill>
                  <a:schemeClr val="tx1"/>
                </a:solidFill>
                <a:latin typeface="Times New Roman" pitchFamily="-110" charset="0"/>
                <a:ea typeface="Arial"/>
                <a:cs typeface="Arial"/>
                <a:sym typeface="Arial"/>
              </a:rPr>
              <a:t> bits and produces as output a 512-bit message digest. The input is processed in 1024-bit blocks.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4030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21.1 Comparison</a:t>
            </a:r>
            <a:r>
              <a:rPr lang="en-US" baseline="0" dirty="0"/>
              <a:t> of SHA parameters.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657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Figure 21.2 depicts the overall processing of a message to produce a digest. The processing consists of the following steps: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Step 1: Append padding bits: so that message length is congruent to 896 modulo 1024 [length</a:t>
            </a:r>
            <a:r>
              <a:rPr lang="en-US" dirty="0"/>
              <a:t> </a:t>
            </a:r>
            <a:r>
              <a:rPr lang="en-US" dirty="0">
                <a:sym typeface="Symbol" pitchFamily="-110" charset="2"/>
              </a:rPr>
              <a:t></a:t>
            </a:r>
            <a:r>
              <a:rPr lang="en-US" dirty="0"/>
              <a:t> </a:t>
            </a:r>
            <a:r>
              <a:rPr lang="en-US" sz="1200" b="0" i="0" u="none" strike="noStrike" kern="1200" cap="none" baseline="0" dirty="0">
                <a:solidFill>
                  <a:schemeClr val="tx1"/>
                </a:solidFill>
                <a:latin typeface="Times New Roman" pitchFamily="-110" charset="0"/>
                <a:ea typeface="Arial"/>
                <a:cs typeface="Arial"/>
                <a:sym typeface="Arial"/>
              </a:rPr>
              <a:t>896 (mod 1024)]. The padding consists of a single 1-bit followed by the necessary number of 0-bits.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Step 2: Append length: as a block of 128 bits being an unsigned 128-bit integer length of the original message (before padding).</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Step 3: Initialize hash buffer:  A 512-bit buffer is used to hold intermediate and final results of the hash function. The buffer can be represented as eight 64-bit registers (a, b, c, d, e, f, g, h).</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Step 4: Process the message in 1024-bit (128-word) blocks,  The heart of the algorithm is a module that consists of 80 rounds; this module is labeled F in Figure 21.2.</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Step 5: Output.  After all N  1024-bit blocks have been processed, the output from the N </a:t>
            </a:r>
            <a:r>
              <a:rPr lang="en-US" sz="1200" b="0" i="0" u="none" strike="noStrike" kern="1200" cap="none" baseline="0" dirty="0" err="1">
                <a:solidFill>
                  <a:schemeClr val="tx1"/>
                </a:solidFill>
                <a:latin typeface="Times New Roman" pitchFamily="-110" charset="0"/>
                <a:ea typeface="Arial"/>
                <a:cs typeface="Arial"/>
                <a:sym typeface="Arial"/>
              </a:rPr>
              <a:t>th</a:t>
            </a:r>
            <a:r>
              <a:rPr lang="en-US" sz="1200" b="0" i="0" u="none" strike="noStrike" kern="1200" cap="none" baseline="0" dirty="0">
                <a:solidFill>
                  <a:schemeClr val="tx1"/>
                </a:solidFill>
                <a:latin typeface="Times New Roman" pitchFamily="-110" charset="0"/>
                <a:ea typeface="Arial"/>
                <a:cs typeface="Arial"/>
                <a:sym typeface="Arial"/>
              </a:rPr>
              <a:t> stage is the 512-bit message digest.</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A message of L bits is padded with bits, numbering in range of 1 to 1024, so that its length is congruent is N times 1024 bits. The bits consist of a single 1 bit followed by number of 0 bits. A 128 bit block is appended to the message. The outcome of the first two steps yields a message that is an integer multiple of 1024 bits in length. The expanded message is represented as the sequence of 1024-bit blocks, in sequence from M sub 1 to M sub N. An initialization vector H sub 0 with 512 bits buffers are added to the message. Each round takes as input the 512 bit buffer value and updates the contents of the buffer. The hash code obtained is H sub 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054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0" i="0" u="none" strike="noStrike" kern="1200" cap="none" dirty="0">
              <a:solidFill>
                <a:schemeClr val="tx1"/>
              </a:solidFill>
              <a:effectLst/>
              <a:latin typeface="Times New Roman" pitchFamily="-110" charset="0"/>
              <a:ea typeface="Arial"/>
              <a:cs typeface="Arial"/>
              <a:sym typeface="Aria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Each round takes as input the 512-bit buffer value </a:t>
            </a:r>
            <a:r>
              <a:rPr lang="en-US" sz="1200" b="0" i="0" u="none" strike="noStrike" kern="1200" cap="none" dirty="0" err="1">
                <a:solidFill>
                  <a:schemeClr val="tx1"/>
                </a:solidFill>
                <a:effectLst/>
                <a:latin typeface="Times New Roman" pitchFamily="-110" charset="0"/>
                <a:ea typeface="Arial"/>
                <a:cs typeface="Arial"/>
                <a:sym typeface="Arial"/>
              </a:rPr>
              <a:t>abcdefgh</a:t>
            </a:r>
            <a:r>
              <a:rPr lang="en-US" sz="1200" b="0" i="0" u="none" strike="noStrike" kern="1200" cap="none" dirty="0">
                <a:solidFill>
                  <a:schemeClr val="tx1"/>
                </a:solidFill>
                <a:effectLst/>
                <a:latin typeface="Times New Roman" pitchFamily="-110" charset="0"/>
                <a:ea typeface="Arial"/>
                <a:cs typeface="Arial"/>
                <a:sym typeface="Arial"/>
              </a:rPr>
              <a:t>, and updates the contents of the buffer. At input to the first round, the buffer has the value of the intermediate hash value, Hi–1. Each round t makes use of a 64-bit value </a:t>
            </a:r>
            <a:r>
              <a:rPr lang="en-US" sz="1200" b="0" i="0" u="none" strike="noStrike" kern="1200" cap="none" dirty="0" err="1">
                <a:solidFill>
                  <a:schemeClr val="tx1"/>
                </a:solidFill>
                <a:effectLst/>
                <a:latin typeface="Times New Roman" pitchFamily="-110" charset="0"/>
                <a:ea typeface="Arial"/>
                <a:cs typeface="Arial"/>
                <a:sym typeface="Arial"/>
              </a:rPr>
              <a:t>Wt</a:t>
            </a:r>
            <a:r>
              <a:rPr lang="en-US" sz="1200" b="0" i="0" u="none" strike="noStrike" kern="1200" cap="none" dirty="0">
                <a:solidFill>
                  <a:schemeClr val="tx1"/>
                </a:solidFill>
                <a:effectLst/>
                <a:latin typeface="Times New Roman" pitchFamily="-110" charset="0"/>
                <a:ea typeface="Arial"/>
                <a:cs typeface="Arial"/>
                <a:sym typeface="Arial"/>
              </a:rPr>
              <a:t>, derived from the current 1024-bit block being processed (Mi). Each round also makes use of an additive constant Kt, where 0 ≤ 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0" i="0" u="none" strike="noStrike" kern="1200" cap="none" dirty="0">
              <a:solidFill>
                <a:schemeClr val="tx1"/>
              </a:solidFill>
              <a:effectLst/>
              <a:latin typeface="Times New Roman" pitchFamily="-110" charset="0"/>
              <a:ea typeface="Arial"/>
              <a:cs typeface="Arial"/>
              <a:sym typeface="Aria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The output of the eightieth round is added to the input to the first round (Hi–1) to produce Hi. The addition is done independently for each of the eight words in the buffer with each of the corresponding words in Hi–1, using addition modulo 264.</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0" i="0" u="none" strike="noStrike" kern="1200" cap="none" dirty="0">
              <a:solidFill>
                <a:schemeClr val="tx1"/>
              </a:solidFill>
              <a:effectLst/>
              <a:latin typeface="Times New Roman" pitchFamily="-110" charset="0"/>
              <a:ea typeface="Arial"/>
              <a:cs typeface="Arial"/>
              <a:sym typeface="Aria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The SHA-512 algorithm has the property that every bit of the hash code is a function of every bit of the input. The complex repetition of the basic function F produces results that are well mixed; that is, it is unlikely that two messages chosen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random, even if they exhibit similar regularities, will have the same hash code. Unless there is some hidden weakness in SHA-512, which has not so far been published, the difficulty of coming up with two messages having the same message digest is on the order of 2256  operations, while the difficulty of finding a message with a given digest is on the order of 2512  operations.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a:solidFill>
                  <a:schemeClr val="tx1"/>
                </a:solidFill>
                <a:effectLst/>
                <a:latin typeface="Times New Roman" pitchFamily="-110" charset="0"/>
                <a:ea typeface="Arial"/>
                <a:cs typeface="Arial"/>
                <a:sym typeface="Arial"/>
              </a:rPr>
              <a:t>
The message schedule M sub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is processed for 80 rounds to produce H sub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Each round takes as input the 512 bit buffer value, a b c d e f g h, and updates the contents of the buffer. At input to the first round, the buffer has the value of the intermediate hash value, H sub start expression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minus 1 end expression. Each round t makes use of a 64 bit value W sub t, derived from the current 1024 bit block being processed M sub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Each round also makes use of an additive constant K sub t, where 0 to 79 indicates one of the 80 rounds. The constants provide a randomized set of 64 bit patterns. The output of the eightieth round is added to the input to the first round, H sub start expression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minus 1 end expression to produce H sub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The addition is done independently for each of the eight words in the buffer with each of the corresponding words in sub start expression </a:t>
            </a:r>
            <a:r>
              <a:rPr lang="en-US" sz="1200" b="0" i="0" u="none" strike="noStrike" kern="1200" cap="none" dirty="0" err="1">
                <a:solidFill>
                  <a:schemeClr val="tx1"/>
                </a:solidFill>
                <a:effectLst/>
                <a:latin typeface="Times New Roman" pitchFamily="-110" charset="0"/>
                <a:ea typeface="Arial"/>
                <a:cs typeface="Arial"/>
                <a:sym typeface="Arial"/>
              </a:rPr>
              <a:t>i</a:t>
            </a:r>
            <a:r>
              <a:rPr lang="en-US" sz="1200" b="0" i="0" u="none" strike="noStrike" kern="1200" cap="none" dirty="0">
                <a:solidFill>
                  <a:schemeClr val="tx1"/>
                </a:solidFill>
                <a:effectLst/>
                <a:latin typeface="Times New Roman" pitchFamily="-110" charset="0"/>
                <a:ea typeface="Arial"/>
                <a:cs typeface="Arial"/>
                <a:sym typeface="Arial"/>
              </a:rPr>
              <a:t> minus 1 end expression, using addition modulo 2 to the 64 power.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877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In this section, we look at the hash-code approach to message authentication. Appendix E looks at message authentication based on block ciphers. In recent years, there has been increased interest in developing a MAC derived from a cryptographic hash code, such as SHA-1. The motivations for this interest are as follows: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Cryptographic hash functions generally execute faster in software than conventional encryption algorithms such as DES.</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Library code for cryptographic hash functions is widely available.</a:t>
            </a:r>
          </a:p>
          <a:p>
            <a:endParaRPr lang="en-US" sz="1200" b="0" i="0" u="none" strike="noStrike" kern="1200" cap="none" dirty="0">
              <a:solidFill>
                <a:schemeClr val="tx1"/>
              </a:solidFill>
              <a:effectLst/>
              <a:latin typeface="Times New Roman" pitchFamily="-110" charset="0"/>
              <a:ea typeface="Arial"/>
              <a:cs typeface="Arial"/>
              <a:sym typeface="Arial"/>
            </a:endParaRPr>
          </a:p>
          <a:p>
            <a:r>
              <a:rPr lang="en-US" sz="1200" b="0" i="0" u="none" strike="noStrike" kern="1200" cap="none" dirty="0">
                <a:solidFill>
                  <a:schemeClr val="tx1"/>
                </a:solidFill>
                <a:effectLst/>
                <a:latin typeface="Times New Roman" pitchFamily="-110" charset="0"/>
                <a:ea typeface="Arial"/>
                <a:cs typeface="Arial"/>
                <a:sym typeface="Arial"/>
              </a:rPr>
              <a:t>A hash function such as SHA-1 was not designed for use as a MAC and cannot be used directly for that purpose because it does not rely on a secret key. There have been a number of proposals for the incorporation of a secret key into an existing hash algorithm. The approach that has received the most support is HMAC [BELL96]. HMAC has been issued as RFC 2104 (HMAC: Keyed-Hashing for Message Authentication , 1997), has been chosen as the mandatory-to-implement MAC for IP Security,</a:t>
            </a:r>
            <a:r>
              <a:rPr lang="en-US" sz="1200" b="0" i="0" u="none" strike="noStrike" kern="1200" cap="none" baseline="0" dirty="0">
                <a:solidFill>
                  <a:schemeClr val="tx1"/>
                </a:solidFill>
                <a:effectLst/>
                <a:latin typeface="Times New Roman" pitchFamily="-110" charset="0"/>
                <a:ea typeface="Arial"/>
                <a:cs typeface="Arial"/>
                <a:sym typeface="Arial"/>
              </a:rPr>
              <a:t> </a:t>
            </a:r>
            <a:r>
              <a:rPr lang="en-US" sz="1200" b="0" i="0" u="none" strike="noStrike" kern="1200" cap="none" dirty="0">
                <a:solidFill>
                  <a:schemeClr val="tx1"/>
                </a:solidFill>
                <a:effectLst/>
                <a:latin typeface="Times New Roman" pitchFamily="-110" charset="0"/>
                <a:ea typeface="Arial"/>
                <a:cs typeface="Arial"/>
                <a:sym typeface="Arial"/>
              </a:rPr>
              <a:t>and is used in other Internet protocols, such as Transport Layer Security (TLS, soon to</a:t>
            </a:r>
            <a:r>
              <a:rPr lang="en-US" sz="1200" b="0" i="0" u="none" strike="noStrike" kern="1200" cap="none" baseline="0" dirty="0">
                <a:solidFill>
                  <a:schemeClr val="tx1"/>
                </a:solidFill>
                <a:effectLst/>
                <a:latin typeface="Times New Roman" pitchFamily="-110" charset="0"/>
                <a:ea typeface="Arial"/>
                <a:cs typeface="Arial"/>
                <a:sym typeface="Arial"/>
              </a:rPr>
              <a:t> </a:t>
            </a:r>
            <a:r>
              <a:rPr lang="en-US" sz="1200" b="0" i="0" u="none" strike="noStrike" kern="1200" cap="none" dirty="0">
                <a:solidFill>
                  <a:schemeClr val="tx1"/>
                </a:solidFill>
                <a:effectLst/>
                <a:latin typeface="Times New Roman" pitchFamily="-110" charset="0"/>
                <a:ea typeface="Arial"/>
                <a:cs typeface="Arial"/>
                <a:sym typeface="Arial"/>
              </a:rPr>
              <a:t>replace Secure Sockets Layer) and Secure  Electronic Transaction</a:t>
            </a:r>
            <a:r>
              <a:rPr lang="en-US" sz="1200" b="0" i="0" u="none" strike="noStrike" kern="1200" cap="none" baseline="0" dirty="0">
                <a:solidFill>
                  <a:schemeClr val="tx1"/>
                </a:solidFill>
                <a:effectLst/>
                <a:latin typeface="Times New Roman" pitchFamily="-110" charset="0"/>
                <a:ea typeface="Arial"/>
                <a:cs typeface="Arial"/>
                <a:sym typeface="Arial"/>
              </a:rPr>
              <a:t> </a:t>
            </a:r>
            <a:r>
              <a:rPr lang="en-US" sz="1200" b="0" i="0" u="none" strike="noStrike" kern="1200" cap="none" dirty="0">
                <a:solidFill>
                  <a:schemeClr val="tx1"/>
                </a:solidFill>
                <a:effectLst/>
                <a:latin typeface="Times New Roman" pitchFamily="-110" charset="0"/>
                <a:ea typeface="Arial"/>
                <a:cs typeface="Arial"/>
                <a:sym typeface="Arial"/>
              </a:rPr>
              <a:t>(SET).</a:t>
            </a:r>
          </a:p>
          <a:p>
            <a:endParaRPr lang="en-US" sz="1200" b="1" i="0" u="none" strike="noStrike" kern="1200" cap="none" baseline="0" dirty="0">
              <a:solidFill>
                <a:schemeClr val="tx1"/>
              </a:solidFill>
              <a:latin typeface="Times New Roman" pitchFamily="-110" charset="0"/>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501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10" charset="0"/>
                <a:ea typeface="Arial"/>
                <a:cs typeface="Arial"/>
                <a:sym typeface="Arial"/>
              </a:rPr>
              <a:t>RFC 2104 lists the following design objectives for HMAC:</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To use, without modifications, available hash functions—in particular, hash functions that perform well in software, and for which code is freely and widely available</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To allow for easy replaceability of the embedded hash function in case faster or more secure hash functions are found or required</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To preserve the original performance of the hash function without incurring a significant degradation</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To use and handle keys in a simple way</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 To have a well-understood cryptographic analysis of the strength of the authentication mechanism based on reasonable assumptions on the embedded hash function</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The first two objectives are important to the acceptability of HMAC. HMAC treats the hash function as a “black box.” This has two benefits. First, an existing implementation of a hash function can be used as a module in implementing HMAC. In this way, the bulk of the HMAC code is prepackaged and ready to use without modification. Second, if it is ever desired to replace a given hash function in an HMAC implementation, all that is required is to remove the existing hash function module and drop in the new module. This could be done if a faster hash function were desired. More important, if the security of the embedded hash function were compromised, the security of HMAC could be retained simply by replacing the embedded hash function with a more secure one.</a:t>
            </a:r>
          </a:p>
          <a:p>
            <a:endParaRPr lang="en-US" sz="1200" b="0" i="0" u="none" strike="noStrike" kern="1200" cap="none" baseline="0" dirty="0">
              <a:solidFill>
                <a:schemeClr val="tx1"/>
              </a:solidFill>
              <a:latin typeface="Times New Roman" pitchFamily="-110" charset="0"/>
              <a:ea typeface="Arial"/>
              <a:cs typeface="Arial"/>
              <a:sym typeface="Arial"/>
            </a:endParaRPr>
          </a:p>
          <a:p>
            <a:r>
              <a:rPr lang="en-US" sz="1200" b="0" i="0" u="none" strike="noStrike" kern="1200" cap="none" baseline="0" dirty="0">
                <a:solidFill>
                  <a:schemeClr val="tx1"/>
                </a:solidFill>
                <a:latin typeface="Times New Roman" pitchFamily="-110" charset="0"/>
                <a:ea typeface="Arial"/>
                <a:cs typeface="Arial"/>
                <a:sym typeface="Arial"/>
              </a:rPr>
              <a:t>The last design objective in the preceding list is, in fact, the main advantage of HMAC over other proposed hash-based schemes. HMAC can be proven secure provided that the embedded hash function has some reasonable cryptographic</a:t>
            </a:r>
          </a:p>
          <a:p>
            <a:r>
              <a:rPr lang="en-US" sz="1200" b="0" i="0" u="none" strike="noStrike" kern="1200" cap="none" baseline="0" dirty="0">
                <a:solidFill>
                  <a:schemeClr val="tx1"/>
                </a:solidFill>
                <a:latin typeface="Times New Roman" pitchFamily="-110" charset="0"/>
                <a:ea typeface="Arial"/>
                <a:cs typeface="Arial"/>
                <a:sym typeface="Arial"/>
              </a:rPr>
              <a:t>strengths. We return to this point later in this section, but first we examine the structure of HMAC.</a:t>
            </a:r>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599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21.4 illustrates the overall operation of HMAC. </a:t>
            </a:r>
          </a:p>
          <a:p>
            <a:r>
              <a:rPr lang="en-US" dirty="0"/>
              <a:t>In words:</a:t>
            </a:r>
          </a:p>
          <a:p>
            <a:endParaRPr lang="en-US" dirty="0"/>
          </a:p>
          <a:p>
            <a:r>
              <a:rPr lang="en-US" dirty="0"/>
              <a:t>1. Append zeros to the left end of K to create a b-bit string K+ (e.g., if K is of length 160 bits and b = 512, then K will be  appended with 44 zero bytes 0x00).</a:t>
            </a:r>
          </a:p>
          <a:p>
            <a:endParaRPr lang="en-US" dirty="0"/>
          </a:p>
          <a:p>
            <a:r>
              <a:rPr lang="en-US" dirty="0"/>
              <a:t>2. XOR (bitwise exclusive-OR) K+ with </a:t>
            </a:r>
            <a:r>
              <a:rPr lang="en-US" dirty="0" err="1"/>
              <a:t>ipad</a:t>
            </a:r>
            <a:r>
              <a:rPr lang="en-US" dirty="0"/>
              <a:t> to produce the b-bit block Si.</a:t>
            </a:r>
          </a:p>
          <a:p>
            <a:endParaRPr lang="en-US" dirty="0"/>
          </a:p>
          <a:p>
            <a:r>
              <a:rPr lang="en-US" dirty="0"/>
              <a:t>3. Append M to Si.</a:t>
            </a:r>
          </a:p>
          <a:p>
            <a:endParaRPr lang="en-US" dirty="0"/>
          </a:p>
          <a:p>
            <a:r>
              <a:rPr lang="en-US" dirty="0"/>
              <a:t>4. Apply H to the stream generated in step 3.</a:t>
            </a:r>
          </a:p>
          <a:p>
            <a:endParaRPr lang="en-US" dirty="0"/>
          </a:p>
          <a:p>
            <a:r>
              <a:rPr lang="en-US" dirty="0"/>
              <a:t>5. XOR K+ with </a:t>
            </a:r>
            <a:r>
              <a:rPr lang="en-US" dirty="0" err="1"/>
              <a:t>opad</a:t>
            </a:r>
            <a:r>
              <a:rPr lang="en-US" dirty="0"/>
              <a:t> to produce the b-bit block So.</a:t>
            </a:r>
          </a:p>
          <a:p>
            <a:endParaRPr lang="en-US" dirty="0"/>
          </a:p>
          <a:p>
            <a:r>
              <a:rPr lang="en-US" dirty="0"/>
              <a:t>6. Append the hash result from step 4 to So.</a:t>
            </a:r>
          </a:p>
          <a:p>
            <a:endParaRPr lang="en-US" dirty="0"/>
          </a:p>
          <a:p>
            <a:r>
              <a:rPr lang="en-US" dirty="0"/>
              <a:t>7. Apply H to the stream generated in step 6 and output the result.</a:t>
            </a:r>
          </a:p>
          <a:p>
            <a:endParaRPr lang="en-US" dirty="0"/>
          </a:p>
          <a:p>
            <a:r>
              <a:rPr lang="en-US" dirty="0"/>
              <a:t>Note that the XOR with </a:t>
            </a:r>
            <a:r>
              <a:rPr lang="en-US" dirty="0" err="1"/>
              <a:t>ipad</a:t>
            </a:r>
            <a:r>
              <a:rPr lang="en-US" dirty="0"/>
              <a:t> results in flipping one-half of the bits of K . Similarly, the XOR with </a:t>
            </a:r>
            <a:r>
              <a:rPr lang="en-US" dirty="0" err="1"/>
              <a:t>opad</a:t>
            </a:r>
            <a:r>
              <a:rPr lang="en-US" dirty="0"/>
              <a:t> results in flipping one-half of the bits of K , but a different set of bits. In effect, by passing S </a:t>
            </a:r>
            <a:r>
              <a:rPr lang="en-US" dirty="0" err="1"/>
              <a:t>i</a:t>
            </a:r>
            <a:r>
              <a:rPr lang="en-US" dirty="0"/>
              <a:t> and S o through the hash algorithm, we have </a:t>
            </a:r>
            <a:r>
              <a:rPr lang="en-US" dirty="0" err="1"/>
              <a:t>pseudorandomly</a:t>
            </a:r>
            <a:r>
              <a:rPr lang="en-US" dirty="0"/>
              <a:t> generated two keys from K .</a:t>
            </a:r>
          </a:p>
          <a:p>
            <a:endParaRPr lang="en-US" dirty="0"/>
          </a:p>
          <a:p>
            <a:r>
              <a:rPr lang="en-US" dirty="0"/>
              <a:t>HMAC should execute in approximately the same time as the embedded hash function for long messages. HMAC adds three executions of the basic hash function (for S </a:t>
            </a:r>
            <a:r>
              <a:rPr lang="en-US" dirty="0" err="1"/>
              <a:t>i</a:t>
            </a:r>
            <a:r>
              <a:rPr lang="en-US" dirty="0"/>
              <a:t> , S o , and the block produced from the inner hash).</a:t>
            </a:r>
          </a:p>
          <a:p>
            <a:r>
              <a:rPr lang="en-US" dirty="0"/>
              <a:t>
The process is as follows. 1. Append zeros to the left end of K to create a b bit string K + 2. X O R, bitwise exclusive O R, K + with </a:t>
            </a:r>
            <a:r>
              <a:rPr lang="en-US" dirty="0" err="1"/>
              <a:t>i</a:t>
            </a:r>
            <a:r>
              <a:rPr lang="en-US" dirty="0"/>
              <a:t> pad to produce the b bit block S sub </a:t>
            </a:r>
            <a:r>
              <a:rPr lang="en-US" dirty="0" err="1"/>
              <a:t>i</a:t>
            </a:r>
            <a:r>
              <a:rPr lang="en-US" dirty="0"/>
              <a:t>. 3. Append Y sub 0 and Y sub 1, to Y sub start expression L minus 1 end expression each of b bits, to S sub </a:t>
            </a:r>
            <a:r>
              <a:rPr lang="en-US" dirty="0" err="1"/>
              <a:t>i</a:t>
            </a:r>
            <a:r>
              <a:rPr lang="en-US" dirty="0"/>
              <a:t>. 4. Apply H to the stream generated in step 3. 5. X O R K + with o pad to produce the b bit block S sub o. 6. Append the hash result from step 4 to S sub o. 7. Apply H to the stream generated in step 6 and output the result. The X O R with </a:t>
            </a:r>
            <a:r>
              <a:rPr lang="en-US" dirty="0" err="1"/>
              <a:t>i</a:t>
            </a:r>
            <a:r>
              <a:rPr lang="en-US" dirty="0"/>
              <a:t> pad results in flipping one half of the bits of K. Similarly, the X O R with o pad results in flipping one half of the bits of K, but a different set of bits. In effect, pass S sub </a:t>
            </a:r>
            <a:r>
              <a:rPr lang="en-US" dirty="0" err="1"/>
              <a:t>i</a:t>
            </a:r>
            <a:r>
              <a:rPr lang="en-US" dirty="0"/>
              <a:t> and S sub o through the hash algorithm to get the pseudo randomly generated two keys from K. H M A C adds three executions of the basic hash function, for S sub </a:t>
            </a:r>
            <a:r>
              <a:rPr lang="en-US" dirty="0" err="1"/>
              <a:t>i</a:t>
            </a:r>
            <a:r>
              <a:rPr lang="en-US" dirty="0"/>
              <a:t>, S sub o, and the block produced from the inner hash.</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423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1" y="1552575"/>
            <a:ext cx="2413000"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2216772"/>
            <a:ext cx="2413000"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1" y="2953477"/>
            <a:ext cx="24130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1" y="3640944"/>
            <a:ext cx="24130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1" y="4352925"/>
            <a:ext cx="2413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1" y="5010150"/>
            <a:ext cx="2413000"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1" y="5692775"/>
            <a:ext cx="2413000"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3378201" y="1557338"/>
            <a:ext cx="2819399"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3378200" y="2216150"/>
            <a:ext cx="2819399"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3378200" y="2952750"/>
            <a:ext cx="2819399"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3378200" y="3641725"/>
            <a:ext cx="2819399"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3378200" y="4352925"/>
            <a:ext cx="281939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3468688" y="5010150"/>
            <a:ext cx="2756623"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3468688" y="5692775"/>
            <a:ext cx="2756623"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6540500" y="1557338"/>
            <a:ext cx="2146300" cy="46513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6540500" y="2216150"/>
            <a:ext cx="2146300" cy="552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29"/>
          </p:nvPr>
        </p:nvSpPr>
        <p:spPr>
          <a:xfrm>
            <a:off x="6540500" y="2952750"/>
            <a:ext cx="2146300" cy="5254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19"/>
          <p:cNvSpPr>
            <a:spLocks noGrp="1"/>
          </p:cNvSpPr>
          <p:nvPr>
            <p:ph sz="quarter" idx="30"/>
          </p:nvPr>
        </p:nvSpPr>
        <p:spPr>
          <a:xfrm>
            <a:off x="6540500" y="3641725"/>
            <a:ext cx="2146300" cy="523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Content Placeholder 23"/>
          <p:cNvSpPr>
            <a:spLocks noGrp="1"/>
          </p:cNvSpPr>
          <p:nvPr>
            <p:ph sz="quarter" idx="31"/>
          </p:nvPr>
        </p:nvSpPr>
        <p:spPr>
          <a:xfrm>
            <a:off x="6540500" y="4352925"/>
            <a:ext cx="2146300" cy="47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2"/>
          </p:nvPr>
        </p:nvSpPr>
        <p:spPr>
          <a:xfrm>
            <a:off x="6540500" y="5010150"/>
            <a:ext cx="2235200" cy="514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Content Placeholder 28"/>
          <p:cNvSpPr>
            <a:spLocks noGrp="1"/>
          </p:cNvSpPr>
          <p:nvPr>
            <p:ph sz="quarter" idx="33"/>
          </p:nvPr>
        </p:nvSpPr>
        <p:spPr>
          <a:xfrm>
            <a:off x="6540500" y="5692775"/>
            <a:ext cx="2235200" cy="5667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48755379"/>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450"/>
              </a:spcBef>
              <a:defRPr/>
            </a:lvl1pPr>
            <a:lvl2pPr>
              <a:spcBef>
                <a:spcPts val="450"/>
              </a:spcBef>
              <a:defRPr/>
            </a:lvl2pPr>
            <a:lvl3pPr>
              <a:spcBef>
                <a:spcPts val="450"/>
              </a:spcBef>
              <a:defRPr/>
            </a:lvl3pPr>
            <a:lvl4pPr>
              <a:spcBef>
                <a:spcPts val="450"/>
              </a:spcBef>
              <a:defRPr/>
            </a:lvl4pPr>
            <a:lvl5pPr>
              <a:spcBef>
                <a:spcPts val="450"/>
              </a:spcBef>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itle 6"/>
          <p:cNvSpPr>
            <a:spLocks noGrp="1"/>
          </p:cNvSpPr>
          <p:nvPr>
            <p:ph type="title"/>
          </p:nvPr>
        </p:nvSpPr>
        <p:spPr/>
        <p:txBody>
          <a:bodyPr rtlCol="0"/>
          <a:lstStyle/>
          <a:p>
            <a:r>
              <a:rPr kumimoji="0" lang="en-US"/>
              <a:t>Click to edit Master title style</a:t>
            </a:r>
          </a:p>
        </p:txBody>
      </p:sp>
      <p:sp>
        <p:nvSpPr>
          <p:cNvPr id="5" name="Slide Number Placeholder 5"/>
          <p:cNvSpPr>
            <a:spLocks noGrp="1"/>
          </p:cNvSpPr>
          <p:nvPr>
            <p:ph type="sldNum" sz="quarter" idx="12"/>
          </p:nvPr>
        </p:nvSpPr>
        <p:spPr>
          <a:xfrm>
            <a:off x="8647272" y="6407946"/>
            <a:ext cx="365760" cy="365125"/>
          </a:xfrm>
          <a:prstGeom prst="rect">
            <a:avLst/>
          </a:prstGeom>
        </p:spPr>
        <p:txBody>
          <a:bodyPr/>
          <a:lstStyle/>
          <a:p>
            <a:fld id="{9DDD1B1C-3786-9E42-BBBF-F85752EC0A5A}" type="slidenum">
              <a:rPr lang="en-US" smtClean="0"/>
              <a:t>‹#›</a:t>
            </a:fld>
            <a:endParaRPr lang="en-US" dirty="0"/>
          </a:p>
        </p:txBody>
      </p:sp>
    </p:spTree>
    <p:extLst>
      <p:ext uri="{BB962C8B-B14F-4D97-AF65-F5344CB8AC3E}">
        <p14:creationId xmlns:p14="http://schemas.microsoft.com/office/powerpoint/2010/main" val="3955121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endParaRPr lang="en-US"/>
          </a:p>
        </p:txBody>
      </p:sp>
      <p:sp>
        <p:nvSpPr>
          <p:cNvPr id="4" name="Footer Placeholder 3"/>
          <p:cNvSpPr>
            <a:spLocks noGrp="1"/>
          </p:cNvSpPr>
          <p:nvPr>
            <p:ph type="ftr" sz="quarter" idx="11"/>
          </p:nvPr>
        </p:nvSpPr>
        <p:spPr>
          <a:xfrm>
            <a:off x="4380073" y="6407946"/>
            <a:ext cx="2350681"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47272" y="6407946"/>
            <a:ext cx="365760" cy="365125"/>
          </a:xfrm>
          <a:prstGeom prst="rect">
            <a:avLst/>
          </a:prstGeom>
        </p:spPr>
        <p:txBody>
          <a:bodyPr/>
          <a:lstStyle/>
          <a:p>
            <a:fld id="{9DDD1B1C-3786-9E42-BBBF-F85752EC0A5A}"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03667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jp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9"/>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3" r:id="rId9"/>
    <p:sldLayoutId id="2147483681" r:id="rId10"/>
    <p:sldLayoutId id="2147483671" r:id="rId11"/>
    <p:sldLayoutId id="2147483673" r:id="rId12"/>
    <p:sldLayoutId id="2147483670" r:id="rId13"/>
    <p:sldLayoutId id="2147483669" r:id="rId14"/>
    <p:sldLayoutId id="2147483655" r:id="rId15"/>
    <p:sldLayoutId id="2147483684" r:id="rId16"/>
    <p:sldLayoutId id="214748368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lice_and_Bob"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 Id="rId14"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3.bin"/><Relationship Id="rId18" Type="http://schemas.openxmlformats.org/officeDocument/2006/relationships/oleObject" Target="../embeddings/oleObject26.bin"/><Relationship Id="rId26" Type="http://schemas.openxmlformats.org/officeDocument/2006/relationships/image" Target="../media/image33.png"/><Relationship Id="rId3" Type="http://schemas.openxmlformats.org/officeDocument/2006/relationships/oleObject" Target="../embeddings/oleObject18.bin"/><Relationship Id="rId21" Type="http://schemas.openxmlformats.org/officeDocument/2006/relationships/customXml" Target="../ink/ink1.xml"/><Relationship Id="rId7" Type="http://schemas.openxmlformats.org/officeDocument/2006/relationships/oleObject" Target="../embeddings/oleObject20.bin"/><Relationship Id="rId12" Type="http://schemas.openxmlformats.org/officeDocument/2006/relationships/image" Target="../media/image27.wmf"/><Relationship Id="rId17" Type="http://schemas.openxmlformats.org/officeDocument/2006/relationships/oleObject" Target="../embeddings/oleObject25.bin"/><Relationship Id="rId25" Type="http://schemas.openxmlformats.org/officeDocument/2006/relationships/customXml" Target="../ink/ink3.xml"/><Relationship Id="rId2" Type="http://schemas.openxmlformats.org/officeDocument/2006/relationships/notesSlide" Target="../notesSlides/notesSlide23.xml"/><Relationship Id="rId16" Type="http://schemas.openxmlformats.org/officeDocument/2006/relationships/image" Target="../media/image29.wmf"/><Relationship Id="rId20" Type="http://schemas.openxmlformats.org/officeDocument/2006/relationships/oleObject" Target="../embeddings/oleObject27.bin"/><Relationship Id="rId1" Type="http://schemas.openxmlformats.org/officeDocument/2006/relationships/slideLayout" Target="../slideLayouts/slideLayout10.xml"/><Relationship Id="rId6" Type="http://schemas.openxmlformats.org/officeDocument/2006/relationships/image" Target="../media/image24.wmf"/><Relationship Id="rId11" Type="http://schemas.openxmlformats.org/officeDocument/2006/relationships/oleObject" Target="../embeddings/oleObject22.bin"/><Relationship Id="rId24" Type="http://schemas.openxmlformats.org/officeDocument/2006/relationships/image" Target="../media/image32.png"/><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customXml" Target="../ink/ink2.xml"/><Relationship Id="rId10" Type="http://schemas.openxmlformats.org/officeDocument/2006/relationships/image" Target="../media/image26.wmf"/><Relationship Id="rId19" Type="http://schemas.openxmlformats.org/officeDocument/2006/relationships/image" Target="../media/image30.wmf"/><Relationship Id="rId4" Type="http://schemas.openxmlformats.org/officeDocument/2006/relationships/image" Target="../media/image23.wmf"/><Relationship Id="rId9" Type="http://schemas.openxmlformats.org/officeDocument/2006/relationships/oleObject" Target="../embeddings/oleObject21.bin"/><Relationship Id="rId14" Type="http://schemas.openxmlformats.org/officeDocument/2006/relationships/image" Target="../media/image28.wmf"/><Relationship Id="rId22"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oleObject" Target="../embeddings/oleObject8.bin"/><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image" Target="../media/image4.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4953288" y="3252789"/>
            <a:ext cx="3809424" cy="1786139"/>
          </a:xfrm>
        </p:spPr>
        <p:txBody>
          <a:bodyPr/>
          <a:lstStyle/>
          <a:p>
            <a:pPr lvl="0">
              <a:buSzPct val="25000"/>
            </a:pPr>
            <a:r>
              <a:rPr lang="en-US" dirty="0"/>
              <a:t>Public-Key Cryptography and Message Authentication</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z="100" dirty="0"/>
              <a:t> </a:t>
            </a:r>
            <a:r>
              <a:rPr lang="en-US" dirty="0"/>
              <a:t>S</a:t>
            </a:r>
            <a:r>
              <a:rPr lang="en-US" sz="100" dirty="0"/>
              <a:t> </a:t>
            </a:r>
            <a:r>
              <a:rPr lang="en-US" dirty="0"/>
              <a:t>A Public-Key Encryption</a:t>
            </a:r>
          </a:p>
        </p:txBody>
      </p:sp>
      <p:sp>
        <p:nvSpPr>
          <p:cNvPr id="4" name="Content Placeholder 3"/>
          <p:cNvSpPr>
            <a:spLocks noGrp="1"/>
          </p:cNvSpPr>
          <p:nvPr>
            <p:ph sz="quarter" idx="13"/>
          </p:nvPr>
        </p:nvSpPr>
        <p:spPr>
          <a:xfrm>
            <a:off x="457200" y="1552574"/>
            <a:ext cx="8229600" cy="1428132"/>
          </a:xfrm>
        </p:spPr>
        <p:txBody>
          <a:bodyPr/>
          <a:lstStyle/>
          <a:p>
            <a:r>
              <a:rPr lang="en-US" sz="2000" dirty="0"/>
              <a:t>By </a:t>
            </a:r>
            <a:r>
              <a:rPr lang="en-US" sz="2000" dirty="0" err="1"/>
              <a:t>Rivest</a:t>
            </a:r>
            <a:r>
              <a:rPr lang="en-US" sz="2000" dirty="0"/>
              <a:t>, Shamir &amp; </a:t>
            </a:r>
            <a:r>
              <a:rPr lang="en-US" sz="2000" dirty="0" err="1"/>
              <a:t>Adleman</a:t>
            </a:r>
            <a:r>
              <a:rPr lang="en-US" sz="2000" dirty="0"/>
              <a:t> of M</a:t>
            </a:r>
            <a:r>
              <a:rPr lang="en-US" sz="100" dirty="0"/>
              <a:t> </a:t>
            </a:r>
            <a:r>
              <a:rPr lang="en-US" sz="2000" dirty="0"/>
              <a:t>I</a:t>
            </a:r>
            <a:r>
              <a:rPr lang="en-US" sz="100" dirty="0"/>
              <a:t> </a:t>
            </a:r>
            <a:r>
              <a:rPr lang="en-US" sz="2000" dirty="0"/>
              <a:t>T in 1977</a:t>
            </a:r>
          </a:p>
          <a:p>
            <a:r>
              <a:rPr lang="en-US" sz="2000" dirty="0"/>
              <a:t>Best known and widely used public-key algorithm</a:t>
            </a:r>
          </a:p>
          <a:p>
            <a:r>
              <a:rPr lang="en-US" sz="2000" dirty="0"/>
              <a:t>Uses exponentiation of integers modulo a prime</a:t>
            </a:r>
          </a:p>
        </p:txBody>
      </p:sp>
      <p:sp>
        <p:nvSpPr>
          <p:cNvPr id="5" name="Content Placeholder 4"/>
          <p:cNvSpPr>
            <a:spLocks noGrp="1"/>
          </p:cNvSpPr>
          <p:nvPr>
            <p:ph sz="quarter" idx="14"/>
          </p:nvPr>
        </p:nvSpPr>
        <p:spPr>
          <a:xfrm>
            <a:off x="457200" y="3063833"/>
            <a:ext cx="1383475" cy="451263"/>
          </a:xfrm>
        </p:spPr>
        <p:txBody>
          <a:bodyPr/>
          <a:lstStyle/>
          <a:p>
            <a:r>
              <a:rPr lang="en-US" sz="2000" dirty="0"/>
              <a:t>Encrypt:</a:t>
            </a:r>
            <a:endParaRPr lang="en-IN" sz="2000" dirty="0"/>
          </a:p>
        </p:txBody>
      </p:sp>
      <p:graphicFrame>
        <p:nvGraphicFramePr>
          <p:cNvPr id="18" name="Object 17" descr="C = M to the e power, mod, n"/>
          <p:cNvGraphicFramePr>
            <a:graphicFrameLocks noChangeAspect="1"/>
          </p:cNvGraphicFramePr>
          <p:nvPr>
            <p:extLst>
              <p:ext uri="{D42A27DB-BD31-4B8C-83A1-F6EECF244321}">
                <p14:modId xmlns:p14="http://schemas.microsoft.com/office/powerpoint/2010/main" val="249686419"/>
              </p:ext>
            </p:extLst>
          </p:nvPr>
        </p:nvGraphicFramePr>
        <p:xfrm>
          <a:off x="1922027" y="3180888"/>
          <a:ext cx="1452880" cy="337027"/>
        </p:xfrm>
        <a:graphic>
          <a:graphicData uri="http://schemas.openxmlformats.org/presentationml/2006/ole">
            <mc:AlternateContent xmlns:mc="http://schemas.openxmlformats.org/markup-compatibility/2006">
              <mc:Choice xmlns:v="urn:schemas-microsoft-com:vml" Requires="v">
                <p:oleObj name="Equation" r:id="rId3" imgW="990360" imgH="228600" progId="Equation.DSMT4">
                  <p:embed/>
                </p:oleObj>
              </mc:Choice>
              <mc:Fallback>
                <p:oleObj name="Equation" r:id="rId3" imgW="990360" imgH="228600" progId="Equation.DSMT4">
                  <p:embed/>
                  <p:pic>
                    <p:nvPicPr>
                      <p:cNvPr id="18" name="Object 17" descr="C = M to the e power, mod, n"/>
                      <p:cNvPicPr/>
                      <p:nvPr/>
                    </p:nvPicPr>
                    <p:blipFill>
                      <a:blip r:embed="rId4"/>
                      <a:stretch>
                        <a:fillRect/>
                      </a:stretch>
                    </p:blipFill>
                    <p:spPr>
                      <a:xfrm>
                        <a:off x="1922027" y="3180888"/>
                        <a:ext cx="1452880" cy="337027"/>
                      </a:xfrm>
                      <a:prstGeom prst="rect">
                        <a:avLst/>
                      </a:prstGeom>
                      <a:noFill/>
                    </p:spPr>
                  </p:pic>
                </p:oleObj>
              </mc:Fallback>
            </mc:AlternateContent>
          </a:graphicData>
        </a:graphic>
      </p:graphicFrame>
      <p:sp>
        <p:nvSpPr>
          <p:cNvPr id="6" name="Content Placeholder 5"/>
          <p:cNvSpPr>
            <a:spLocks noGrp="1"/>
          </p:cNvSpPr>
          <p:nvPr>
            <p:ph sz="quarter" idx="15"/>
          </p:nvPr>
        </p:nvSpPr>
        <p:spPr>
          <a:xfrm>
            <a:off x="457200" y="3621973"/>
            <a:ext cx="1514104" cy="475013"/>
          </a:xfrm>
        </p:spPr>
        <p:txBody>
          <a:bodyPr/>
          <a:lstStyle/>
          <a:p>
            <a:r>
              <a:rPr lang="en-US" sz="2000" b="1" dirty="0"/>
              <a:t>Decrypt:</a:t>
            </a:r>
            <a:endParaRPr lang="en-IN" sz="2000" b="1" dirty="0"/>
          </a:p>
        </p:txBody>
      </p:sp>
      <p:graphicFrame>
        <p:nvGraphicFramePr>
          <p:cNvPr id="19" name="Object 18" descr="M = C to the d power, mod, n = left parenthesis M to the e power right parenthesis to the d power, mod, n = M"/>
          <p:cNvGraphicFramePr>
            <a:graphicFrameLocks noChangeAspect="1"/>
          </p:cNvGraphicFramePr>
          <p:nvPr>
            <p:extLst>
              <p:ext uri="{D42A27DB-BD31-4B8C-83A1-F6EECF244321}">
                <p14:modId xmlns:p14="http://schemas.microsoft.com/office/powerpoint/2010/main" val="798867330"/>
              </p:ext>
            </p:extLst>
          </p:nvPr>
        </p:nvGraphicFramePr>
        <p:xfrm>
          <a:off x="2054225" y="3714297"/>
          <a:ext cx="3371850" cy="336550"/>
        </p:xfrm>
        <a:graphic>
          <a:graphicData uri="http://schemas.openxmlformats.org/presentationml/2006/ole">
            <mc:AlternateContent xmlns:mc="http://schemas.openxmlformats.org/markup-compatibility/2006">
              <mc:Choice xmlns:v="urn:schemas-microsoft-com:vml" Requires="v">
                <p:oleObj name="Equation" r:id="rId5" imgW="2298600" imgH="228600" progId="Equation.DSMT4">
                  <p:embed/>
                </p:oleObj>
              </mc:Choice>
              <mc:Fallback>
                <p:oleObj name="Equation" r:id="rId5" imgW="2298600" imgH="228600" progId="Equation.DSMT4">
                  <p:embed/>
                  <p:pic>
                    <p:nvPicPr>
                      <p:cNvPr id="19" name="Object 18" descr="M = C to the d power, mod, n = left parenthesis M to the e power right parenthesis to the d power, mod, n = M"/>
                      <p:cNvPicPr/>
                      <p:nvPr/>
                    </p:nvPicPr>
                    <p:blipFill>
                      <a:blip r:embed="rId6"/>
                      <a:stretch>
                        <a:fillRect/>
                      </a:stretch>
                    </p:blipFill>
                    <p:spPr>
                      <a:xfrm>
                        <a:off x="2054225" y="3714297"/>
                        <a:ext cx="3371850" cy="336550"/>
                      </a:xfrm>
                      <a:prstGeom prst="rect">
                        <a:avLst/>
                      </a:prstGeom>
                      <a:noFill/>
                    </p:spPr>
                  </p:pic>
                </p:oleObj>
              </mc:Fallback>
            </mc:AlternateContent>
          </a:graphicData>
        </a:graphic>
      </p:graphicFrame>
      <p:sp>
        <p:nvSpPr>
          <p:cNvPr id="7" name="Content Placeholder 6"/>
          <p:cNvSpPr>
            <a:spLocks noGrp="1"/>
          </p:cNvSpPr>
          <p:nvPr>
            <p:ph sz="quarter" idx="16"/>
          </p:nvPr>
        </p:nvSpPr>
        <p:spPr>
          <a:xfrm>
            <a:off x="457200" y="4201045"/>
            <a:ext cx="6164981" cy="1497112"/>
          </a:xfrm>
        </p:spPr>
        <p:txBody>
          <a:bodyPr/>
          <a:lstStyle/>
          <a:p>
            <a:r>
              <a:rPr lang="en-US" sz="2000" dirty="0"/>
              <a:t>Both sender and receiver know values of </a:t>
            </a:r>
            <a:r>
              <a:rPr lang="en-US" sz="2000" i="1" dirty="0"/>
              <a:t>n</a:t>
            </a:r>
            <a:r>
              <a:rPr lang="en-US" sz="2000" dirty="0"/>
              <a:t> and </a:t>
            </a:r>
            <a:r>
              <a:rPr lang="en-US" sz="2000" i="1" dirty="0"/>
              <a:t>e</a:t>
            </a:r>
          </a:p>
          <a:p>
            <a:r>
              <a:rPr lang="en-US" sz="2000" dirty="0"/>
              <a:t>Only receiver knows value of </a:t>
            </a:r>
            <a:r>
              <a:rPr lang="en-US" sz="2000" i="1" dirty="0"/>
              <a:t>d</a:t>
            </a:r>
          </a:p>
          <a:p>
            <a:r>
              <a:rPr lang="en-US" sz="2000" dirty="0"/>
              <a:t>Public-key encryption algorithm with public key</a:t>
            </a:r>
          </a:p>
        </p:txBody>
      </p:sp>
      <p:graphicFrame>
        <p:nvGraphicFramePr>
          <p:cNvPr id="3" name="Object 2" descr="P U = left brace e, n right brace and private key P R = left brace d, n right brace">
            <a:extLst>
              <a:ext uri="{FF2B5EF4-FFF2-40B4-BE49-F238E27FC236}">
                <a16:creationId xmlns:a16="http://schemas.microsoft.com/office/drawing/2014/main" id="{26540061-F83F-47FC-A7D9-EBF5834492BC}"/>
              </a:ext>
            </a:extLst>
          </p:cNvPr>
          <p:cNvGraphicFramePr>
            <a:graphicFrameLocks noChangeAspect="1"/>
          </p:cNvGraphicFramePr>
          <p:nvPr>
            <p:extLst>
              <p:ext uri="{D42A27DB-BD31-4B8C-83A1-F6EECF244321}">
                <p14:modId xmlns:p14="http://schemas.microsoft.com/office/powerpoint/2010/main" val="663389235"/>
              </p:ext>
            </p:extLst>
          </p:nvPr>
        </p:nvGraphicFramePr>
        <p:xfrm>
          <a:off x="798513" y="5754688"/>
          <a:ext cx="4106862" cy="393700"/>
        </p:xfrm>
        <a:graphic>
          <a:graphicData uri="http://schemas.openxmlformats.org/presentationml/2006/ole">
            <mc:AlternateContent xmlns:mc="http://schemas.openxmlformats.org/markup-compatibility/2006">
              <mc:Choice xmlns:v="urn:schemas-microsoft-com:vml" Requires="v">
                <p:oleObj name="Equation" r:id="rId7" imgW="2641320" imgH="253800" progId="Equation.DSMT4">
                  <p:embed/>
                </p:oleObj>
              </mc:Choice>
              <mc:Fallback>
                <p:oleObj name="Equation" r:id="rId7" imgW="2641320" imgH="253800" progId="Equation.DSMT4">
                  <p:embed/>
                  <p:pic>
                    <p:nvPicPr>
                      <p:cNvPr id="3" name="Object 2" descr="P U = left brace e, n right brace and private key P R = left brace d, n right brace">
                        <a:extLst>
                          <a:ext uri="{FF2B5EF4-FFF2-40B4-BE49-F238E27FC236}">
                            <a16:creationId xmlns:a16="http://schemas.microsoft.com/office/drawing/2014/main" id="{26540061-F83F-47FC-A7D9-EBF5834492BC}"/>
                          </a:ext>
                        </a:extLst>
                      </p:cNvPr>
                      <p:cNvPicPr/>
                      <p:nvPr/>
                    </p:nvPicPr>
                    <p:blipFill>
                      <a:blip r:embed="rId8"/>
                      <a:stretch>
                        <a:fillRect/>
                      </a:stretch>
                    </p:blipFill>
                    <p:spPr>
                      <a:xfrm>
                        <a:off x="798513" y="5754688"/>
                        <a:ext cx="4106862" cy="393700"/>
                      </a:xfrm>
                      <a:prstGeom prst="rect">
                        <a:avLst/>
                      </a:prstGeom>
                    </p:spPr>
                  </p:pic>
                </p:oleObj>
              </mc:Fallback>
            </mc:AlternateContent>
          </a:graphicData>
        </a:graphic>
      </p:graphicFrame>
    </p:spTree>
    <p:extLst>
      <p:ext uri="{BB962C8B-B14F-4D97-AF65-F5344CB8AC3E}">
        <p14:creationId xmlns:p14="http://schemas.microsoft.com/office/powerpoint/2010/main" val="395453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21.7 The R</a:t>
            </a:r>
            <a:r>
              <a:rPr lang="en-US" sz="100" dirty="0"/>
              <a:t> </a:t>
            </a:r>
            <a:r>
              <a:rPr lang="en-US" dirty="0"/>
              <a:t>S</a:t>
            </a:r>
            <a:r>
              <a:rPr lang="en-US" sz="100" dirty="0"/>
              <a:t> </a:t>
            </a:r>
            <a:r>
              <a:rPr lang="en-US" dirty="0"/>
              <a:t>A Algorithm</a:t>
            </a:r>
          </a:p>
        </p:txBody>
      </p:sp>
      <p:pic>
        <p:nvPicPr>
          <p:cNvPr id="4" name="Content Placeholder 3" descr="An example of the R S A algorithm.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57529" y="1581752"/>
            <a:ext cx="6028942" cy="4725870"/>
          </a:xfrm>
        </p:spPr>
      </p:pic>
    </p:spTree>
    <p:extLst>
      <p:ext uri="{BB962C8B-B14F-4D97-AF65-F5344CB8AC3E}">
        <p14:creationId xmlns:p14="http://schemas.microsoft.com/office/powerpoint/2010/main" val="306598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21.8 Example of R</a:t>
            </a:r>
            <a:r>
              <a:rPr lang="en-US" sz="100" dirty="0"/>
              <a:t> </a:t>
            </a:r>
            <a:r>
              <a:rPr lang="en-US" sz="3200" dirty="0"/>
              <a:t>S</a:t>
            </a:r>
            <a:r>
              <a:rPr lang="en-US" sz="100" dirty="0"/>
              <a:t> </a:t>
            </a:r>
            <a:r>
              <a:rPr lang="en-US" sz="3200" dirty="0"/>
              <a:t>A Algorithm</a:t>
            </a:r>
          </a:p>
        </p:txBody>
      </p:sp>
      <p:pic>
        <p:nvPicPr>
          <p:cNvPr id="4" name="Content Placeholder 3" descr="An example of R S A algorithm.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3275" y="2079852"/>
            <a:ext cx="8137450" cy="2289759"/>
          </a:xfrm>
        </p:spPr>
      </p:pic>
    </p:spTree>
    <p:extLst>
      <p:ext uri="{BB962C8B-B14F-4D97-AF65-F5344CB8AC3E}">
        <p14:creationId xmlns:p14="http://schemas.microsoft.com/office/powerpoint/2010/main" val="223721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214C-55CB-861A-CB36-3BC91A5F3DE0}"/>
              </a:ext>
            </a:extLst>
          </p:cNvPr>
          <p:cNvSpPr>
            <a:spLocks noGrp="1"/>
          </p:cNvSpPr>
          <p:nvPr>
            <p:ph type="title"/>
          </p:nvPr>
        </p:nvSpPr>
        <p:spPr/>
        <p:txBody>
          <a:bodyPr/>
          <a:lstStyle/>
          <a:p>
            <a:r>
              <a:rPr lang="en-SA" sz="3200" dirty="0">
                <a:latin typeface="+mj-lt"/>
              </a:rPr>
              <a:t>Calculating d using Extended Euclidean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C60C66-2860-CB70-06FF-B163723C2C03}"/>
                  </a:ext>
                </a:extLst>
              </p:cNvPr>
              <p:cNvSpPr>
                <a:spLocks noGrp="1"/>
              </p:cNvSpPr>
              <p:nvPr>
                <p:ph idx="1"/>
              </p:nvPr>
            </p:nvSpPr>
            <p:spPr>
              <a:xfrm>
                <a:off x="457200" y="1517073"/>
                <a:ext cx="3707477" cy="3972900"/>
              </a:xfrm>
            </p:spPr>
            <p:txBody>
              <a:bodyPr>
                <a:normAutofit lnSpcReduction="10000"/>
              </a:bodyPr>
              <a:lstStyle/>
              <a:p>
                <a:r>
                  <a:rPr lang="en-SA" sz="1400" b="1" dirty="0"/>
                  <a:t>Key Generation </a:t>
                </a:r>
              </a:p>
              <a:p>
                <a:pPr lvl="1"/>
                <a:r>
                  <a:rPr lang="en-US" altLang="zh-CN" sz="1400" dirty="0">
                    <a:solidFill>
                      <a:srgbClr val="FF0000"/>
                    </a:solidFill>
                  </a:rPr>
                  <a:t>Given </a:t>
                </a:r>
                <a14:m>
                  <m:oMath xmlns:m="http://schemas.openxmlformats.org/officeDocument/2006/math">
                    <m:r>
                      <a:rPr lang="en-US" altLang="zh-CN" sz="1400" i="1" dirty="0" smtClean="0">
                        <a:solidFill>
                          <a:srgbClr val="FF0000"/>
                        </a:solidFill>
                        <a:latin typeface="Cambria Math" charset="0"/>
                      </a:rPr>
                      <m:t>𝑝</m:t>
                    </m:r>
                    <m:r>
                      <a:rPr lang="en-US" altLang="zh-CN" sz="1400" i="1" dirty="0" smtClean="0">
                        <a:solidFill>
                          <a:srgbClr val="FF0000"/>
                        </a:solidFill>
                        <a:latin typeface="Cambria Math" charset="0"/>
                      </a:rPr>
                      <m:t> </m:t>
                    </m:r>
                  </m:oMath>
                </a14:m>
                <a:r>
                  <a:rPr lang="en-SA" sz="1400" dirty="0">
                    <a:solidFill>
                      <a:srgbClr val="FF0000"/>
                    </a:solidFill>
                  </a:rPr>
                  <a:t>= 7</a:t>
                </a:r>
                <a:r>
                  <a:rPr lang="en-SA" sz="1400" dirty="0"/>
                  <a:t>, </a:t>
                </a:r>
                <a14:m>
                  <m:oMath xmlns:m="http://schemas.openxmlformats.org/officeDocument/2006/math">
                    <m:r>
                      <a:rPr lang="en-US" altLang="zh-CN" sz="1400" i="1" dirty="0" smtClean="0">
                        <a:solidFill>
                          <a:srgbClr val="FF0000"/>
                        </a:solidFill>
                        <a:latin typeface="Cambria Math" charset="0"/>
                      </a:rPr>
                      <m:t>𝑞</m:t>
                    </m:r>
                    <m:r>
                      <a:rPr lang="en-US" altLang="zh-CN" sz="1400" i="1" dirty="0" smtClean="0">
                        <a:solidFill>
                          <a:srgbClr val="FF0000"/>
                        </a:solidFill>
                        <a:latin typeface="Cambria Math" charset="0"/>
                      </a:rPr>
                      <m:t> </m:t>
                    </m:r>
                  </m:oMath>
                </a14:m>
                <a:r>
                  <a:rPr lang="en-SA" sz="1400" dirty="0">
                    <a:solidFill>
                      <a:srgbClr val="FF0000"/>
                    </a:solidFill>
                  </a:rPr>
                  <a:t>=19</a:t>
                </a:r>
                <a:endParaRPr lang="en-SA" sz="1400" dirty="0"/>
              </a:p>
              <a:p>
                <a:pPr lvl="1"/>
                <a:r>
                  <a:rPr lang="en-SA" sz="1400" dirty="0">
                    <a:solidFill>
                      <a:srgbClr val="FF0000"/>
                    </a:solidFill>
                  </a:rPr>
                  <a:t>𝑛</a:t>
                </a:r>
                <a:r>
                  <a:rPr lang="en-SA" sz="1400" dirty="0"/>
                  <a:t> = 7 * 19 = </a:t>
                </a:r>
                <a:r>
                  <a:rPr lang="en-SA" sz="1400" dirty="0">
                    <a:solidFill>
                      <a:srgbClr val="FF0000"/>
                    </a:solidFill>
                  </a:rPr>
                  <a:t>133</a:t>
                </a:r>
              </a:p>
              <a:p>
                <a:pPr lvl="1"/>
                <a:r>
                  <a:rPr lang="en-SA" sz="1400" dirty="0">
                    <a:solidFill>
                      <a:srgbClr val="FF0000"/>
                    </a:solidFill>
                  </a:rPr>
                  <a:t>𝜑(𝑛) </a:t>
                </a:r>
                <a:r>
                  <a:rPr lang="en-SA" sz="1400" dirty="0"/>
                  <a:t>= (7-1) * (19-1) = 6 * 18 = </a:t>
                </a:r>
                <a:r>
                  <a:rPr lang="en-SA" sz="1400" dirty="0">
                    <a:solidFill>
                      <a:srgbClr val="FF0000"/>
                    </a:solidFill>
                  </a:rPr>
                  <a:t>108</a:t>
                </a:r>
              </a:p>
              <a:p>
                <a:pPr lvl="1"/>
                <a:r>
                  <a:rPr lang="en-SA" sz="1400" dirty="0"/>
                  <a:t>We pick </a:t>
                </a:r>
                <a:r>
                  <a:rPr lang="en-SA" sz="1400" i="1" dirty="0">
                    <a:solidFill>
                      <a:srgbClr val="FF0000"/>
                    </a:solidFill>
                  </a:rPr>
                  <a:t>e</a:t>
                </a:r>
                <a:r>
                  <a:rPr lang="en-SA" sz="1400" dirty="0"/>
                  <a:t> such that </a:t>
                </a:r>
                <a:r>
                  <a:rPr lang="en-SA" sz="1400" dirty="0">
                    <a:solidFill>
                      <a:srgbClr val="0070C0"/>
                    </a:solidFill>
                  </a:rPr>
                  <a:t>1&lt; e &lt; 108</a:t>
                </a:r>
                <a:r>
                  <a:rPr lang="en-SA" sz="1400" dirty="0"/>
                  <a:t>; and </a:t>
                </a:r>
                <a:r>
                  <a:rPr lang="en-SA" sz="1400" dirty="0">
                    <a:solidFill>
                      <a:srgbClr val="0070C0"/>
                    </a:solidFill>
                  </a:rPr>
                  <a:t>gcd(e, 108) = 1</a:t>
                </a:r>
                <a:r>
                  <a:rPr lang="en-SA" sz="1400" dirty="0">
                    <a:sym typeface="Wingdings" pitchFamily="2" charset="2"/>
                  </a:rPr>
                  <a:t> </a:t>
                </a:r>
                <a:r>
                  <a:rPr lang="en-SA" sz="1400" i="1" dirty="0">
                    <a:solidFill>
                      <a:srgbClr val="FF0000"/>
                    </a:solidFill>
                    <a:sym typeface="Wingdings" pitchFamily="2" charset="2"/>
                  </a:rPr>
                  <a:t>e</a:t>
                </a:r>
                <a:r>
                  <a:rPr lang="en-SA" sz="1400" dirty="0">
                    <a:solidFill>
                      <a:srgbClr val="FF0000"/>
                    </a:solidFill>
                    <a:sym typeface="Wingdings" pitchFamily="2" charset="2"/>
                  </a:rPr>
                  <a:t> = 29</a:t>
                </a:r>
                <a:endParaRPr lang="en-SA" sz="1400" dirty="0">
                  <a:solidFill>
                    <a:srgbClr val="FF0000"/>
                  </a:solidFill>
                </a:endParaRPr>
              </a:p>
              <a:p>
                <a:pPr lvl="1"/>
                <a:r>
                  <a:rPr lang="en-US" sz="1400" dirty="0">
                    <a:solidFill>
                      <a:srgbClr val="FF0000"/>
                    </a:solidFill>
                  </a:rPr>
                  <a:t>P</a:t>
                </a:r>
                <a:r>
                  <a:rPr lang="en-SA" sz="1400" dirty="0">
                    <a:solidFill>
                      <a:srgbClr val="FF0000"/>
                    </a:solidFill>
                  </a:rPr>
                  <a:t>ublic key is (29, 133)</a:t>
                </a:r>
              </a:p>
              <a:p>
                <a:pPr lvl="1"/>
                <a:r>
                  <a:rPr lang="en-SA" sz="1400" dirty="0"/>
                  <a:t>We now calculate d using Extended Euclidean Algorithm:</a:t>
                </a:r>
                <a:br>
                  <a:rPr lang="en-SA" sz="1400" dirty="0"/>
                </a:br>
                <a:r>
                  <a:rPr lang="en-SA" sz="1400" dirty="0"/>
                  <a:t>d = </a:t>
                </a:r>
                <a:r>
                  <a:rPr lang="en-SA" sz="1400" dirty="0">
                    <a:solidFill>
                      <a:srgbClr val="FF0000"/>
                    </a:solidFill>
                  </a:rPr>
                  <a:t>29</a:t>
                </a:r>
                <a:r>
                  <a:rPr lang="en-SA" sz="1400" baseline="30000" dirty="0">
                    <a:solidFill>
                      <a:srgbClr val="FF0000"/>
                    </a:solidFill>
                  </a:rPr>
                  <a:t>-1</a:t>
                </a:r>
                <a:r>
                  <a:rPr lang="en-SA" sz="1400" dirty="0"/>
                  <a:t> mod </a:t>
                </a:r>
                <a:r>
                  <a:rPr lang="en-SA" sz="1400" dirty="0">
                    <a:solidFill>
                      <a:srgbClr val="FF0000"/>
                    </a:solidFill>
                  </a:rPr>
                  <a:t>108 </a:t>
                </a:r>
                <a:br>
                  <a:rPr lang="en-SA" sz="1400" dirty="0">
                    <a:solidFill>
                      <a:srgbClr val="FF0000"/>
                    </a:solidFill>
                  </a:rPr>
                </a:br>
                <a:r>
                  <a:rPr lang="en-SA" sz="1400" dirty="0">
                    <a:solidFill>
                      <a:srgbClr val="FF0000"/>
                    </a:solidFill>
                  </a:rPr>
                  <a:t>d = 41</a:t>
                </a:r>
              </a:p>
              <a:p>
                <a:pPr lvl="1"/>
                <a:r>
                  <a:rPr lang="en-SA" sz="1400" dirty="0"/>
                  <a:t>To verify: </a:t>
                </a:r>
                <a:br>
                  <a:rPr lang="en-SA" sz="1400" dirty="0"/>
                </a:br>
                <a:r>
                  <a:rPr lang="en-SA" sz="1400" dirty="0"/>
                  <a:t>e.d = 1 mod 𝜑(𝑛) </a:t>
                </a:r>
                <a:br>
                  <a:rPr lang="en-SA" sz="1400" dirty="0"/>
                </a:br>
                <a:r>
                  <a:rPr lang="en-SA" sz="1400" dirty="0"/>
                  <a:t>29*41 = 1 mod 108</a:t>
                </a:r>
                <a:br>
                  <a:rPr lang="en-SA" sz="1400" dirty="0"/>
                </a:br>
                <a:r>
                  <a:rPr lang="en-SA" sz="1400" dirty="0"/>
                  <a:t>1189 mod 108 = 1</a:t>
                </a:r>
              </a:p>
              <a:p>
                <a:pPr lvl="1"/>
                <a:r>
                  <a:rPr lang="en-SA" sz="1400" dirty="0">
                    <a:solidFill>
                      <a:srgbClr val="FF0000"/>
                    </a:solidFill>
                  </a:rPr>
                  <a:t>Private key is (41,133)</a:t>
                </a:r>
              </a:p>
            </p:txBody>
          </p:sp>
        </mc:Choice>
        <mc:Fallback xmlns="">
          <p:sp>
            <p:nvSpPr>
              <p:cNvPr id="3" name="Content Placeholder 2">
                <a:extLst>
                  <a:ext uri="{FF2B5EF4-FFF2-40B4-BE49-F238E27FC236}">
                    <a16:creationId xmlns:a16="http://schemas.microsoft.com/office/drawing/2014/main" id="{17C60C66-2860-CB70-06FF-B163723C2C03}"/>
                  </a:ext>
                </a:extLst>
              </p:cNvPr>
              <p:cNvSpPr>
                <a:spLocks noGrp="1" noRot="1" noChangeAspect="1" noMove="1" noResize="1" noEditPoints="1" noAdjustHandles="1" noChangeArrowheads="1" noChangeShapeType="1" noTextEdit="1"/>
              </p:cNvSpPr>
              <p:nvPr>
                <p:ph idx="1"/>
              </p:nvPr>
            </p:nvSpPr>
            <p:spPr>
              <a:xfrm>
                <a:off x="457200" y="1517073"/>
                <a:ext cx="3707477" cy="3972900"/>
              </a:xfrm>
              <a:blipFill>
                <a:blip r:embed="rId2"/>
                <a:stretch>
                  <a:fillRect/>
                </a:stretch>
              </a:blipFill>
            </p:spPr>
            <p:txBody>
              <a:bodyPr/>
              <a:lstStyle/>
              <a:p>
                <a:r>
                  <a:rPr lang="en-SA">
                    <a:noFill/>
                  </a:rPr>
                  <a:t> </a:t>
                </a:r>
              </a:p>
            </p:txBody>
          </p:sp>
        </mc:Fallback>
      </mc:AlternateContent>
      <p:graphicFrame>
        <p:nvGraphicFramePr>
          <p:cNvPr id="5" name="Table 5">
            <a:extLst>
              <a:ext uri="{FF2B5EF4-FFF2-40B4-BE49-F238E27FC236}">
                <a16:creationId xmlns:a16="http://schemas.microsoft.com/office/drawing/2014/main" id="{77B14C8E-D6B9-4024-8F56-05BF5A2AE3B8}"/>
              </a:ext>
            </a:extLst>
          </p:cNvPr>
          <p:cNvGraphicFramePr>
            <a:graphicFrameLocks noGrp="1"/>
          </p:cNvGraphicFramePr>
          <p:nvPr/>
        </p:nvGraphicFramePr>
        <p:xfrm>
          <a:off x="4707082" y="3246199"/>
          <a:ext cx="3827317" cy="2936133"/>
        </p:xfrm>
        <a:graphic>
          <a:graphicData uri="http://schemas.openxmlformats.org/drawingml/2006/table">
            <a:tbl>
              <a:tblPr firstRow="1" bandRow="1">
                <a:tableStyleId>{D7AC3CCA-C797-4891-BE02-D94E43425B78}</a:tableStyleId>
              </a:tblPr>
              <a:tblGrid>
                <a:gridCol w="561249">
                  <a:extLst>
                    <a:ext uri="{9D8B030D-6E8A-4147-A177-3AD203B41FA5}">
                      <a16:colId xmlns:a16="http://schemas.microsoft.com/office/drawing/2014/main" val="3545401010"/>
                    </a:ext>
                  </a:extLst>
                </a:gridCol>
                <a:gridCol w="588183">
                  <a:extLst>
                    <a:ext uri="{9D8B030D-6E8A-4147-A177-3AD203B41FA5}">
                      <a16:colId xmlns:a16="http://schemas.microsoft.com/office/drawing/2014/main" val="1079228207"/>
                    </a:ext>
                  </a:extLst>
                </a:gridCol>
                <a:gridCol w="566057">
                  <a:extLst>
                    <a:ext uri="{9D8B030D-6E8A-4147-A177-3AD203B41FA5}">
                      <a16:colId xmlns:a16="http://schemas.microsoft.com/office/drawing/2014/main" val="3657402724"/>
                    </a:ext>
                  </a:extLst>
                </a:gridCol>
                <a:gridCol w="511629">
                  <a:extLst>
                    <a:ext uri="{9D8B030D-6E8A-4147-A177-3AD203B41FA5}">
                      <a16:colId xmlns:a16="http://schemas.microsoft.com/office/drawing/2014/main" val="56225124"/>
                    </a:ext>
                  </a:extLst>
                </a:gridCol>
                <a:gridCol w="511629">
                  <a:extLst>
                    <a:ext uri="{9D8B030D-6E8A-4147-A177-3AD203B41FA5}">
                      <a16:colId xmlns:a16="http://schemas.microsoft.com/office/drawing/2014/main" val="1404569853"/>
                    </a:ext>
                  </a:extLst>
                </a:gridCol>
                <a:gridCol w="566057">
                  <a:extLst>
                    <a:ext uri="{9D8B030D-6E8A-4147-A177-3AD203B41FA5}">
                      <a16:colId xmlns:a16="http://schemas.microsoft.com/office/drawing/2014/main" val="321269186"/>
                    </a:ext>
                  </a:extLst>
                </a:gridCol>
                <a:gridCol w="522513">
                  <a:extLst>
                    <a:ext uri="{9D8B030D-6E8A-4147-A177-3AD203B41FA5}">
                      <a16:colId xmlns:a16="http://schemas.microsoft.com/office/drawing/2014/main" val="3891823804"/>
                    </a:ext>
                  </a:extLst>
                </a:gridCol>
              </a:tblGrid>
              <a:tr h="326237">
                <a:tc>
                  <a:txBody>
                    <a:bodyPr/>
                    <a:lstStyle/>
                    <a:p>
                      <a:r>
                        <a:rPr lang="en-SA" sz="1100" dirty="0"/>
                        <a:t>Q</a:t>
                      </a:r>
                    </a:p>
                  </a:txBody>
                  <a:tcPr marL="68580" marR="68580" marT="34290" marB="34290"/>
                </a:tc>
                <a:tc>
                  <a:txBody>
                    <a:bodyPr/>
                    <a:lstStyle/>
                    <a:p>
                      <a:r>
                        <a:rPr lang="en-SA" sz="1100" dirty="0"/>
                        <a:t>A</a:t>
                      </a:r>
                    </a:p>
                  </a:txBody>
                  <a:tcPr marL="68580" marR="68580" marT="34290" marB="34290"/>
                </a:tc>
                <a:tc>
                  <a:txBody>
                    <a:bodyPr/>
                    <a:lstStyle/>
                    <a:p>
                      <a:r>
                        <a:rPr lang="en-SA" sz="1100" dirty="0"/>
                        <a:t>B</a:t>
                      </a:r>
                    </a:p>
                  </a:txBody>
                  <a:tcPr marL="68580" marR="68580" marT="34290" marB="34290"/>
                </a:tc>
                <a:tc>
                  <a:txBody>
                    <a:bodyPr/>
                    <a:lstStyle/>
                    <a:p>
                      <a:r>
                        <a:rPr lang="en-SA" sz="1100" dirty="0"/>
                        <a:t>R</a:t>
                      </a:r>
                    </a:p>
                  </a:txBody>
                  <a:tcPr marL="68580" marR="68580" marT="34290" marB="34290"/>
                </a:tc>
                <a:tc>
                  <a:txBody>
                    <a:bodyPr/>
                    <a:lstStyle/>
                    <a:p>
                      <a:r>
                        <a:rPr lang="en-SA" sz="1100" dirty="0"/>
                        <a:t>T</a:t>
                      </a:r>
                      <a:r>
                        <a:rPr lang="en-SA" sz="1100" baseline="-25000" dirty="0"/>
                        <a:t>1</a:t>
                      </a:r>
                      <a:endParaRPr lang="en-SA" sz="1100" dirty="0"/>
                    </a:p>
                  </a:txBody>
                  <a:tcPr marL="68580" marR="68580" marT="34290" marB="34290"/>
                </a:tc>
                <a:tc>
                  <a:txBody>
                    <a:bodyPr/>
                    <a:lstStyle/>
                    <a:p>
                      <a:r>
                        <a:rPr lang="en-SA" sz="1100" dirty="0"/>
                        <a:t>T</a:t>
                      </a:r>
                      <a:r>
                        <a:rPr lang="en-SA" sz="1100" baseline="-25000" dirty="0"/>
                        <a:t>2</a:t>
                      </a:r>
                      <a:endParaRPr lang="en-SA" sz="1100" dirty="0"/>
                    </a:p>
                  </a:txBody>
                  <a:tcPr marL="68580" marR="68580" marT="34290" marB="34290"/>
                </a:tc>
                <a:tc>
                  <a:txBody>
                    <a:bodyPr/>
                    <a:lstStyle/>
                    <a:p>
                      <a:r>
                        <a:rPr lang="en-SA" sz="1100" dirty="0"/>
                        <a:t>T</a:t>
                      </a:r>
                    </a:p>
                  </a:txBody>
                  <a:tcPr marL="68580" marR="68580" marT="34290" marB="34290"/>
                </a:tc>
                <a:extLst>
                  <a:ext uri="{0D108BD9-81ED-4DB2-BD59-A6C34878D82A}">
                    <a16:rowId xmlns:a16="http://schemas.microsoft.com/office/drawing/2014/main" val="1730932252"/>
                  </a:ext>
                </a:extLst>
              </a:tr>
              <a:tr h="326237">
                <a:tc>
                  <a:txBody>
                    <a:bodyPr/>
                    <a:lstStyle/>
                    <a:p>
                      <a:pPr algn="ctr"/>
                      <a:r>
                        <a:rPr lang="en-SA" sz="1100" dirty="0"/>
                        <a:t>3</a:t>
                      </a:r>
                    </a:p>
                  </a:txBody>
                  <a:tcPr marL="68580" marR="68580" marT="34290" marB="34290" anchor="ctr"/>
                </a:tc>
                <a:tc>
                  <a:txBody>
                    <a:bodyPr/>
                    <a:lstStyle/>
                    <a:p>
                      <a:pPr algn="ctr"/>
                      <a:r>
                        <a:rPr lang="en-SA" sz="1100" dirty="0">
                          <a:solidFill>
                            <a:srgbClr val="FF0000"/>
                          </a:solidFill>
                        </a:rPr>
                        <a:t>108</a:t>
                      </a:r>
                    </a:p>
                  </a:txBody>
                  <a:tcPr marL="68580" marR="68580" marT="34290" marB="34290" anchor="ctr"/>
                </a:tc>
                <a:tc>
                  <a:txBody>
                    <a:bodyPr/>
                    <a:lstStyle/>
                    <a:p>
                      <a:pPr algn="ctr"/>
                      <a:r>
                        <a:rPr lang="en-SA" sz="1100" dirty="0">
                          <a:solidFill>
                            <a:srgbClr val="FF0000"/>
                          </a:solidFill>
                        </a:rPr>
                        <a:t>29</a:t>
                      </a:r>
                    </a:p>
                  </a:txBody>
                  <a:tcPr marL="68580" marR="68580" marT="34290" marB="34290" anchor="ctr"/>
                </a:tc>
                <a:tc>
                  <a:txBody>
                    <a:bodyPr/>
                    <a:lstStyle/>
                    <a:p>
                      <a:pPr algn="ctr"/>
                      <a:r>
                        <a:rPr lang="en-SA" sz="1100" dirty="0"/>
                        <a:t>21</a:t>
                      </a:r>
                    </a:p>
                  </a:txBody>
                  <a:tcPr marL="68580" marR="68580" marT="34290" marB="34290" anchor="ctr"/>
                </a:tc>
                <a:tc>
                  <a:txBody>
                    <a:bodyPr/>
                    <a:lstStyle/>
                    <a:p>
                      <a:pPr algn="ctr"/>
                      <a:r>
                        <a:rPr lang="en-SA" sz="1100" dirty="0"/>
                        <a:t>0</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-3</a:t>
                      </a:r>
                    </a:p>
                  </a:txBody>
                  <a:tcPr marL="68580" marR="68580" marT="34290" marB="34290" anchor="ctr"/>
                </a:tc>
                <a:extLst>
                  <a:ext uri="{0D108BD9-81ED-4DB2-BD59-A6C34878D82A}">
                    <a16:rowId xmlns:a16="http://schemas.microsoft.com/office/drawing/2014/main" val="561746040"/>
                  </a:ext>
                </a:extLst>
              </a:tr>
              <a:tr h="326237">
                <a:tc>
                  <a:txBody>
                    <a:bodyPr/>
                    <a:lstStyle/>
                    <a:p>
                      <a:pPr algn="ctr"/>
                      <a:r>
                        <a:rPr lang="en-SA" sz="1100" dirty="0"/>
                        <a:t>1</a:t>
                      </a:r>
                    </a:p>
                  </a:txBody>
                  <a:tcPr marL="68580" marR="68580" marT="34290" marB="34290" anchor="ctr"/>
                </a:tc>
                <a:tc>
                  <a:txBody>
                    <a:bodyPr/>
                    <a:lstStyle/>
                    <a:p>
                      <a:pPr algn="ctr"/>
                      <a:r>
                        <a:rPr lang="en-SA" sz="1100" dirty="0"/>
                        <a:t>29</a:t>
                      </a:r>
                    </a:p>
                  </a:txBody>
                  <a:tcPr marL="68580" marR="68580" marT="34290" marB="34290" anchor="ctr"/>
                </a:tc>
                <a:tc>
                  <a:txBody>
                    <a:bodyPr/>
                    <a:lstStyle/>
                    <a:p>
                      <a:pPr algn="ctr"/>
                      <a:r>
                        <a:rPr lang="en-SA" sz="1100" dirty="0"/>
                        <a:t>21</a:t>
                      </a:r>
                    </a:p>
                  </a:txBody>
                  <a:tcPr marL="68580" marR="68580" marT="34290" marB="34290" anchor="ctr"/>
                </a:tc>
                <a:tc>
                  <a:txBody>
                    <a:bodyPr/>
                    <a:lstStyle/>
                    <a:p>
                      <a:pPr algn="ctr"/>
                      <a:r>
                        <a:rPr lang="en-SA" sz="1100" dirty="0"/>
                        <a:t>8</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-3</a:t>
                      </a:r>
                    </a:p>
                  </a:txBody>
                  <a:tcPr marL="68580" marR="68580" marT="34290" marB="34290" anchor="ctr"/>
                </a:tc>
                <a:tc>
                  <a:txBody>
                    <a:bodyPr/>
                    <a:lstStyle/>
                    <a:p>
                      <a:pPr algn="ctr"/>
                      <a:r>
                        <a:rPr lang="en-SA" sz="1100" dirty="0"/>
                        <a:t>4</a:t>
                      </a:r>
                    </a:p>
                  </a:txBody>
                  <a:tcPr marL="68580" marR="68580" marT="34290" marB="34290" anchor="ctr"/>
                </a:tc>
                <a:extLst>
                  <a:ext uri="{0D108BD9-81ED-4DB2-BD59-A6C34878D82A}">
                    <a16:rowId xmlns:a16="http://schemas.microsoft.com/office/drawing/2014/main" val="4175011829"/>
                  </a:ext>
                </a:extLst>
              </a:tr>
              <a:tr h="326237">
                <a:tc>
                  <a:txBody>
                    <a:bodyPr/>
                    <a:lstStyle/>
                    <a:p>
                      <a:pPr algn="ctr"/>
                      <a:r>
                        <a:rPr lang="en-SA" sz="1100" dirty="0"/>
                        <a:t>2</a:t>
                      </a:r>
                    </a:p>
                  </a:txBody>
                  <a:tcPr marL="68580" marR="68580" marT="34290" marB="34290" anchor="ctr"/>
                </a:tc>
                <a:tc>
                  <a:txBody>
                    <a:bodyPr/>
                    <a:lstStyle/>
                    <a:p>
                      <a:pPr algn="ctr"/>
                      <a:r>
                        <a:rPr lang="en-SA" sz="1100" dirty="0"/>
                        <a:t>21</a:t>
                      </a:r>
                    </a:p>
                  </a:txBody>
                  <a:tcPr marL="68580" marR="68580" marT="34290" marB="34290" anchor="ctr"/>
                </a:tc>
                <a:tc>
                  <a:txBody>
                    <a:bodyPr/>
                    <a:lstStyle/>
                    <a:p>
                      <a:pPr algn="ctr"/>
                      <a:r>
                        <a:rPr lang="en-SA" sz="1100" dirty="0"/>
                        <a:t>8</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-3</a:t>
                      </a:r>
                    </a:p>
                  </a:txBody>
                  <a:tcPr marL="68580" marR="68580" marT="34290" marB="34290" anchor="ctr"/>
                </a:tc>
                <a:tc>
                  <a:txBody>
                    <a:bodyPr/>
                    <a:lstStyle/>
                    <a:p>
                      <a:pPr algn="ctr"/>
                      <a:r>
                        <a:rPr lang="en-SA" sz="1100" dirty="0"/>
                        <a:t>4</a:t>
                      </a:r>
                    </a:p>
                  </a:txBody>
                  <a:tcPr marL="68580" marR="68580" marT="34290" marB="34290" anchor="ctr"/>
                </a:tc>
                <a:tc>
                  <a:txBody>
                    <a:bodyPr/>
                    <a:lstStyle/>
                    <a:p>
                      <a:pPr algn="ctr"/>
                      <a:r>
                        <a:rPr lang="en-SA" sz="1100" dirty="0"/>
                        <a:t>-11</a:t>
                      </a:r>
                    </a:p>
                  </a:txBody>
                  <a:tcPr marL="68580" marR="68580" marT="34290" marB="34290" anchor="ctr"/>
                </a:tc>
                <a:extLst>
                  <a:ext uri="{0D108BD9-81ED-4DB2-BD59-A6C34878D82A}">
                    <a16:rowId xmlns:a16="http://schemas.microsoft.com/office/drawing/2014/main" val="3582369656"/>
                  </a:ext>
                </a:extLst>
              </a:tr>
              <a:tr h="326237">
                <a:tc>
                  <a:txBody>
                    <a:bodyPr/>
                    <a:lstStyle/>
                    <a:p>
                      <a:pPr algn="ctr"/>
                      <a:r>
                        <a:rPr lang="en-SA" sz="1100" dirty="0"/>
                        <a:t>1</a:t>
                      </a:r>
                    </a:p>
                  </a:txBody>
                  <a:tcPr marL="68580" marR="68580" marT="34290" marB="34290" anchor="ctr"/>
                </a:tc>
                <a:tc>
                  <a:txBody>
                    <a:bodyPr/>
                    <a:lstStyle/>
                    <a:p>
                      <a:pPr algn="ctr"/>
                      <a:r>
                        <a:rPr lang="en-SA" sz="1100" dirty="0"/>
                        <a:t>8</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3</a:t>
                      </a:r>
                    </a:p>
                  </a:txBody>
                  <a:tcPr marL="68580" marR="68580" marT="34290" marB="34290" anchor="ctr"/>
                </a:tc>
                <a:tc>
                  <a:txBody>
                    <a:bodyPr/>
                    <a:lstStyle/>
                    <a:p>
                      <a:pPr algn="ctr"/>
                      <a:r>
                        <a:rPr lang="en-SA" sz="1100" dirty="0"/>
                        <a:t>4</a:t>
                      </a:r>
                    </a:p>
                  </a:txBody>
                  <a:tcPr marL="68580" marR="68580" marT="34290" marB="34290" anchor="ctr"/>
                </a:tc>
                <a:tc>
                  <a:txBody>
                    <a:bodyPr/>
                    <a:lstStyle/>
                    <a:p>
                      <a:pPr algn="ctr"/>
                      <a:r>
                        <a:rPr lang="en-SA" sz="1100" dirty="0"/>
                        <a:t>-11</a:t>
                      </a:r>
                    </a:p>
                  </a:txBody>
                  <a:tcPr marL="68580" marR="68580" marT="34290" marB="34290" anchor="ctr"/>
                </a:tc>
                <a:tc>
                  <a:txBody>
                    <a:bodyPr/>
                    <a:lstStyle/>
                    <a:p>
                      <a:pPr algn="ctr"/>
                      <a:r>
                        <a:rPr lang="en-SA" sz="1100" dirty="0"/>
                        <a:t>15</a:t>
                      </a:r>
                    </a:p>
                  </a:txBody>
                  <a:tcPr marL="68580" marR="68580" marT="34290" marB="34290" anchor="ctr"/>
                </a:tc>
                <a:extLst>
                  <a:ext uri="{0D108BD9-81ED-4DB2-BD59-A6C34878D82A}">
                    <a16:rowId xmlns:a16="http://schemas.microsoft.com/office/drawing/2014/main" val="4115418898"/>
                  </a:ext>
                </a:extLst>
              </a:tr>
              <a:tr h="326237">
                <a:tc>
                  <a:txBody>
                    <a:bodyPr/>
                    <a:lstStyle/>
                    <a:p>
                      <a:pPr algn="ctr"/>
                      <a:r>
                        <a:rPr lang="en-SA" sz="1100" dirty="0"/>
                        <a:t>1</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3</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-11</a:t>
                      </a:r>
                    </a:p>
                  </a:txBody>
                  <a:tcPr marL="68580" marR="68580" marT="34290" marB="34290" anchor="ctr"/>
                </a:tc>
                <a:tc>
                  <a:txBody>
                    <a:bodyPr/>
                    <a:lstStyle/>
                    <a:p>
                      <a:pPr algn="ctr"/>
                      <a:r>
                        <a:rPr lang="en-SA" sz="1100" dirty="0"/>
                        <a:t>15</a:t>
                      </a:r>
                    </a:p>
                  </a:txBody>
                  <a:tcPr marL="68580" marR="68580" marT="34290" marB="34290" anchor="ctr"/>
                </a:tc>
                <a:tc>
                  <a:txBody>
                    <a:bodyPr/>
                    <a:lstStyle/>
                    <a:p>
                      <a:pPr algn="ctr"/>
                      <a:r>
                        <a:rPr lang="en-SA" sz="1100" dirty="0"/>
                        <a:t>-26</a:t>
                      </a:r>
                    </a:p>
                  </a:txBody>
                  <a:tcPr marL="68580" marR="68580" marT="34290" marB="34290" anchor="ctr"/>
                </a:tc>
                <a:extLst>
                  <a:ext uri="{0D108BD9-81ED-4DB2-BD59-A6C34878D82A}">
                    <a16:rowId xmlns:a16="http://schemas.microsoft.com/office/drawing/2014/main" val="2178287080"/>
                  </a:ext>
                </a:extLst>
              </a:tr>
              <a:tr h="326237">
                <a:tc>
                  <a:txBody>
                    <a:bodyPr/>
                    <a:lstStyle/>
                    <a:p>
                      <a:pPr algn="ctr"/>
                      <a:r>
                        <a:rPr lang="en-SA" sz="1100" dirty="0"/>
                        <a:t>1</a:t>
                      </a:r>
                    </a:p>
                  </a:txBody>
                  <a:tcPr marL="68580" marR="68580" marT="34290" marB="34290" anchor="ctr"/>
                </a:tc>
                <a:tc>
                  <a:txBody>
                    <a:bodyPr/>
                    <a:lstStyle/>
                    <a:p>
                      <a:pPr algn="ctr"/>
                      <a:r>
                        <a:rPr lang="en-SA" sz="1100" dirty="0"/>
                        <a:t>3</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15</a:t>
                      </a:r>
                    </a:p>
                  </a:txBody>
                  <a:tcPr marL="68580" marR="68580" marT="34290" marB="34290" anchor="ctr"/>
                </a:tc>
                <a:tc>
                  <a:txBody>
                    <a:bodyPr/>
                    <a:lstStyle/>
                    <a:p>
                      <a:pPr algn="ctr"/>
                      <a:r>
                        <a:rPr lang="en-SA" sz="1100" dirty="0"/>
                        <a:t>-26</a:t>
                      </a:r>
                    </a:p>
                  </a:txBody>
                  <a:tcPr marL="68580" marR="68580" marT="34290" marB="34290" anchor="ctr"/>
                </a:tc>
                <a:tc>
                  <a:txBody>
                    <a:bodyPr/>
                    <a:lstStyle/>
                    <a:p>
                      <a:pPr algn="ctr"/>
                      <a:r>
                        <a:rPr lang="en-SA" sz="1100" dirty="0"/>
                        <a:t>41</a:t>
                      </a:r>
                    </a:p>
                  </a:txBody>
                  <a:tcPr marL="68580" marR="68580" marT="34290" marB="34290" anchor="ctr"/>
                </a:tc>
                <a:extLst>
                  <a:ext uri="{0D108BD9-81ED-4DB2-BD59-A6C34878D82A}">
                    <a16:rowId xmlns:a16="http://schemas.microsoft.com/office/drawing/2014/main" val="1191572981"/>
                  </a:ext>
                </a:extLst>
              </a:tr>
              <a:tr h="326237">
                <a:tc>
                  <a:txBody>
                    <a:bodyPr/>
                    <a:lstStyle/>
                    <a:p>
                      <a:pPr algn="ctr"/>
                      <a:r>
                        <a:rPr lang="en-SA" sz="1100" dirty="0"/>
                        <a:t>2</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b="1" dirty="0">
                          <a:solidFill>
                            <a:srgbClr val="FF0000"/>
                          </a:solidFill>
                        </a:rPr>
                        <a:t>0</a:t>
                      </a:r>
                    </a:p>
                  </a:txBody>
                  <a:tcPr marL="68580" marR="68580" marT="34290" marB="34290" anchor="ctr"/>
                </a:tc>
                <a:tc>
                  <a:txBody>
                    <a:bodyPr/>
                    <a:lstStyle/>
                    <a:p>
                      <a:pPr algn="ctr"/>
                      <a:r>
                        <a:rPr lang="en-SA" sz="1100" dirty="0"/>
                        <a:t>-26</a:t>
                      </a:r>
                    </a:p>
                  </a:txBody>
                  <a:tcPr marL="68580" marR="68580" marT="34290" marB="34290" anchor="ctr"/>
                </a:tc>
                <a:tc>
                  <a:txBody>
                    <a:bodyPr/>
                    <a:lstStyle/>
                    <a:p>
                      <a:pPr algn="ctr"/>
                      <a:r>
                        <a:rPr lang="en-SA" sz="1100" b="1" dirty="0">
                          <a:solidFill>
                            <a:srgbClr val="FF0000"/>
                          </a:solidFill>
                        </a:rPr>
                        <a:t>41</a:t>
                      </a:r>
                    </a:p>
                  </a:txBody>
                  <a:tcPr marL="68580" marR="68580" marT="34290" marB="34290" anchor="ctr"/>
                </a:tc>
                <a:tc>
                  <a:txBody>
                    <a:bodyPr/>
                    <a:lstStyle/>
                    <a:p>
                      <a:pPr algn="ctr"/>
                      <a:r>
                        <a:rPr lang="en-SA" sz="1100" dirty="0"/>
                        <a:t>-108</a:t>
                      </a:r>
                    </a:p>
                  </a:txBody>
                  <a:tcPr marL="68580" marR="68580" marT="34290" marB="34290" anchor="ctr"/>
                </a:tc>
                <a:extLst>
                  <a:ext uri="{0D108BD9-81ED-4DB2-BD59-A6C34878D82A}">
                    <a16:rowId xmlns:a16="http://schemas.microsoft.com/office/drawing/2014/main" val="2825352010"/>
                  </a:ext>
                </a:extLst>
              </a:tr>
              <a:tr h="326237">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r>
                        <a:rPr lang="en-SA" sz="1050" dirty="0">
                          <a:solidFill>
                            <a:srgbClr val="0070C0"/>
                          </a:solidFill>
                          <a:highlight>
                            <a:srgbClr val="00FFFF"/>
                          </a:highlight>
                        </a:rPr>
                        <a:t>STOP</a:t>
                      </a:r>
                    </a:p>
                  </a:txBody>
                  <a:tcPr marL="68580" marR="68580" marT="34290" marB="34290" anchor="ctr"/>
                </a:tc>
                <a:tc>
                  <a:txBody>
                    <a:bodyPr/>
                    <a:lstStyle/>
                    <a:p>
                      <a:pPr algn="ctr"/>
                      <a:endParaRPr lang="en-SA" sz="1100" dirty="0">
                        <a:solidFill>
                          <a:srgbClr val="0070C0"/>
                        </a:solidFill>
                        <a:highlight>
                          <a:srgbClr val="00FFFF"/>
                        </a:highlight>
                      </a:endParaRPr>
                    </a:p>
                  </a:txBody>
                  <a:tcPr marL="68580" marR="68580" marT="34290" marB="34290" anchor="ctr"/>
                </a:tc>
                <a:tc>
                  <a:txBody>
                    <a:bodyPr/>
                    <a:lstStyle/>
                    <a:p>
                      <a:pPr algn="ctr"/>
                      <a:r>
                        <a:rPr lang="en-SA" sz="1100" dirty="0">
                          <a:solidFill>
                            <a:srgbClr val="0070C0"/>
                          </a:solidFill>
                          <a:highlight>
                            <a:srgbClr val="00FFFF"/>
                          </a:highlight>
                        </a:rPr>
                        <a:t>d</a:t>
                      </a:r>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288294713"/>
                  </a:ext>
                </a:extLst>
              </a:tr>
            </a:tbl>
          </a:graphicData>
        </a:graphic>
      </p:graphicFrame>
      <p:sp>
        <p:nvSpPr>
          <p:cNvPr id="6" name="TextBox 5">
            <a:extLst>
              <a:ext uri="{FF2B5EF4-FFF2-40B4-BE49-F238E27FC236}">
                <a16:creationId xmlns:a16="http://schemas.microsoft.com/office/drawing/2014/main" id="{5945E829-1BB4-F3D2-43B0-3D575B2931A8}"/>
              </a:ext>
            </a:extLst>
          </p:cNvPr>
          <p:cNvSpPr txBox="1"/>
          <p:nvPr/>
        </p:nvSpPr>
        <p:spPr>
          <a:xfrm>
            <a:off x="4707082" y="694891"/>
            <a:ext cx="3959151" cy="2469907"/>
          </a:xfrm>
          <a:prstGeom prst="rect">
            <a:avLst/>
          </a:prstGeom>
          <a:noFill/>
        </p:spPr>
        <p:txBody>
          <a:bodyPr wrap="square" rtlCol="0">
            <a:spAutoFit/>
          </a:bodyPr>
          <a:lstStyle/>
          <a:p>
            <a:r>
              <a:rPr lang="en-SA" sz="1200" b="1" dirty="0">
                <a:solidFill>
                  <a:srgbClr val="0070C0"/>
                </a:solidFill>
                <a:highlight>
                  <a:srgbClr val="00FFFF"/>
                </a:highlight>
              </a:rPr>
              <a:t>Extended Euclidean Algorithm</a:t>
            </a:r>
          </a:p>
          <a:p>
            <a:pPr marL="228600" indent="-228600">
              <a:buAutoNum type="arabicPeriod"/>
            </a:pPr>
            <a:r>
              <a:rPr lang="en-US" sz="1050" b="1" dirty="0">
                <a:solidFill>
                  <a:srgbClr val="FF0000"/>
                </a:solidFill>
              </a:rPr>
              <a:t>I</a:t>
            </a:r>
            <a:r>
              <a:rPr lang="en-SA" sz="1200" b="1" dirty="0">
                <a:solidFill>
                  <a:srgbClr val="FF0000"/>
                </a:solidFill>
              </a:rPr>
              <a:t>nitialization: </a:t>
            </a:r>
            <a:r>
              <a:rPr lang="en-SA" sz="1200" b="1" dirty="0">
                <a:solidFill>
                  <a:srgbClr val="7030A0"/>
                </a:solidFill>
              </a:rPr>
              <a:t>A= 𝜑(𝑛), B=e, T</a:t>
            </a:r>
            <a:r>
              <a:rPr lang="en-SA" sz="1200" b="1" baseline="-25000" dirty="0">
                <a:solidFill>
                  <a:srgbClr val="7030A0"/>
                </a:solidFill>
              </a:rPr>
              <a:t>0</a:t>
            </a:r>
            <a:r>
              <a:rPr lang="en-SA" sz="1200" b="1" dirty="0">
                <a:solidFill>
                  <a:srgbClr val="7030A0"/>
                </a:solidFill>
              </a:rPr>
              <a:t>=0, T</a:t>
            </a:r>
            <a:r>
              <a:rPr lang="en-SA" sz="1200" b="1" baseline="-25000" dirty="0">
                <a:solidFill>
                  <a:srgbClr val="7030A0"/>
                </a:solidFill>
              </a:rPr>
              <a:t>1</a:t>
            </a:r>
            <a:r>
              <a:rPr lang="en-SA" sz="1200" b="1" dirty="0">
                <a:solidFill>
                  <a:srgbClr val="7030A0"/>
                </a:solidFill>
              </a:rPr>
              <a:t>=1</a:t>
            </a:r>
          </a:p>
          <a:p>
            <a:pPr marL="228600" indent="-228600">
              <a:buFontTx/>
              <a:buAutoNum type="arabicPeriod"/>
            </a:pPr>
            <a:r>
              <a:rPr lang="en-SA" sz="1200" b="1" dirty="0">
                <a:solidFill>
                  <a:srgbClr val="FF0000"/>
                </a:solidFill>
              </a:rPr>
              <a:t>For the row calculate:</a:t>
            </a:r>
            <a:br>
              <a:rPr lang="en-SA" sz="1200" b="1" dirty="0">
                <a:solidFill>
                  <a:srgbClr val="FF0000"/>
                </a:solidFill>
              </a:rPr>
            </a:br>
            <a:r>
              <a:rPr lang="en-SA" sz="1200" b="1" dirty="0">
                <a:solidFill>
                  <a:srgbClr val="FF0000"/>
                </a:solidFill>
              </a:rPr>
              <a:t>Q= Quotient of A/B</a:t>
            </a:r>
            <a:br>
              <a:rPr lang="en-SA" sz="1200" b="1" dirty="0">
                <a:solidFill>
                  <a:srgbClr val="FF0000"/>
                </a:solidFill>
              </a:rPr>
            </a:br>
            <a:r>
              <a:rPr lang="en-SA" sz="1200" b="1" dirty="0">
                <a:solidFill>
                  <a:srgbClr val="FF0000"/>
                </a:solidFill>
              </a:rPr>
              <a:t>R= Remainder of A/B</a:t>
            </a:r>
            <a:br>
              <a:rPr lang="en-SA" sz="1200" b="1" dirty="0">
                <a:solidFill>
                  <a:srgbClr val="FF0000"/>
                </a:solidFill>
              </a:rPr>
            </a:br>
            <a:r>
              <a:rPr lang="en-US" sz="1200" dirty="0"/>
              <a:t>T</a:t>
            </a:r>
            <a:r>
              <a:rPr lang="en-SA" sz="1200" dirty="0"/>
              <a:t> = T</a:t>
            </a:r>
            <a:r>
              <a:rPr lang="en-SA" sz="1200" baseline="-25000" dirty="0"/>
              <a:t>1 </a:t>
            </a:r>
            <a:r>
              <a:rPr lang="en-SA" sz="1200" dirty="0"/>
              <a:t>– T</a:t>
            </a:r>
            <a:r>
              <a:rPr lang="en-SA" sz="1200" baseline="-25000" dirty="0"/>
              <a:t>2</a:t>
            </a:r>
            <a:r>
              <a:rPr lang="en-SA" sz="1200" dirty="0"/>
              <a:t> * Q</a:t>
            </a:r>
          </a:p>
          <a:p>
            <a:pPr marL="228600" indent="-228600">
              <a:buFontTx/>
              <a:buAutoNum type="arabicPeriod"/>
            </a:pPr>
            <a:r>
              <a:rPr lang="en-US" sz="1200" b="1" dirty="0">
                <a:solidFill>
                  <a:srgbClr val="FF0000"/>
                </a:solidFill>
              </a:rPr>
              <a:t>if </a:t>
            </a:r>
            <a:r>
              <a:rPr lang="en-US" sz="1200" b="1" dirty="0">
                <a:solidFill>
                  <a:schemeClr val="accent1">
                    <a:lumMod val="60000"/>
                    <a:lumOff val="40000"/>
                  </a:schemeClr>
                </a:solidFill>
              </a:rPr>
              <a:t>R=0</a:t>
            </a:r>
            <a:r>
              <a:rPr lang="en-US" sz="1200" b="1" dirty="0">
                <a:solidFill>
                  <a:srgbClr val="FF0000"/>
                </a:solidFill>
              </a:rPr>
              <a:t> then </a:t>
            </a:r>
            <a:br>
              <a:rPr lang="en-US" sz="1200" b="1" dirty="0">
                <a:solidFill>
                  <a:srgbClr val="FF0000"/>
                </a:solidFill>
              </a:rPr>
            </a:br>
            <a:r>
              <a:rPr lang="en-US" sz="1200" b="1" dirty="0">
                <a:solidFill>
                  <a:srgbClr val="7030A0"/>
                </a:solidFill>
              </a:rPr>
              <a:t>     </a:t>
            </a:r>
            <a:r>
              <a:rPr lang="en-US" sz="1200" b="1" dirty="0">
                <a:solidFill>
                  <a:srgbClr val="7030A0"/>
                </a:solidFill>
                <a:highlight>
                  <a:srgbClr val="FFFF00"/>
                </a:highlight>
              </a:rPr>
              <a:t>d=T</a:t>
            </a:r>
            <a:r>
              <a:rPr lang="en-US" sz="1200" b="1" baseline="-25000" dirty="0">
                <a:solidFill>
                  <a:srgbClr val="7030A0"/>
                </a:solidFill>
                <a:highlight>
                  <a:srgbClr val="FFFF00"/>
                </a:highlight>
              </a:rPr>
              <a:t>2</a:t>
            </a:r>
            <a:br>
              <a:rPr lang="en-US" sz="1200" b="1" baseline="-25000" dirty="0">
                <a:solidFill>
                  <a:schemeClr val="accent1">
                    <a:lumMod val="60000"/>
                    <a:lumOff val="40000"/>
                  </a:schemeClr>
                </a:solidFill>
              </a:rPr>
            </a:br>
            <a:r>
              <a:rPr lang="en-US" sz="1200" b="1" dirty="0">
                <a:solidFill>
                  <a:schemeClr val="accent1">
                    <a:lumMod val="60000"/>
                    <a:lumOff val="40000"/>
                  </a:schemeClr>
                </a:solidFill>
              </a:rPr>
              <a:t>     STOP</a:t>
            </a:r>
            <a:br>
              <a:rPr lang="en-US" sz="1200" b="1" dirty="0">
                <a:solidFill>
                  <a:schemeClr val="accent1">
                    <a:lumMod val="60000"/>
                    <a:lumOff val="40000"/>
                  </a:schemeClr>
                </a:solidFill>
              </a:rPr>
            </a:br>
            <a:r>
              <a:rPr lang="en-SA" sz="1200" b="1" dirty="0">
                <a:solidFill>
                  <a:srgbClr val="FF0000"/>
                </a:solidFill>
              </a:rPr>
              <a:t>else</a:t>
            </a:r>
            <a:br>
              <a:rPr lang="en-SA" sz="1200" b="1" dirty="0">
                <a:solidFill>
                  <a:srgbClr val="FF0000"/>
                </a:solidFill>
              </a:rPr>
            </a:br>
            <a:r>
              <a:rPr lang="en-SA" sz="1200" b="1" dirty="0">
                <a:solidFill>
                  <a:srgbClr val="FF0000"/>
                </a:solidFill>
              </a:rPr>
              <a:t>      populate the </a:t>
            </a:r>
            <a:r>
              <a:rPr lang="en-SA" sz="1200" b="1" u="sng" dirty="0">
                <a:solidFill>
                  <a:srgbClr val="FF0000"/>
                </a:solidFill>
              </a:rPr>
              <a:t>next</a:t>
            </a:r>
            <a:r>
              <a:rPr lang="en-SA" sz="1200" b="1" dirty="0">
                <a:solidFill>
                  <a:srgbClr val="FF0000"/>
                </a:solidFill>
              </a:rPr>
              <a:t> row:</a:t>
            </a:r>
            <a:br>
              <a:rPr lang="en-SA" sz="1200" b="1" dirty="0">
                <a:solidFill>
                  <a:srgbClr val="FF0000"/>
                </a:solidFill>
              </a:rPr>
            </a:br>
            <a:r>
              <a:rPr lang="en-SA" sz="1200" b="1" dirty="0">
                <a:solidFill>
                  <a:srgbClr val="FF0000"/>
                </a:solidFill>
              </a:rPr>
              <a:t>           </a:t>
            </a:r>
            <a:r>
              <a:rPr lang="en-SA" sz="1200" b="1" dirty="0">
                <a:solidFill>
                  <a:schemeClr val="accent1">
                    <a:lumMod val="60000"/>
                    <a:lumOff val="40000"/>
                  </a:schemeClr>
                </a:solidFill>
              </a:rPr>
              <a:t>A=B     B=R      T</a:t>
            </a:r>
            <a:r>
              <a:rPr lang="en-SA" sz="1200" b="1" baseline="-25000" dirty="0">
                <a:solidFill>
                  <a:schemeClr val="accent1">
                    <a:lumMod val="60000"/>
                    <a:lumOff val="40000"/>
                  </a:schemeClr>
                </a:solidFill>
              </a:rPr>
              <a:t>1 </a:t>
            </a:r>
            <a:r>
              <a:rPr lang="en-SA" sz="1200" b="1" dirty="0">
                <a:solidFill>
                  <a:schemeClr val="accent1">
                    <a:lumMod val="60000"/>
                    <a:lumOff val="40000"/>
                  </a:schemeClr>
                </a:solidFill>
              </a:rPr>
              <a:t>=T2       T2=T</a:t>
            </a:r>
          </a:p>
          <a:p>
            <a:pPr marL="228600" indent="-228600">
              <a:buFontTx/>
              <a:buAutoNum type="arabicPeriod"/>
            </a:pPr>
            <a:r>
              <a:rPr lang="en-SA" sz="1200" b="1" dirty="0">
                <a:solidFill>
                  <a:srgbClr val="FF0000"/>
                </a:solidFill>
              </a:rPr>
              <a:t>Go back to step 2</a:t>
            </a:r>
          </a:p>
        </p:txBody>
      </p:sp>
      <p:grpSp>
        <p:nvGrpSpPr>
          <p:cNvPr id="39" name="Group 38">
            <a:extLst>
              <a:ext uri="{FF2B5EF4-FFF2-40B4-BE49-F238E27FC236}">
                <a16:creationId xmlns:a16="http://schemas.microsoft.com/office/drawing/2014/main" id="{FD69CABF-F2BA-0144-CDD1-3E5DCD1BD62A}"/>
              </a:ext>
            </a:extLst>
          </p:cNvPr>
          <p:cNvGrpSpPr/>
          <p:nvPr/>
        </p:nvGrpSpPr>
        <p:grpSpPr>
          <a:xfrm>
            <a:off x="5739730" y="3733759"/>
            <a:ext cx="2445636" cy="1961011"/>
            <a:chOff x="5707073" y="3082822"/>
            <a:chExt cx="2445636" cy="1961011"/>
          </a:xfrm>
        </p:grpSpPr>
        <p:grpSp>
          <p:nvGrpSpPr>
            <p:cNvPr id="4" name="Group 3">
              <a:extLst>
                <a:ext uri="{FF2B5EF4-FFF2-40B4-BE49-F238E27FC236}">
                  <a16:creationId xmlns:a16="http://schemas.microsoft.com/office/drawing/2014/main" id="{7CC7F0A2-4B65-0B30-CAB6-116E390B7141}"/>
                </a:ext>
              </a:extLst>
            </p:cNvPr>
            <p:cNvGrpSpPr/>
            <p:nvPr/>
          </p:nvGrpSpPr>
          <p:grpSpPr>
            <a:xfrm>
              <a:off x="5707073" y="3082822"/>
              <a:ext cx="2445636" cy="611586"/>
              <a:chOff x="5707073" y="3082822"/>
              <a:chExt cx="2445636" cy="611586"/>
            </a:xfrm>
          </p:grpSpPr>
          <p:cxnSp>
            <p:nvCxnSpPr>
              <p:cNvPr id="8" name="Straight Arrow Connector 7">
                <a:extLst>
                  <a:ext uri="{FF2B5EF4-FFF2-40B4-BE49-F238E27FC236}">
                    <a16:creationId xmlns:a16="http://schemas.microsoft.com/office/drawing/2014/main" id="{92F7C635-7CE5-D2DA-F92D-3D251D2E7A94}"/>
                  </a:ext>
                </a:extLst>
              </p:cNvPr>
              <p:cNvCxnSpPr/>
              <p:nvPr/>
            </p:nvCxnSpPr>
            <p:spPr>
              <a:xfrm flipH="1">
                <a:off x="5723744" y="311074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BC8076-D7B8-32D0-6757-0FFCEF76F703}"/>
                  </a:ext>
                </a:extLst>
              </p:cNvPr>
              <p:cNvCxnSpPr/>
              <p:nvPr/>
            </p:nvCxnSpPr>
            <p:spPr>
              <a:xfrm flipH="1">
                <a:off x="6267443" y="3099433"/>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51142B-C33B-D0E8-9615-199A14D4276F}"/>
                  </a:ext>
                </a:extLst>
              </p:cNvPr>
              <p:cNvCxnSpPr/>
              <p:nvPr/>
            </p:nvCxnSpPr>
            <p:spPr>
              <a:xfrm flipH="1">
                <a:off x="7312607" y="3082822"/>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ED20D5-DDFF-D86B-AF74-956FBFBA0076}"/>
                  </a:ext>
                </a:extLst>
              </p:cNvPr>
              <p:cNvCxnSpPr/>
              <p:nvPr/>
            </p:nvCxnSpPr>
            <p:spPr>
              <a:xfrm flipH="1">
                <a:off x="7883587" y="311074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49456A-F7B8-BD25-714B-070F28576A20}"/>
                  </a:ext>
                </a:extLst>
              </p:cNvPr>
              <p:cNvCxnSpPr/>
              <p:nvPr/>
            </p:nvCxnSpPr>
            <p:spPr>
              <a:xfrm flipH="1">
                <a:off x="5707073" y="3440311"/>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06569F-8A1D-9492-ABF1-D614603C1F47}"/>
                  </a:ext>
                </a:extLst>
              </p:cNvPr>
              <p:cNvCxnSpPr/>
              <p:nvPr/>
            </p:nvCxnSpPr>
            <p:spPr>
              <a:xfrm flipH="1">
                <a:off x="6267443" y="3429000"/>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3E249E-6DC4-BC5F-8BD2-C640EDB80FDA}"/>
                  </a:ext>
                </a:extLst>
              </p:cNvPr>
              <p:cNvCxnSpPr/>
              <p:nvPr/>
            </p:nvCxnSpPr>
            <p:spPr>
              <a:xfrm flipH="1">
                <a:off x="731260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B9DB80-25DF-E1C6-102C-D0E30C96DC2B}"/>
                  </a:ext>
                </a:extLst>
              </p:cNvPr>
              <p:cNvCxnSpPr/>
              <p:nvPr/>
            </p:nvCxnSpPr>
            <p:spPr>
              <a:xfrm flipH="1">
                <a:off x="787297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2DCE453-1BEF-4AC1-FA85-934D3D54230F}"/>
                </a:ext>
              </a:extLst>
            </p:cNvPr>
            <p:cNvGrpSpPr/>
            <p:nvPr/>
          </p:nvGrpSpPr>
          <p:grpSpPr>
            <a:xfrm>
              <a:off x="5708996" y="3756993"/>
              <a:ext cx="2394556" cy="627706"/>
              <a:chOff x="5758153" y="3082822"/>
              <a:chExt cx="2394556" cy="627706"/>
            </a:xfrm>
          </p:grpSpPr>
          <p:cxnSp>
            <p:nvCxnSpPr>
              <p:cNvPr id="12" name="Straight Arrow Connector 11">
                <a:extLst>
                  <a:ext uri="{FF2B5EF4-FFF2-40B4-BE49-F238E27FC236}">
                    <a16:creationId xmlns:a16="http://schemas.microsoft.com/office/drawing/2014/main" id="{70C4F46D-EB3F-F01C-994B-4AAD4B67879B}"/>
                  </a:ext>
                </a:extLst>
              </p:cNvPr>
              <p:cNvCxnSpPr>
                <a:cxnSpLocks/>
              </p:cNvCxnSpPr>
              <p:nvPr/>
            </p:nvCxnSpPr>
            <p:spPr>
              <a:xfrm flipH="1">
                <a:off x="5774824" y="312686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628769-280C-51A3-8321-DAD5D0A85324}"/>
                  </a:ext>
                </a:extLst>
              </p:cNvPr>
              <p:cNvCxnSpPr>
                <a:cxnSpLocks/>
              </p:cNvCxnSpPr>
              <p:nvPr/>
            </p:nvCxnSpPr>
            <p:spPr>
              <a:xfrm flipH="1">
                <a:off x="6269432" y="312686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01F886-E287-B8F6-2400-67BA4B205F3B}"/>
                  </a:ext>
                </a:extLst>
              </p:cNvPr>
              <p:cNvCxnSpPr/>
              <p:nvPr/>
            </p:nvCxnSpPr>
            <p:spPr>
              <a:xfrm flipH="1">
                <a:off x="7312607" y="3082822"/>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7697B6-8776-8B1D-B553-1FC9EA0780D5}"/>
                  </a:ext>
                </a:extLst>
              </p:cNvPr>
              <p:cNvCxnSpPr/>
              <p:nvPr/>
            </p:nvCxnSpPr>
            <p:spPr>
              <a:xfrm flipH="1">
                <a:off x="7883587" y="311074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09FE42-C575-19C0-300D-25D5BF306F01}"/>
                  </a:ext>
                </a:extLst>
              </p:cNvPr>
              <p:cNvCxnSpPr>
                <a:cxnSpLocks/>
              </p:cNvCxnSpPr>
              <p:nvPr/>
            </p:nvCxnSpPr>
            <p:spPr>
              <a:xfrm flipH="1">
                <a:off x="5758153" y="3456431"/>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C34EA6-1BA8-0BC4-2282-9193A29F8D0B}"/>
                  </a:ext>
                </a:extLst>
              </p:cNvPr>
              <p:cNvCxnSpPr>
                <a:cxnSpLocks/>
              </p:cNvCxnSpPr>
              <p:nvPr/>
            </p:nvCxnSpPr>
            <p:spPr>
              <a:xfrm flipH="1">
                <a:off x="6269432" y="3456431"/>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2152CC-EEAC-CACA-4F60-27A5CB93B9DB}"/>
                  </a:ext>
                </a:extLst>
              </p:cNvPr>
              <p:cNvCxnSpPr/>
              <p:nvPr/>
            </p:nvCxnSpPr>
            <p:spPr>
              <a:xfrm flipH="1">
                <a:off x="731260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01F4A26-1FB7-4BD2-6AB5-3F300C363FAF}"/>
                  </a:ext>
                </a:extLst>
              </p:cNvPr>
              <p:cNvCxnSpPr/>
              <p:nvPr/>
            </p:nvCxnSpPr>
            <p:spPr>
              <a:xfrm flipH="1">
                <a:off x="787297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CCF524E-07F2-D2E3-C890-D73942E35B9E}"/>
                </a:ext>
              </a:extLst>
            </p:cNvPr>
            <p:cNvGrpSpPr/>
            <p:nvPr/>
          </p:nvGrpSpPr>
          <p:grpSpPr>
            <a:xfrm>
              <a:off x="5708996" y="4388205"/>
              <a:ext cx="2422113" cy="655628"/>
              <a:chOff x="5730596" y="3082822"/>
              <a:chExt cx="2422113" cy="655628"/>
            </a:xfrm>
          </p:grpSpPr>
          <p:cxnSp>
            <p:nvCxnSpPr>
              <p:cNvPr id="26" name="Straight Arrow Connector 25">
                <a:extLst>
                  <a:ext uri="{FF2B5EF4-FFF2-40B4-BE49-F238E27FC236}">
                    <a16:creationId xmlns:a16="http://schemas.microsoft.com/office/drawing/2014/main" id="{D66F957E-069E-F5C1-BE62-A02D7F8EC64C}"/>
                  </a:ext>
                </a:extLst>
              </p:cNvPr>
              <p:cNvCxnSpPr/>
              <p:nvPr/>
            </p:nvCxnSpPr>
            <p:spPr>
              <a:xfrm flipH="1">
                <a:off x="5747267" y="315478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379F67-28DC-F9C7-60CC-DF4BB3CCA45A}"/>
                  </a:ext>
                </a:extLst>
              </p:cNvPr>
              <p:cNvCxnSpPr/>
              <p:nvPr/>
            </p:nvCxnSpPr>
            <p:spPr>
              <a:xfrm flipH="1">
                <a:off x="6241875" y="315478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8BD27F0-E2C0-B94E-3962-666DB0B98AFF}"/>
                  </a:ext>
                </a:extLst>
              </p:cNvPr>
              <p:cNvCxnSpPr/>
              <p:nvPr/>
            </p:nvCxnSpPr>
            <p:spPr>
              <a:xfrm flipH="1">
                <a:off x="7312607" y="3082822"/>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56158AA-62AF-692E-8345-11C41C33D2D9}"/>
                  </a:ext>
                </a:extLst>
              </p:cNvPr>
              <p:cNvCxnSpPr/>
              <p:nvPr/>
            </p:nvCxnSpPr>
            <p:spPr>
              <a:xfrm flipH="1">
                <a:off x="7883587" y="3110744"/>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BB7C4C2-2B76-1744-2C04-576576CF28A1}"/>
                  </a:ext>
                </a:extLst>
              </p:cNvPr>
              <p:cNvCxnSpPr/>
              <p:nvPr/>
            </p:nvCxnSpPr>
            <p:spPr>
              <a:xfrm flipH="1">
                <a:off x="5730596" y="3484353"/>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7989260-AD8D-8684-2A4E-E545EC480126}"/>
                  </a:ext>
                </a:extLst>
              </p:cNvPr>
              <p:cNvCxnSpPr/>
              <p:nvPr/>
            </p:nvCxnSpPr>
            <p:spPr>
              <a:xfrm flipH="1">
                <a:off x="731260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1011903-3787-B27D-A325-6D01B3FE754D}"/>
                  </a:ext>
                </a:extLst>
              </p:cNvPr>
              <p:cNvCxnSpPr/>
              <p:nvPr/>
            </p:nvCxnSpPr>
            <p:spPr>
              <a:xfrm flipH="1">
                <a:off x="7872977" y="3412389"/>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82F7F2A5-A9F8-A79D-A21E-805EFA2EB610}"/>
                </a:ext>
              </a:extLst>
            </p:cNvPr>
            <p:cNvCxnSpPr/>
            <p:nvPr/>
          </p:nvCxnSpPr>
          <p:spPr>
            <a:xfrm flipH="1">
              <a:off x="6239668" y="4760130"/>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99CB6E5B-AE26-21FC-D3D9-F6E91F829B28}"/>
              </a:ext>
            </a:extLst>
          </p:cNvPr>
          <p:cNvCxnSpPr>
            <a:cxnSpLocks/>
          </p:cNvCxnSpPr>
          <p:nvPr/>
        </p:nvCxnSpPr>
        <p:spPr>
          <a:xfrm flipV="1">
            <a:off x="6656367" y="5762443"/>
            <a:ext cx="0" cy="19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E5B9FA6-3E40-A5AF-C947-338F5B31283E}"/>
              </a:ext>
            </a:extLst>
          </p:cNvPr>
          <p:cNvCxnSpPr>
            <a:cxnSpLocks/>
          </p:cNvCxnSpPr>
          <p:nvPr/>
        </p:nvCxnSpPr>
        <p:spPr>
          <a:xfrm flipV="1">
            <a:off x="7731082" y="5765135"/>
            <a:ext cx="0" cy="19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3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1CD7-F416-8DC1-BFE6-EFAC7698505F}"/>
              </a:ext>
            </a:extLst>
          </p:cNvPr>
          <p:cNvSpPr>
            <a:spLocks noGrp="1"/>
          </p:cNvSpPr>
          <p:nvPr>
            <p:ph type="title"/>
          </p:nvPr>
        </p:nvSpPr>
        <p:spPr>
          <a:xfrm>
            <a:off x="401053" y="119117"/>
            <a:ext cx="8229600" cy="1097279"/>
          </a:xfrm>
        </p:spPr>
        <p:txBody>
          <a:bodyPr/>
          <a:lstStyle/>
          <a:p>
            <a:r>
              <a:rPr lang="en-SA" sz="3200" dirty="0">
                <a:latin typeface="+mj-lt"/>
              </a:rPr>
              <a:t>Encryption in RSA with public key (29,133)</a:t>
            </a:r>
          </a:p>
        </p:txBody>
      </p:sp>
      <p:sp>
        <p:nvSpPr>
          <p:cNvPr id="3" name="Content Placeholder 2">
            <a:extLst>
              <a:ext uri="{FF2B5EF4-FFF2-40B4-BE49-F238E27FC236}">
                <a16:creationId xmlns:a16="http://schemas.microsoft.com/office/drawing/2014/main" id="{66EB885A-C561-B304-0594-A82438806E8C}"/>
              </a:ext>
            </a:extLst>
          </p:cNvPr>
          <p:cNvSpPr>
            <a:spLocks noGrp="1"/>
          </p:cNvSpPr>
          <p:nvPr>
            <p:ph idx="1"/>
          </p:nvPr>
        </p:nvSpPr>
        <p:spPr/>
        <p:txBody>
          <a:bodyPr>
            <a:normAutofit/>
          </a:bodyPr>
          <a:lstStyle/>
          <a:p>
            <a:r>
              <a:rPr lang="en-SA" dirty="0"/>
              <a:t>Encryption of  M = 99</a:t>
            </a:r>
          </a:p>
          <a:p>
            <a:r>
              <a:rPr lang="en-SA" dirty="0"/>
              <a:t>C = </a:t>
            </a:r>
            <a:r>
              <a:rPr lang="en-SA" dirty="0">
                <a:solidFill>
                  <a:srgbClr val="0070C0"/>
                </a:solidFill>
                <a:highlight>
                  <a:srgbClr val="00FFFF"/>
                </a:highlight>
              </a:rPr>
              <a:t>99</a:t>
            </a:r>
            <a:r>
              <a:rPr lang="en-SA" baseline="30000" dirty="0">
                <a:solidFill>
                  <a:srgbClr val="0070C0"/>
                </a:solidFill>
                <a:highlight>
                  <a:srgbClr val="00FFFF"/>
                </a:highlight>
              </a:rPr>
              <a:t>29 </a:t>
            </a:r>
            <a:r>
              <a:rPr lang="en-SA" dirty="0">
                <a:solidFill>
                  <a:srgbClr val="0070C0"/>
                </a:solidFill>
                <a:highlight>
                  <a:srgbClr val="00FFFF"/>
                </a:highlight>
              </a:rPr>
              <a:t>mod 133 </a:t>
            </a:r>
            <a:endParaRPr lang="en-SA" dirty="0"/>
          </a:p>
          <a:p>
            <a:r>
              <a:rPr lang="en-SA" dirty="0"/>
              <a:t>We take the power 29 = (</a:t>
            </a:r>
            <a:r>
              <a:rPr lang="en-SA" dirty="0">
                <a:solidFill>
                  <a:srgbClr val="FF0000"/>
                </a:solidFill>
              </a:rPr>
              <a:t>111</a:t>
            </a:r>
            <a:r>
              <a:rPr lang="en-SA" dirty="0"/>
              <a:t>0</a:t>
            </a:r>
            <a:r>
              <a:rPr lang="en-SA" dirty="0">
                <a:solidFill>
                  <a:srgbClr val="FF0000"/>
                </a:solidFill>
              </a:rPr>
              <a:t>1</a:t>
            </a:r>
            <a:r>
              <a:rPr lang="en-SA" dirty="0"/>
              <a:t>)</a:t>
            </a:r>
            <a:r>
              <a:rPr lang="en-SA" baseline="-25000" dirty="0"/>
              <a:t>b</a:t>
            </a:r>
            <a:r>
              <a:rPr lang="en-SA" dirty="0"/>
              <a:t> </a:t>
            </a:r>
            <a:r>
              <a:rPr lang="en-SA" dirty="0">
                <a:sym typeface="Wingdings" pitchFamily="2" charset="2"/>
              </a:rPr>
              <a:t></a:t>
            </a:r>
            <a:r>
              <a:rPr lang="en-SA" dirty="0"/>
              <a:t> </a:t>
            </a:r>
            <a:r>
              <a:rPr lang="en-SA" dirty="0">
                <a:solidFill>
                  <a:srgbClr val="FF0000"/>
                </a:solidFill>
              </a:rPr>
              <a:t>16</a:t>
            </a:r>
            <a:r>
              <a:rPr lang="en-SA" dirty="0"/>
              <a:t>, </a:t>
            </a:r>
            <a:r>
              <a:rPr lang="en-SA" dirty="0">
                <a:solidFill>
                  <a:srgbClr val="FF0000"/>
                </a:solidFill>
              </a:rPr>
              <a:t>8</a:t>
            </a:r>
            <a:r>
              <a:rPr lang="en-SA" dirty="0"/>
              <a:t>, </a:t>
            </a:r>
            <a:r>
              <a:rPr lang="en-SA" dirty="0">
                <a:solidFill>
                  <a:srgbClr val="FF0000"/>
                </a:solidFill>
              </a:rPr>
              <a:t>4</a:t>
            </a:r>
            <a:r>
              <a:rPr lang="en-SA" dirty="0"/>
              <a:t>, </a:t>
            </a:r>
            <a:r>
              <a:rPr lang="en-SA" dirty="0">
                <a:solidFill>
                  <a:schemeClr val="tx2"/>
                </a:solidFill>
              </a:rPr>
              <a:t>2</a:t>
            </a:r>
            <a:r>
              <a:rPr lang="en-SA" dirty="0"/>
              <a:t>, </a:t>
            </a:r>
            <a:r>
              <a:rPr lang="en-SA" dirty="0">
                <a:solidFill>
                  <a:srgbClr val="FF0000"/>
                </a:solidFill>
              </a:rPr>
              <a:t>1</a:t>
            </a:r>
          </a:p>
          <a:p>
            <a:r>
              <a:rPr lang="en-SA" dirty="0">
                <a:solidFill>
                  <a:srgbClr val="FF0000"/>
                </a:solidFill>
              </a:rPr>
              <a:t>Now we have 99</a:t>
            </a:r>
            <a:r>
              <a:rPr lang="en-SA" baseline="30000" dirty="0">
                <a:solidFill>
                  <a:srgbClr val="FF0000"/>
                </a:solidFill>
              </a:rPr>
              <a:t>29</a:t>
            </a:r>
            <a:r>
              <a:rPr lang="en-SA" dirty="0">
                <a:solidFill>
                  <a:srgbClr val="FF0000"/>
                </a:solidFill>
              </a:rPr>
              <a:t>= 99</a:t>
            </a:r>
            <a:r>
              <a:rPr lang="en-SA" baseline="30000" dirty="0">
                <a:solidFill>
                  <a:srgbClr val="FF0000"/>
                </a:solidFill>
              </a:rPr>
              <a:t>16 </a:t>
            </a:r>
            <a:r>
              <a:rPr lang="en-SA" dirty="0">
                <a:solidFill>
                  <a:srgbClr val="FF0000"/>
                </a:solidFill>
              </a:rPr>
              <a:t>* 99</a:t>
            </a:r>
            <a:r>
              <a:rPr lang="en-SA" baseline="30000" dirty="0">
                <a:solidFill>
                  <a:srgbClr val="FF0000"/>
                </a:solidFill>
              </a:rPr>
              <a:t>8</a:t>
            </a:r>
            <a:r>
              <a:rPr lang="en-SA" dirty="0">
                <a:solidFill>
                  <a:srgbClr val="FF0000"/>
                </a:solidFill>
              </a:rPr>
              <a:t> * 99</a:t>
            </a:r>
            <a:r>
              <a:rPr lang="en-SA" baseline="30000" dirty="0">
                <a:solidFill>
                  <a:srgbClr val="FF0000"/>
                </a:solidFill>
              </a:rPr>
              <a:t>4</a:t>
            </a:r>
            <a:r>
              <a:rPr lang="en-SA" dirty="0">
                <a:solidFill>
                  <a:srgbClr val="FF0000"/>
                </a:solidFill>
              </a:rPr>
              <a:t> * 99</a:t>
            </a:r>
            <a:r>
              <a:rPr lang="en-SA" baseline="30000" dirty="0">
                <a:solidFill>
                  <a:srgbClr val="FF0000"/>
                </a:solidFill>
              </a:rPr>
              <a:t>1</a:t>
            </a:r>
            <a:endParaRPr lang="en-SA" dirty="0">
              <a:solidFill>
                <a:srgbClr val="FF0000"/>
              </a:solidFill>
            </a:endParaRPr>
          </a:p>
          <a:p>
            <a:pPr lvl="1"/>
            <a:r>
              <a:rPr lang="en-SA" dirty="0">
                <a:solidFill>
                  <a:srgbClr val="FF0000"/>
                </a:solidFill>
              </a:rPr>
              <a:t>99</a:t>
            </a:r>
            <a:r>
              <a:rPr lang="en-SA" baseline="30000" dirty="0">
                <a:solidFill>
                  <a:srgbClr val="FF0000"/>
                </a:solidFill>
              </a:rPr>
              <a:t>1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99</a:t>
            </a:r>
          </a:p>
          <a:p>
            <a:pPr lvl="1"/>
            <a:r>
              <a:rPr lang="en-SA" dirty="0">
                <a:solidFill>
                  <a:srgbClr val="0070C0"/>
                </a:solidFill>
              </a:rPr>
              <a:t>99</a:t>
            </a:r>
            <a:r>
              <a:rPr lang="en-SA" baseline="30000" dirty="0">
                <a:solidFill>
                  <a:srgbClr val="0070C0"/>
                </a:solidFill>
              </a:rPr>
              <a:t>2 </a:t>
            </a:r>
            <a:r>
              <a:rPr lang="en-SA" dirty="0">
                <a:solidFill>
                  <a:schemeClr val="tx1"/>
                </a:solidFill>
              </a:rPr>
              <a:t>mod</a:t>
            </a:r>
            <a:r>
              <a:rPr lang="en-SA" dirty="0">
                <a:solidFill>
                  <a:srgbClr val="0070C0"/>
                </a:solidFill>
              </a:rPr>
              <a:t> 133  </a:t>
            </a:r>
            <a:r>
              <a:rPr lang="en-SA" dirty="0">
                <a:solidFill>
                  <a:schemeClr val="tx1"/>
                </a:solidFill>
              </a:rPr>
              <a:t>=</a:t>
            </a:r>
            <a:r>
              <a:rPr lang="en-SA" dirty="0">
                <a:solidFill>
                  <a:srgbClr val="0070C0"/>
                </a:solidFill>
              </a:rPr>
              <a:t> 92</a:t>
            </a:r>
            <a:r>
              <a:rPr lang="en-SA" dirty="0"/>
              <a:t>        </a:t>
            </a:r>
          </a:p>
          <a:p>
            <a:pPr lvl="1"/>
            <a:r>
              <a:rPr lang="en-SA" dirty="0">
                <a:solidFill>
                  <a:srgbClr val="FF0000"/>
                </a:solidFill>
              </a:rPr>
              <a:t>99</a:t>
            </a:r>
            <a:r>
              <a:rPr lang="en-SA" baseline="30000" dirty="0">
                <a:solidFill>
                  <a:srgbClr val="FF0000"/>
                </a:solidFill>
              </a:rPr>
              <a:t>4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(99</a:t>
            </a:r>
            <a:r>
              <a:rPr lang="en-SA" baseline="30000" dirty="0">
                <a:solidFill>
                  <a:srgbClr val="FF0000"/>
                </a:solidFill>
              </a:rPr>
              <a:t>2</a:t>
            </a:r>
            <a:r>
              <a:rPr lang="en-SA" dirty="0">
                <a:solidFill>
                  <a:srgbClr val="FF0000"/>
                </a:solidFill>
              </a:rPr>
              <a:t>)</a:t>
            </a:r>
            <a:r>
              <a:rPr lang="en-SA" baseline="30000" dirty="0">
                <a:solidFill>
                  <a:srgbClr val="FF0000"/>
                </a:solidFill>
              </a:rPr>
              <a:t>2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92</a:t>
            </a:r>
            <a:r>
              <a:rPr lang="en-SA" baseline="30000" dirty="0">
                <a:solidFill>
                  <a:srgbClr val="FF0000"/>
                </a:solidFill>
              </a:rPr>
              <a:t>2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85</a:t>
            </a:r>
          </a:p>
          <a:p>
            <a:pPr lvl="1"/>
            <a:r>
              <a:rPr lang="en-SA" dirty="0">
                <a:solidFill>
                  <a:srgbClr val="FF0000"/>
                </a:solidFill>
              </a:rPr>
              <a:t>99</a:t>
            </a:r>
            <a:r>
              <a:rPr lang="en-SA" baseline="30000" dirty="0">
                <a:solidFill>
                  <a:srgbClr val="FF0000"/>
                </a:solidFill>
              </a:rPr>
              <a:t>8</a:t>
            </a:r>
            <a:r>
              <a:rPr lang="en-SA" dirty="0">
                <a:solidFill>
                  <a:srgbClr val="FF0000"/>
                </a:solidFill>
              </a:rPr>
              <a:t>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85</a:t>
            </a:r>
            <a:r>
              <a:rPr lang="en-SA" baseline="30000" dirty="0">
                <a:solidFill>
                  <a:srgbClr val="FF0000"/>
                </a:solidFill>
              </a:rPr>
              <a:t>2</a:t>
            </a:r>
            <a:r>
              <a:rPr lang="en-SA" dirty="0">
                <a:solidFill>
                  <a:srgbClr val="FF0000"/>
                </a:solidFill>
              </a:rPr>
              <a:t>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43</a:t>
            </a:r>
          </a:p>
          <a:p>
            <a:pPr lvl="1"/>
            <a:r>
              <a:rPr lang="en-SA" dirty="0">
                <a:solidFill>
                  <a:srgbClr val="FF0000"/>
                </a:solidFill>
              </a:rPr>
              <a:t>99</a:t>
            </a:r>
            <a:r>
              <a:rPr lang="en-SA" baseline="30000" dirty="0">
                <a:solidFill>
                  <a:srgbClr val="FF0000"/>
                </a:solidFill>
              </a:rPr>
              <a:t>16</a:t>
            </a:r>
            <a:r>
              <a:rPr lang="en-SA" dirty="0">
                <a:solidFill>
                  <a:srgbClr val="FF0000"/>
                </a:solidFill>
              </a:rPr>
              <a:t>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43</a:t>
            </a:r>
            <a:r>
              <a:rPr lang="en-SA" baseline="30000" dirty="0">
                <a:solidFill>
                  <a:srgbClr val="FF0000"/>
                </a:solidFill>
              </a:rPr>
              <a:t>2</a:t>
            </a:r>
            <a:r>
              <a:rPr lang="en-SA" dirty="0">
                <a:solidFill>
                  <a:srgbClr val="FF0000"/>
                </a:solidFill>
              </a:rPr>
              <a:t> </a:t>
            </a:r>
            <a:r>
              <a:rPr lang="en-SA" dirty="0">
                <a:solidFill>
                  <a:schemeClr val="tx1"/>
                </a:solidFill>
              </a:rPr>
              <a:t>mod</a:t>
            </a:r>
            <a:r>
              <a:rPr lang="en-SA" dirty="0">
                <a:solidFill>
                  <a:srgbClr val="FF0000"/>
                </a:solidFill>
              </a:rPr>
              <a:t> 133 </a:t>
            </a:r>
            <a:r>
              <a:rPr lang="en-SA" dirty="0">
                <a:solidFill>
                  <a:schemeClr val="tx1"/>
                </a:solidFill>
              </a:rPr>
              <a:t>=</a:t>
            </a:r>
            <a:r>
              <a:rPr lang="en-SA" dirty="0">
                <a:solidFill>
                  <a:srgbClr val="FF0000"/>
                </a:solidFill>
              </a:rPr>
              <a:t> 120</a:t>
            </a:r>
          </a:p>
          <a:p>
            <a:pPr marL="558800" lvl="1" indent="0">
              <a:buNone/>
            </a:pPr>
            <a:r>
              <a:rPr lang="en-SA" dirty="0">
                <a:solidFill>
                  <a:schemeClr val="accent5"/>
                </a:solidFill>
              </a:rPr>
              <a:t>So, 99</a:t>
            </a:r>
            <a:r>
              <a:rPr lang="en-SA" baseline="30000" dirty="0">
                <a:solidFill>
                  <a:schemeClr val="accent5"/>
                </a:solidFill>
              </a:rPr>
              <a:t>29</a:t>
            </a:r>
            <a:r>
              <a:rPr lang="en-SA" baseline="30000" dirty="0"/>
              <a:t> </a:t>
            </a:r>
            <a:r>
              <a:rPr lang="en-SA" dirty="0"/>
              <a:t>mod </a:t>
            </a:r>
            <a:r>
              <a:rPr lang="en-SA" dirty="0">
                <a:solidFill>
                  <a:schemeClr val="accent5"/>
                </a:solidFill>
              </a:rPr>
              <a:t>133</a:t>
            </a:r>
            <a:r>
              <a:rPr lang="en-SA" dirty="0"/>
              <a:t> = (</a:t>
            </a:r>
            <a:r>
              <a:rPr lang="en-SA" dirty="0">
                <a:solidFill>
                  <a:srgbClr val="FF0000"/>
                </a:solidFill>
              </a:rPr>
              <a:t>120</a:t>
            </a:r>
            <a:r>
              <a:rPr lang="en-SA" dirty="0">
                <a:solidFill>
                  <a:schemeClr val="tx1"/>
                </a:solidFill>
              </a:rPr>
              <a:t>*</a:t>
            </a:r>
            <a:r>
              <a:rPr lang="en-SA" dirty="0">
                <a:solidFill>
                  <a:srgbClr val="FF0000"/>
                </a:solidFill>
              </a:rPr>
              <a:t>43</a:t>
            </a:r>
            <a:r>
              <a:rPr lang="en-SA" dirty="0">
                <a:solidFill>
                  <a:schemeClr val="tx1"/>
                </a:solidFill>
              </a:rPr>
              <a:t>*</a:t>
            </a:r>
            <a:r>
              <a:rPr lang="en-SA" dirty="0">
                <a:solidFill>
                  <a:srgbClr val="FF0000"/>
                </a:solidFill>
              </a:rPr>
              <a:t>85</a:t>
            </a:r>
            <a:r>
              <a:rPr lang="en-SA" dirty="0">
                <a:solidFill>
                  <a:schemeClr val="tx1"/>
                </a:solidFill>
              </a:rPr>
              <a:t>*</a:t>
            </a:r>
            <a:r>
              <a:rPr lang="en-SA" dirty="0">
                <a:solidFill>
                  <a:srgbClr val="FF0000"/>
                </a:solidFill>
              </a:rPr>
              <a:t>99</a:t>
            </a:r>
            <a:r>
              <a:rPr lang="en-SA" dirty="0"/>
              <a:t>) mod </a:t>
            </a:r>
            <a:r>
              <a:rPr lang="en-SA" dirty="0">
                <a:solidFill>
                  <a:schemeClr val="accent5"/>
                </a:solidFill>
              </a:rPr>
              <a:t>133</a:t>
            </a:r>
            <a:r>
              <a:rPr lang="en-SA" dirty="0"/>
              <a:t> = </a:t>
            </a:r>
            <a:r>
              <a:rPr lang="en-SA" dirty="0">
                <a:solidFill>
                  <a:schemeClr val="accent5"/>
                </a:solidFill>
              </a:rPr>
              <a:t>43421400</a:t>
            </a:r>
            <a:r>
              <a:rPr lang="en-SA" dirty="0"/>
              <a:t> mod 133 = </a:t>
            </a:r>
            <a:r>
              <a:rPr lang="en-SA" dirty="0">
                <a:solidFill>
                  <a:srgbClr val="FF0000"/>
                </a:solidFill>
              </a:rPr>
              <a:t>92</a:t>
            </a:r>
          </a:p>
          <a:p>
            <a:pPr lvl="1"/>
            <a:endParaRPr lang="en-SA" dirty="0"/>
          </a:p>
          <a:p>
            <a:pPr lvl="1"/>
            <a:endParaRPr lang="en-SA" dirty="0">
              <a:solidFill>
                <a:srgbClr val="FF0000"/>
              </a:solidFill>
            </a:endParaRPr>
          </a:p>
        </p:txBody>
      </p:sp>
    </p:spTree>
    <p:extLst>
      <p:ext uri="{BB962C8B-B14F-4D97-AF65-F5344CB8AC3E}">
        <p14:creationId xmlns:p14="http://schemas.microsoft.com/office/powerpoint/2010/main" val="289056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214C-55CB-861A-CB36-3BC91A5F3DE0}"/>
              </a:ext>
            </a:extLst>
          </p:cNvPr>
          <p:cNvSpPr>
            <a:spLocks noGrp="1"/>
          </p:cNvSpPr>
          <p:nvPr>
            <p:ph type="title"/>
          </p:nvPr>
        </p:nvSpPr>
        <p:spPr/>
        <p:txBody>
          <a:bodyPr/>
          <a:lstStyle/>
          <a:p>
            <a:r>
              <a:rPr lang="en-SA" sz="3200" dirty="0">
                <a:latin typeface="+mj-lt"/>
              </a:rPr>
              <a:t>Another RSA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C60C66-2860-CB70-06FF-B163723C2C03}"/>
                  </a:ext>
                </a:extLst>
              </p:cNvPr>
              <p:cNvSpPr>
                <a:spLocks noGrp="1"/>
              </p:cNvSpPr>
              <p:nvPr>
                <p:ph idx="1"/>
              </p:nvPr>
            </p:nvSpPr>
            <p:spPr>
              <a:xfrm>
                <a:off x="457200" y="1517073"/>
                <a:ext cx="3707477" cy="3972900"/>
              </a:xfrm>
            </p:spPr>
            <p:txBody>
              <a:bodyPr>
                <a:normAutofit lnSpcReduction="10000"/>
              </a:bodyPr>
              <a:lstStyle/>
              <a:p>
                <a:r>
                  <a:rPr lang="en-SA" sz="1400" b="1" dirty="0"/>
                  <a:t>Key Generation </a:t>
                </a:r>
              </a:p>
              <a:p>
                <a:pPr lvl="1"/>
                <a14:m>
                  <m:oMath xmlns:m="http://schemas.openxmlformats.org/officeDocument/2006/math">
                    <m:r>
                      <a:rPr lang="en-US" altLang="zh-CN" sz="1400" i="1" dirty="0" smtClean="0">
                        <a:solidFill>
                          <a:srgbClr val="FF0000"/>
                        </a:solidFill>
                        <a:latin typeface="Cambria Math" charset="0"/>
                      </a:rPr>
                      <m:t>𝑝</m:t>
                    </m:r>
                    <m:r>
                      <a:rPr lang="en-US" altLang="zh-CN" sz="1400" i="1" dirty="0" smtClean="0">
                        <a:solidFill>
                          <a:srgbClr val="FF0000"/>
                        </a:solidFill>
                        <a:latin typeface="Cambria Math" charset="0"/>
                      </a:rPr>
                      <m:t> </m:t>
                    </m:r>
                  </m:oMath>
                </a14:m>
                <a:r>
                  <a:rPr lang="en-SA" sz="1400" dirty="0">
                    <a:solidFill>
                      <a:srgbClr val="FF0000"/>
                    </a:solidFill>
                  </a:rPr>
                  <a:t>= 3</a:t>
                </a:r>
                <a:r>
                  <a:rPr lang="en-SA" sz="1400" dirty="0"/>
                  <a:t>, </a:t>
                </a:r>
                <a14:m>
                  <m:oMath xmlns:m="http://schemas.openxmlformats.org/officeDocument/2006/math">
                    <m:r>
                      <a:rPr lang="en-US" altLang="zh-CN" sz="1400" i="1" dirty="0" smtClean="0">
                        <a:solidFill>
                          <a:srgbClr val="FF0000"/>
                        </a:solidFill>
                        <a:latin typeface="Cambria Math" charset="0"/>
                      </a:rPr>
                      <m:t>𝑞</m:t>
                    </m:r>
                    <m:r>
                      <a:rPr lang="en-US" altLang="zh-CN" sz="1400" i="1" dirty="0" smtClean="0">
                        <a:solidFill>
                          <a:srgbClr val="FF0000"/>
                        </a:solidFill>
                        <a:latin typeface="Cambria Math" charset="0"/>
                      </a:rPr>
                      <m:t> </m:t>
                    </m:r>
                  </m:oMath>
                </a14:m>
                <a:r>
                  <a:rPr lang="en-SA" sz="1400" dirty="0">
                    <a:solidFill>
                      <a:srgbClr val="FF0000"/>
                    </a:solidFill>
                  </a:rPr>
                  <a:t>=7</a:t>
                </a:r>
                <a:endParaRPr lang="en-SA" sz="1400" dirty="0"/>
              </a:p>
              <a:p>
                <a:pPr lvl="1"/>
                <a:r>
                  <a:rPr lang="en-SA" sz="1400" dirty="0">
                    <a:solidFill>
                      <a:srgbClr val="FF0000"/>
                    </a:solidFill>
                  </a:rPr>
                  <a:t>𝑛</a:t>
                </a:r>
                <a:r>
                  <a:rPr lang="en-SA" sz="1400" dirty="0"/>
                  <a:t> = 3 * 7 = </a:t>
                </a:r>
                <a:r>
                  <a:rPr lang="en-SA" sz="1400" dirty="0">
                    <a:solidFill>
                      <a:srgbClr val="FF0000"/>
                    </a:solidFill>
                  </a:rPr>
                  <a:t>21</a:t>
                </a:r>
              </a:p>
              <a:p>
                <a:pPr lvl="1"/>
                <a:r>
                  <a:rPr lang="en-SA" sz="1400" dirty="0">
                    <a:solidFill>
                      <a:srgbClr val="FF0000"/>
                    </a:solidFill>
                  </a:rPr>
                  <a:t>𝜑(𝑛) </a:t>
                </a:r>
                <a:r>
                  <a:rPr lang="en-SA" sz="1400" dirty="0"/>
                  <a:t>= (3-1) * (7-1) = 2 * 6 = </a:t>
                </a:r>
                <a:r>
                  <a:rPr lang="en-SA" sz="1400" dirty="0">
                    <a:solidFill>
                      <a:srgbClr val="FF0000"/>
                    </a:solidFill>
                  </a:rPr>
                  <a:t>12</a:t>
                </a:r>
              </a:p>
              <a:p>
                <a:pPr lvl="1"/>
                <a:r>
                  <a:rPr lang="en-SA" sz="1400" dirty="0"/>
                  <a:t>We pick </a:t>
                </a:r>
                <a:r>
                  <a:rPr lang="en-SA" sz="1400" i="1" dirty="0">
                    <a:solidFill>
                      <a:srgbClr val="FF0000"/>
                    </a:solidFill>
                  </a:rPr>
                  <a:t>e</a:t>
                </a:r>
                <a:r>
                  <a:rPr lang="en-SA" sz="1400" dirty="0"/>
                  <a:t> such that 1&lt; e &lt; 12; and gcd(e, 12) = 1</a:t>
                </a:r>
                <a:r>
                  <a:rPr lang="en-SA" sz="1400" dirty="0">
                    <a:sym typeface="Wingdings" pitchFamily="2" charset="2"/>
                  </a:rPr>
                  <a:t> </a:t>
                </a:r>
                <a:r>
                  <a:rPr lang="en-SA" sz="1400" i="1" dirty="0">
                    <a:solidFill>
                      <a:srgbClr val="FF0000"/>
                    </a:solidFill>
                    <a:sym typeface="Wingdings" pitchFamily="2" charset="2"/>
                  </a:rPr>
                  <a:t>e</a:t>
                </a:r>
                <a:r>
                  <a:rPr lang="en-SA" sz="1400" dirty="0">
                    <a:solidFill>
                      <a:srgbClr val="FF0000"/>
                    </a:solidFill>
                    <a:sym typeface="Wingdings" pitchFamily="2" charset="2"/>
                  </a:rPr>
                  <a:t> = 7</a:t>
                </a:r>
                <a:endParaRPr lang="en-SA" sz="1400" dirty="0">
                  <a:solidFill>
                    <a:srgbClr val="FF0000"/>
                  </a:solidFill>
                </a:endParaRPr>
              </a:p>
              <a:p>
                <a:pPr lvl="1"/>
                <a:r>
                  <a:rPr lang="en-US" sz="1400" dirty="0">
                    <a:solidFill>
                      <a:srgbClr val="FF0000"/>
                    </a:solidFill>
                  </a:rPr>
                  <a:t>P</a:t>
                </a:r>
                <a:r>
                  <a:rPr lang="en-SA" sz="1400" dirty="0">
                    <a:solidFill>
                      <a:srgbClr val="FF0000"/>
                    </a:solidFill>
                  </a:rPr>
                  <a:t>ublic key is (7, 21)</a:t>
                </a:r>
              </a:p>
              <a:p>
                <a:pPr lvl="1"/>
                <a:r>
                  <a:rPr lang="en-SA" sz="1400" dirty="0"/>
                  <a:t>We now calculate d using Extended Euclidean Algorithm:</a:t>
                </a:r>
                <a:br>
                  <a:rPr lang="en-SA" sz="1400" dirty="0"/>
                </a:br>
                <a:r>
                  <a:rPr lang="en-SA" sz="1400" dirty="0"/>
                  <a:t>d = </a:t>
                </a:r>
                <a:r>
                  <a:rPr lang="en-SA" sz="1400" dirty="0">
                    <a:solidFill>
                      <a:srgbClr val="FF0000"/>
                    </a:solidFill>
                  </a:rPr>
                  <a:t>7</a:t>
                </a:r>
                <a:r>
                  <a:rPr lang="en-SA" sz="1400" baseline="30000" dirty="0">
                    <a:solidFill>
                      <a:srgbClr val="FF0000"/>
                    </a:solidFill>
                  </a:rPr>
                  <a:t>-1</a:t>
                </a:r>
                <a:r>
                  <a:rPr lang="en-SA" sz="1400" dirty="0"/>
                  <a:t> mod </a:t>
                </a:r>
                <a:r>
                  <a:rPr lang="en-SA" sz="1400" dirty="0">
                    <a:solidFill>
                      <a:srgbClr val="FF0000"/>
                    </a:solidFill>
                  </a:rPr>
                  <a:t>12 </a:t>
                </a:r>
                <a:br>
                  <a:rPr lang="en-SA" sz="1400" dirty="0">
                    <a:solidFill>
                      <a:srgbClr val="FF0000"/>
                    </a:solidFill>
                  </a:rPr>
                </a:br>
                <a:r>
                  <a:rPr lang="en-SA" sz="1400" dirty="0">
                    <a:solidFill>
                      <a:srgbClr val="FF0000"/>
                    </a:solidFill>
                  </a:rPr>
                  <a:t>d = 7</a:t>
                </a:r>
              </a:p>
              <a:p>
                <a:pPr lvl="1"/>
                <a:r>
                  <a:rPr lang="en-SA" sz="1400" dirty="0"/>
                  <a:t>To verify: </a:t>
                </a:r>
                <a:br>
                  <a:rPr lang="en-SA" sz="1400" dirty="0"/>
                </a:br>
                <a:r>
                  <a:rPr lang="en-SA" sz="1400" dirty="0"/>
                  <a:t>e.d = 1 mod 𝜑(𝑛) </a:t>
                </a:r>
                <a:br>
                  <a:rPr lang="en-SA" sz="1400" dirty="0"/>
                </a:br>
                <a:r>
                  <a:rPr lang="en-SA" sz="1400" dirty="0"/>
                  <a:t>7*7 = 1 mod 12</a:t>
                </a:r>
                <a:br>
                  <a:rPr lang="en-SA" sz="1400" dirty="0"/>
                </a:br>
                <a:r>
                  <a:rPr lang="en-SA" sz="1400" dirty="0"/>
                  <a:t>49 mod 12 = 1</a:t>
                </a:r>
              </a:p>
              <a:p>
                <a:pPr lvl="1"/>
                <a:r>
                  <a:rPr lang="en-SA" sz="1400" dirty="0">
                    <a:solidFill>
                      <a:srgbClr val="FF0000"/>
                    </a:solidFill>
                  </a:rPr>
                  <a:t>Private key is (7,21)</a:t>
                </a:r>
              </a:p>
            </p:txBody>
          </p:sp>
        </mc:Choice>
        <mc:Fallback xmlns="">
          <p:sp>
            <p:nvSpPr>
              <p:cNvPr id="3" name="Content Placeholder 2">
                <a:extLst>
                  <a:ext uri="{FF2B5EF4-FFF2-40B4-BE49-F238E27FC236}">
                    <a16:creationId xmlns:a16="http://schemas.microsoft.com/office/drawing/2014/main" id="{17C60C66-2860-CB70-06FF-B163723C2C03}"/>
                  </a:ext>
                </a:extLst>
              </p:cNvPr>
              <p:cNvSpPr>
                <a:spLocks noGrp="1" noRot="1" noChangeAspect="1" noMove="1" noResize="1" noEditPoints="1" noAdjustHandles="1" noChangeArrowheads="1" noChangeShapeType="1" noTextEdit="1"/>
              </p:cNvSpPr>
              <p:nvPr>
                <p:ph idx="1"/>
              </p:nvPr>
            </p:nvSpPr>
            <p:spPr>
              <a:xfrm>
                <a:off x="457200" y="1517073"/>
                <a:ext cx="3707477" cy="3972900"/>
              </a:xfrm>
              <a:blipFill>
                <a:blip r:embed="rId2"/>
                <a:stretch>
                  <a:fillRect r="-685"/>
                </a:stretch>
              </a:blipFill>
            </p:spPr>
            <p:txBody>
              <a:bodyPr/>
              <a:lstStyle/>
              <a:p>
                <a:r>
                  <a:rPr lang="en-SA">
                    <a:noFill/>
                  </a:rPr>
                  <a:t> </a:t>
                </a:r>
              </a:p>
            </p:txBody>
          </p:sp>
        </mc:Fallback>
      </mc:AlternateContent>
      <p:graphicFrame>
        <p:nvGraphicFramePr>
          <p:cNvPr id="5" name="Table 5">
            <a:extLst>
              <a:ext uri="{FF2B5EF4-FFF2-40B4-BE49-F238E27FC236}">
                <a16:creationId xmlns:a16="http://schemas.microsoft.com/office/drawing/2014/main" id="{77B14C8E-D6B9-4024-8F56-05BF5A2AE3B8}"/>
              </a:ext>
            </a:extLst>
          </p:cNvPr>
          <p:cNvGraphicFramePr>
            <a:graphicFrameLocks noGrp="1"/>
          </p:cNvGraphicFramePr>
          <p:nvPr/>
        </p:nvGraphicFramePr>
        <p:xfrm>
          <a:off x="4707082" y="2566517"/>
          <a:ext cx="4218708" cy="2936133"/>
        </p:xfrm>
        <a:graphic>
          <a:graphicData uri="http://schemas.openxmlformats.org/drawingml/2006/table">
            <a:tbl>
              <a:tblPr firstRow="1" bandRow="1">
                <a:tableStyleId>{D7AC3CCA-C797-4891-BE02-D94E43425B78}</a:tableStyleId>
              </a:tblPr>
              <a:tblGrid>
                <a:gridCol w="618644">
                  <a:extLst>
                    <a:ext uri="{9D8B030D-6E8A-4147-A177-3AD203B41FA5}">
                      <a16:colId xmlns:a16="http://schemas.microsoft.com/office/drawing/2014/main" val="3545401010"/>
                    </a:ext>
                  </a:extLst>
                </a:gridCol>
                <a:gridCol w="618644">
                  <a:extLst>
                    <a:ext uri="{9D8B030D-6E8A-4147-A177-3AD203B41FA5}">
                      <a16:colId xmlns:a16="http://schemas.microsoft.com/office/drawing/2014/main" val="1079228207"/>
                    </a:ext>
                  </a:extLst>
                </a:gridCol>
                <a:gridCol w="618644">
                  <a:extLst>
                    <a:ext uri="{9D8B030D-6E8A-4147-A177-3AD203B41FA5}">
                      <a16:colId xmlns:a16="http://schemas.microsoft.com/office/drawing/2014/main" val="3657402724"/>
                    </a:ext>
                  </a:extLst>
                </a:gridCol>
                <a:gridCol w="618644">
                  <a:extLst>
                    <a:ext uri="{9D8B030D-6E8A-4147-A177-3AD203B41FA5}">
                      <a16:colId xmlns:a16="http://schemas.microsoft.com/office/drawing/2014/main" val="56225124"/>
                    </a:ext>
                  </a:extLst>
                </a:gridCol>
                <a:gridCol w="506844">
                  <a:extLst>
                    <a:ext uri="{9D8B030D-6E8A-4147-A177-3AD203B41FA5}">
                      <a16:colId xmlns:a16="http://schemas.microsoft.com/office/drawing/2014/main" val="1404569853"/>
                    </a:ext>
                  </a:extLst>
                </a:gridCol>
                <a:gridCol w="618644">
                  <a:extLst>
                    <a:ext uri="{9D8B030D-6E8A-4147-A177-3AD203B41FA5}">
                      <a16:colId xmlns:a16="http://schemas.microsoft.com/office/drawing/2014/main" val="321269186"/>
                    </a:ext>
                  </a:extLst>
                </a:gridCol>
                <a:gridCol w="618644">
                  <a:extLst>
                    <a:ext uri="{9D8B030D-6E8A-4147-A177-3AD203B41FA5}">
                      <a16:colId xmlns:a16="http://schemas.microsoft.com/office/drawing/2014/main" val="3891823804"/>
                    </a:ext>
                  </a:extLst>
                </a:gridCol>
              </a:tblGrid>
              <a:tr h="326237">
                <a:tc>
                  <a:txBody>
                    <a:bodyPr/>
                    <a:lstStyle/>
                    <a:p>
                      <a:r>
                        <a:rPr lang="en-SA" sz="1100" dirty="0"/>
                        <a:t>Q</a:t>
                      </a:r>
                    </a:p>
                  </a:txBody>
                  <a:tcPr marL="68580" marR="68580" marT="34290" marB="34290"/>
                </a:tc>
                <a:tc>
                  <a:txBody>
                    <a:bodyPr/>
                    <a:lstStyle/>
                    <a:p>
                      <a:r>
                        <a:rPr lang="en-SA" sz="1100" dirty="0"/>
                        <a:t>A</a:t>
                      </a:r>
                    </a:p>
                  </a:txBody>
                  <a:tcPr marL="68580" marR="68580" marT="34290" marB="34290"/>
                </a:tc>
                <a:tc>
                  <a:txBody>
                    <a:bodyPr/>
                    <a:lstStyle/>
                    <a:p>
                      <a:r>
                        <a:rPr lang="en-SA" sz="1100" dirty="0"/>
                        <a:t>B</a:t>
                      </a:r>
                    </a:p>
                  </a:txBody>
                  <a:tcPr marL="68580" marR="68580" marT="34290" marB="34290"/>
                </a:tc>
                <a:tc>
                  <a:txBody>
                    <a:bodyPr/>
                    <a:lstStyle/>
                    <a:p>
                      <a:r>
                        <a:rPr lang="en-SA" sz="1100" dirty="0"/>
                        <a:t>R</a:t>
                      </a:r>
                    </a:p>
                  </a:txBody>
                  <a:tcPr marL="68580" marR="68580" marT="34290" marB="34290"/>
                </a:tc>
                <a:tc>
                  <a:txBody>
                    <a:bodyPr/>
                    <a:lstStyle/>
                    <a:p>
                      <a:r>
                        <a:rPr lang="en-SA" sz="1100" dirty="0"/>
                        <a:t>T</a:t>
                      </a:r>
                      <a:r>
                        <a:rPr lang="en-SA" sz="1100" baseline="-25000" dirty="0"/>
                        <a:t>1</a:t>
                      </a:r>
                      <a:endParaRPr lang="en-SA" sz="1100" dirty="0"/>
                    </a:p>
                  </a:txBody>
                  <a:tcPr marL="68580" marR="68580" marT="34290" marB="34290"/>
                </a:tc>
                <a:tc>
                  <a:txBody>
                    <a:bodyPr/>
                    <a:lstStyle/>
                    <a:p>
                      <a:r>
                        <a:rPr lang="en-SA" sz="1100" dirty="0"/>
                        <a:t>T</a:t>
                      </a:r>
                      <a:r>
                        <a:rPr lang="en-SA" sz="1100" baseline="-25000" dirty="0"/>
                        <a:t>2</a:t>
                      </a:r>
                      <a:endParaRPr lang="en-SA" sz="1100" dirty="0"/>
                    </a:p>
                  </a:txBody>
                  <a:tcPr marL="68580" marR="68580" marT="34290" marB="34290"/>
                </a:tc>
                <a:tc>
                  <a:txBody>
                    <a:bodyPr/>
                    <a:lstStyle/>
                    <a:p>
                      <a:r>
                        <a:rPr lang="en-SA" sz="1100" dirty="0"/>
                        <a:t>T</a:t>
                      </a:r>
                    </a:p>
                  </a:txBody>
                  <a:tcPr marL="68580" marR="68580" marT="34290" marB="34290"/>
                </a:tc>
                <a:extLst>
                  <a:ext uri="{0D108BD9-81ED-4DB2-BD59-A6C34878D82A}">
                    <a16:rowId xmlns:a16="http://schemas.microsoft.com/office/drawing/2014/main" val="1730932252"/>
                  </a:ext>
                </a:extLst>
              </a:tr>
              <a:tr h="326237">
                <a:tc>
                  <a:txBody>
                    <a:bodyPr/>
                    <a:lstStyle/>
                    <a:p>
                      <a:pPr algn="ctr"/>
                      <a:r>
                        <a:rPr lang="en-SA" sz="1100" dirty="0"/>
                        <a:t>1</a:t>
                      </a:r>
                    </a:p>
                  </a:txBody>
                  <a:tcPr marL="68580" marR="68580" marT="34290" marB="34290" anchor="ctr"/>
                </a:tc>
                <a:tc>
                  <a:txBody>
                    <a:bodyPr/>
                    <a:lstStyle/>
                    <a:p>
                      <a:pPr algn="ctr"/>
                      <a:r>
                        <a:rPr lang="en-SA" sz="1100" dirty="0">
                          <a:solidFill>
                            <a:srgbClr val="FF0000"/>
                          </a:solidFill>
                        </a:rPr>
                        <a:t>12</a:t>
                      </a:r>
                    </a:p>
                  </a:txBody>
                  <a:tcPr marL="68580" marR="68580" marT="34290" marB="34290" anchor="ctr"/>
                </a:tc>
                <a:tc>
                  <a:txBody>
                    <a:bodyPr/>
                    <a:lstStyle/>
                    <a:p>
                      <a:pPr algn="ctr"/>
                      <a:r>
                        <a:rPr lang="en-SA" sz="1100" dirty="0">
                          <a:solidFill>
                            <a:srgbClr val="FF0000"/>
                          </a:solidFill>
                        </a:rPr>
                        <a:t>7</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0</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-1</a:t>
                      </a:r>
                    </a:p>
                  </a:txBody>
                  <a:tcPr marL="68580" marR="68580" marT="34290" marB="34290" anchor="ctr"/>
                </a:tc>
                <a:extLst>
                  <a:ext uri="{0D108BD9-81ED-4DB2-BD59-A6C34878D82A}">
                    <a16:rowId xmlns:a16="http://schemas.microsoft.com/office/drawing/2014/main" val="561746040"/>
                  </a:ext>
                </a:extLst>
              </a:tr>
              <a:tr h="326237">
                <a:tc>
                  <a:txBody>
                    <a:bodyPr/>
                    <a:lstStyle/>
                    <a:p>
                      <a:pPr algn="ctr"/>
                      <a:r>
                        <a:rPr lang="en-SA" sz="1100" dirty="0"/>
                        <a:t>1</a:t>
                      </a:r>
                    </a:p>
                  </a:txBody>
                  <a:tcPr marL="68580" marR="68580" marT="34290" marB="34290" anchor="ctr"/>
                </a:tc>
                <a:tc>
                  <a:txBody>
                    <a:bodyPr/>
                    <a:lstStyle/>
                    <a:p>
                      <a:pPr algn="ctr"/>
                      <a:r>
                        <a:rPr lang="en-SA" sz="1100" dirty="0"/>
                        <a:t>7</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2</a:t>
                      </a:r>
                    </a:p>
                  </a:txBody>
                  <a:tcPr marL="68580" marR="68580" marT="34290" marB="34290" anchor="ctr"/>
                </a:tc>
                <a:extLst>
                  <a:ext uri="{0D108BD9-81ED-4DB2-BD59-A6C34878D82A}">
                    <a16:rowId xmlns:a16="http://schemas.microsoft.com/office/drawing/2014/main" val="4175011829"/>
                  </a:ext>
                </a:extLst>
              </a:tr>
              <a:tr h="326237">
                <a:tc>
                  <a:txBody>
                    <a:bodyPr/>
                    <a:lstStyle/>
                    <a:p>
                      <a:pPr algn="ctr"/>
                      <a:r>
                        <a:rPr lang="en-SA" sz="1100" dirty="0"/>
                        <a:t>2</a:t>
                      </a:r>
                    </a:p>
                  </a:txBody>
                  <a:tcPr marL="68580" marR="68580" marT="34290" marB="34290" anchor="ctr"/>
                </a:tc>
                <a:tc>
                  <a:txBody>
                    <a:bodyPr/>
                    <a:lstStyle/>
                    <a:p>
                      <a:pPr algn="ctr"/>
                      <a:r>
                        <a:rPr lang="en-SA" sz="1100" dirty="0"/>
                        <a:t>5</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-5</a:t>
                      </a:r>
                    </a:p>
                  </a:txBody>
                  <a:tcPr marL="68580" marR="68580" marT="34290" marB="34290" anchor="ctr"/>
                </a:tc>
                <a:extLst>
                  <a:ext uri="{0D108BD9-81ED-4DB2-BD59-A6C34878D82A}">
                    <a16:rowId xmlns:a16="http://schemas.microsoft.com/office/drawing/2014/main" val="3582369656"/>
                  </a:ext>
                </a:extLst>
              </a:tr>
              <a:tr h="326237">
                <a:tc>
                  <a:txBody>
                    <a:bodyPr/>
                    <a:lstStyle/>
                    <a:p>
                      <a:pPr algn="ctr"/>
                      <a:r>
                        <a:rPr lang="en-SA" sz="1100" dirty="0"/>
                        <a:t>2</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t>1</a:t>
                      </a:r>
                    </a:p>
                  </a:txBody>
                  <a:tcPr marL="68580" marR="68580" marT="34290" marB="34290" anchor="ctr"/>
                </a:tc>
                <a:tc>
                  <a:txBody>
                    <a:bodyPr/>
                    <a:lstStyle/>
                    <a:p>
                      <a:pPr algn="ctr"/>
                      <a:r>
                        <a:rPr lang="en-SA" sz="1100" dirty="0">
                          <a:solidFill>
                            <a:srgbClr val="FF0000"/>
                          </a:solidFill>
                        </a:rPr>
                        <a:t>0</a:t>
                      </a:r>
                    </a:p>
                  </a:txBody>
                  <a:tcPr marL="68580" marR="68580" marT="34290" marB="34290" anchor="ctr"/>
                </a:tc>
                <a:tc>
                  <a:txBody>
                    <a:bodyPr/>
                    <a:lstStyle/>
                    <a:p>
                      <a:pPr algn="ctr"/>
                      <a:r>
                        <a:rPr lang="en-SA" sz="1100" dirty="0"/>
                        <a:t>2</a:t>
                      </a:r>
                    </a:p>
                  </a:txBody>
                  <a:tcPr marL="68580" marR="68580" marT="34290" marB="34290" anchor="ctr"/>
                </a:tc>
                <a:tc>
                  <a:txBody>
                    <a:bodyPr/>
                    <a:lstStyle/>
                    <a:p>
                      <a:pPr algn="ctr"/>
                      <a:r>
                        <a:rPr lang="en-SA" sz="1100" dirty="0">
                          <a:solidFill>
                            <a:srgbClr val="FF0000"/>
                          </a:solidFill>
                        </a:rPr>
                        <a:t>-5</a:t>
                      </a:r>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4115418898"/>
                  </a:ext>
                </a:extLst>
              </a:tr>
              <a:tr h="326237">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100" dirty="0">
                          <a:solidFill>
                            <a:srgbClr val="0070C0"/>
                          </a:solidFill>
                          <a:highlight>
                            <a:srgbClr val="00FFFF"/>
                          </a:highlight>
                        </a:rPr>
                        <a:t>STOP</a:t>
                      </a:r>
                    </a:p>
                  </a:txBody>
                  <a:tcPr marL="68580" marR="68580" marT="34290" marB="34290" anchor="ctr"/>
                </a:tc>
                <a:tc>
                  <a:txBody>
                    <a:bodyPr/>
                    <a:lstStyle/>
                    <a:p>
                      <a:pPr algn="ctr"/>
                      <a:endParaRPr lang="en-SA" sz="1100" dirty="0">
                        <a:solidFill>
                          <a:srgbClr val="0070C0"/>
                        </a:solidFill>
                        <a:highlight>
                          <a:srgbClr val="00FFFF"/>
                        </a:highlight>
                      </a:endParaRPr>
                    </a:p>
                  </a:txBody>
                  <a:tcPr marL="68580" marR="68580" marT="34290" marB="34290" anchor="ctr"/>
                </a:tc>
                <a:tc>
                  <a:txBody>
                    <a:bodyPr/>
                    <a:lstStyle/>
                    <a:p>
                      <a:pPr algn="ctr"/>
                      <a:r>
                        <a:rPr lang="en-SA" sz="1100" dirty="0">
                          <a:solidFill>
                            <a:srgbClr val="0070C0"/>
                          </a:solidFill>
                          <a:highlight>
                            <a:srgbClr val="00FFFF"/>
                          </a:highlight>
                        </a:rPr>
                        <a:t>d</a:t>
                      </a:r>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2178287080"/>
                  </a:ext>
                </a:extLst>
              </a:tr>
              <a:tr h="326237">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1191572981"/>
                  </a:ext>
                </a:extLst>
              </a:tr>
              <a:tr h="326237">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b="1" dirty="0">
                        <a:solidFill>
                          <a:srgbClr val="FF0000"/>
                        </a:solidFill>
                      </a:endParaRPr>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b="1" dirty="0">
                        <a:solidFill>
                          <a:srgbClr val="FF0000"/>
                        </a:solidFill>
                      </a:endParaRPr>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2825352010"/>
                  </a:ext>
                </a:extLst>
              </a:tr>
              <a:tr h="326237">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tc>
                  <a:txBody>
                    <a:bodyPr/>
                    <a:lstStyle/>
                    <a:p>
                      <a:pPr algn="ctr"/>
                      <a:endParaRPr lang="en-SA" sz="1100" dirty="0"/>
                    </a:p>
                  </a:txBody>
                  <a:tcPr marL="68580" marR="68580" marT="34290" marB="34290" anchor="ctr"/>
                </a:tc>
                <a:extLst>
                  <a:ext uri="{0D108BD9-81ED-4DB2-BD59-A6C34878D82A}">
                    <a16:rowId xmlns:a16="http://schemas.microsoft.com/office/drawing/2014/main" val="288294713"/>
                  </a:ext>
                </a:extLst>
              </a:tr>
            </a:tbl>
          </a:graphicData>
        </a:graphic>
      </p:graphicFrame>
      <p:sp>
        <p:nvSpPr>
          <p:cNvPr id="6" name="TextBox 5">
            <a:extLst>
              <a:ext uri="{FF2B5EF4-FFF2-40B4-BE49-F238E27FC236}">
                <a16:creationId xmlns:a16="http://schemas.microsoft.com/office/drawing/2014/main" id="{5945E829-1BB4-F3D2-43B0-3D575B2931A8}"/>
              </a:ext>
            </a:extLst>
          </p:cNvPr>
          <p:cNvSpPr txBox="1"/>
          <p:nvPr/>
        </p:nvSpPr>
        <p:spPr>
          <a:xfrm>
            <a:off x="5463291" y="1401025"/>
            <a:ext cx="3150773" cy="992579"/>
          </a:xfrm>
          <a:prstGeom prst="rect">
            <a:avLst/>
          </a:prstGeom>
          <a:noFill/>
        </p:spPr>
        <p:txBody>
          <a:bodyPr wrap="square" rtlCol="0">
            <a:spAutoFit/>
          </a:bodyPr>
          <a:lstStyle/>
          <a:p>
            <a:r>
              <a:rPr lang="en-SA" sz="1050" b="1" dirty="0">
                <a:solidFill>
                  <a:srgbClr val="FF0000"/>
                </a:solidFill>
              </a:rPr>
              <a:t>Extended Euclidean Algorithm</a:t>
            </a:r>
          </a:p>
          <a:p>
            <a:pPr algn="ctr"/>
            <a:r>
              <a:rPr lang="en-SA" sz="1200" dirty="0"/>
              <a:t>A &gt; B</a:t>
            </a:r>
          </a:p>
          <a:p>
            <a:pPr algn="ctr"/>
            <a:r>
              <a:rPr lang="en-SA" sz="1200" dirty="0"/>
              <a:t>Q: </a:t>
            </a:r>
            <a:r>
              <a:rPr lang="en-US" sz="1200" dirty="0"/>
              <a:t>Quotient</a:t>
            </a:r>
            <a:r>
              <a:rPr lang="en-SA" sz="1200" dirty="0"/>
              <a:t>, R: Remainder </a:t>
            </a:r>
          </a:p>
          <a:p>
            <a:pPr algn="ctr"/>
            <a:r>
              <a:rPr lang="en-SA" sz="1200" dirty="0"/>
              <a:t>T</a:t>
            </a:r>
            <a:r>
              <a:rPr lang="en-SA" sz="1200" baseline="-25000" dirty="0"/>
              <a:t>1 </a:t>
            </a:r>
            <a:r>
              <a:rPr lang="en-SA" sz="1200" dirty="0"/>
              <a:t>initialized with 0, T</a:t>
            </a:r>
            <a:r>
              <a:rPr lang="en-SA" sz="1200" baseline="-25000" dirty="0"/>
              <a:t>2 </a:t>
            </a:r>
            <a:r>
              <a:rPr lang="en-SA" sz="1200" dirty="0"/>
              <a:t>initialized with 1</a:t>
            </a:r>
          </a:p>
          <a:p>
            <a:pPr algn="ctr"/>
            <a:r>
              <a:rPr lang="en-US" sz="1200" dirty="0"/>
              <a:t>T</a:t>
            </a:r>
            <a:r>
              <a:rPr lang="en-SA" sz="1200" dirty="0"/>
              <a:t> = </a:t>
            </a:r>
            <a:r>
              <a:rPr lang="en-SA" sz="1200" dirty="0">
                <a:highlight>
                  <a:srgbClr val="FFFF00"/>
                </a:highlight>
              </a:rPr>
              <a:t>T</a:t>
            </a:r>
            <a:r>
              <a:rPr lang="en-SA" sz="1200" baseline="-25000" dirty="0">
                <a:highlight>
                  <a:srgbClr val="FFFF00"/>
                </a:highlight>
              </a:rPr>
              <a:t>1 </a:t>
            </a:r>
            <a:r>
              <a:rPr lang="en-SA" sz="1200" dirty="0">
                <a:highlight>
                  <a:srgbClr val="FFFF00"/>
                </a:highlight>
              </a:rPr>
              <a:t>– T</a:t>
            </a:r>
            <a:r>
              <a:rPr lang="en-SA" sz="1200" baseline="-25000" dirty="0">
                <a:highlight>
                  <a:srgbClr val="FFFF00"/>
                </a:highlight>
              </a:rPr>
              <a:t>2</a:t>
            </a:r>
            <a:r>
              <a:rPr lang="en-SA" sz="1200" dirty="0">
                <a:highlight>
                  <a:srgbClr val="FFFF00"/>
                </a:highlight>
              </a:rPr>
              <a:t> * Q</a:t>
            </a:r>
          </a:p>
        </p:txBody>
      </p:sp>
      <p:sp>
        <p:nvSpPr>
          <p:cNvPr id="25" name="TextBox 24">
            <a:extLst>
              <a:ext uri="{FF2B5EF4-FFF2-40B4-BE49-F238E27FC236}">
                <a16:creationId xmlns:a16="http://schemas.microsoft.com/office/drawing/2014/main" id="{F8DF19D2-3B07-388E-CB19-4EFBA57AE081}"/>
              </a:ext>
            </a:extLst>
          </p:cNvPr>
          <p:cNvSpPr txBox="1"/>
          <p:nvPr/>
        </p:nvSpPr>
        <p:spPr>
          <a:xfrm>
            <a:off x="5526374" y="4522962"/>
            <a:ext cx="3160426" cy="415498"/>
          </a:xfrm>
          <a:prstGeom prst="rect">
            <a:avLst/>
          </a:prstGeom>
          <a:noFill/>
        </p:spPr>
        <p:txBody>
          <a:bodyPr wrap="square" rtlCol="0">
            <a:spAutoFit/>
          </a:bodyPr>
          <a:lstStyle/>
          <a:p>
            <a:pPr algn="r"/>
            <a:r>
              <a:rPr lang="en-SA" sz="1050" dirty="0">
                <a:solidFill>
                  <a:schemeClr val="bg1"/>
                </a:solidFill>
                <a:highlight>
                  <a:srgbClr val="0000FF"/>
                </a:highlight>
              </a:rPr>
              <a:t>  -5 mod 12 = (-5+12)  mod 12 = 7 mod 12</a:t>
            </a:r>
          </a:p>
          <a:p>
            <a:pPr algn="r"/>
            <a:r>
              <a:rPr lang="en-SA" sz="1050" dirty="0">
                <a:solidFill>
                  <a:schemeClr val="bg1"/>
                </a:solidFill>
                <a:highlight>
                  <a:srgbClr val="0000FF"/>
                </a:highlight>
              </a:rPr>
              <a:t>Hence, d = 7  </a:t>
            </a:r>
          </a:p>
        </p:txBody>
      </p:sp>
      <p:sp>
        <p:nvSpPr>
          <p:cNvPr id="7" name="TextBox 6">
            <a:extLst>
              <a:ext uri="{FF2B5EF4-FFF2-40B4-BE49-F238E27FC236}">
                <a16:creationId xmlns:a16="http://schemas.microsoft.com/office/drawing/2014/main" id="{9123F4BB-6BB6-7122-5BC3-4580755B7FE8}"/>
              </a:ext>
            </a:extLst>
          </p:cNvPr>
          <p:cNvSpPr txBox="1"/>
          <p:nvPr/>
        </p:nvSpPr>
        <p:spPr>
          <a:xfrm>
            <a:off x="1228727" y="5489973"/>
            <a:ext cx="3145847" cy="307777"/>
          </a:xfrm>
          <a:prstGeom prst="rect">
            <a:avLst/>
          </a:prstGeom>
          <a:noFill/>
        </p:spPr>
        <p:txBody>
          <a:bodyPr wrap="square">
            <a:spAutoFit/>
          </a:bodyPr>
          <a:lstStyle/>
          <a:p>
            <a:pPr lvl="1"/>
            <a:r>
              <a:rPr lang="en-SA" sz="1400" dirty="0">
                <a:solidFill>
                  <a:srgbClr val="FF0000"/>
                </a:solidFill>
                <a:highlight>
                  <a:srgbClr val="FFFF00"/>
                </a:highlight>
              </a:rPr>
              <a:t>BAD Selection of p and q since e = d</a:t>
            </a:r>
          </a:p>
        </p:txBody>
      </p:sp>
      <p:grpSp>
        <p:nvGrpSpPr>
          <p:cNvPr id="23" name="Group 22">
            <a:extLst>
              <a:ext uri="{FF2B5EF4-FFF2-40B4-BE49-F238E27FC236}">
                <a16:creationId xmlns:a16="http://schemas.microsoft.com/office/drawing/2014/main" id="{01F40440-07E4-6966-8A01-A429DBB3C21D}"/>
              </a:ext>
            </a:extLst>
          </p:cNvPr>
          <p:cNvGrpSpPr/>
          <p:nvPr/>
        </p:nvGrpSpPr>
        <p:grpSpPr>
          <a:xfrm>
            <a:off x="5763874" y="3131526"/>
            <a:ext cx="2691953" cy="1173497"/>
            <a:chOff x="5763874" y="3131526"/>
            <a:chExt cx="2691953" cy="1173497"/>
          </a:xfrm>
        </p:grpSpPr>
        <p:grpSp>
          <p:nvGrpSpPr>
            <p:cNvPr id="22" name="Group 21">
              <a:extLst>
                <a:ext uri="{FF2B5EF4-FFF2-40B4-BE49-F238E27FC236}">
                  <a16:creationId xmlns:a16="http://schemas.microsoft.com/office/drawing/2014/main" id="{AC09CED3-556B-0B78-6994-6D6F20F7793E}"/>
                </a:ext>
              </a:extLst>
            </p:cNvPr>
            <p:cNvGrpSpPr/>
            <p:nvPr/>
          </p:nvGrpSpPr>
          <p:grpSpPr>
            <a:xfrm>
              <a:off x="5863592" y="3131526"/>
              <a:ext cx="2592235" cy="1173497"/>
              <a:chOff x="5863592" y="3131526"/>
              <a:chExt cx="2592235" cy="1173497"/>
            </a:xfrm>
          </p:grpSpPr>
          <p:grpSp>
            <p:nvGrpSpPr>
              <p:cNvPr id="4" name="Group 3">
                <a:extLst>
                  <a:ext uri="{FF2B5EF4-FFF2-40B4-BE49-F238E27FC236}">
                    <a16:creationId xmlns:a16="http://schemas.microsoft.com/office/drawing/2014/main" id="{00B1651A-6FFD-CADC-328D-4E596B56A321}"/>
                  </a:ext>
                </a:extLst>
              </p:cNvPr>
              <p:cNvGrpSpPr/>
              <p:nvPr/>
            </p:nvGrpSpPr>
            <p:grpSpPr>
              <a:xfrm>
                <a:off x="5863592" y="3131526"/>
                <a:ext cx="2496934" cy="1173497"/>
                <a:chOff x="5863592" y="3131526"/>
                <a:chExt cx="2496934" cy="1173497"/>
              </a:xfrm>
            </p:grpSpPr>
            <p:cxnSp>
              <p:nvCxnSpPr>
                <p:cNvPr id="8" name="Straight Arrow Connector 7">
                  <a:extLst>
                    <a:ext uri="{FF2B5EF4-FFF2-40B4-BE49-F238E27FC236}">
                      <a16:creationId xmlns:a16="http://schemas.microsoft.com/office/drawing/2014/main" id="{92F7C635-7CE5-D2DA-F92D-3D251D2E7A94}"/>
                    </a:ext>
                  </a:extLst>
                </p:cNvPr>
                <p:cNvCxnSpPr/>
                <p:nvPr/>
              </p:nvCxnSpPr>
              <p:spPr>
                <a:xfrm flipH="1">
                  <a:off x="5863592" y="313152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BC8076-D7B8-32D0-6757-0FFCEF76F703}"/>
                    </a:ext>
                  </a:extLst>
                </p:cNvPr>
                <p:cNvCxnSpPr/>
                <p:nvPr/>
              </p:nvCxnSpPr>
              <p:spPr>
                <a:xfrm flipH="1">
                  <a:off x="6358200" y="313152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51142B-C33B-D0E8-9615-199A14D4276F}"/>
                    </a:ext>
                  </a:extLst>
                </p:cNvPr>
                <p:cNvCxnSpPr/>
                <p:nvPr/>
              </p:nvCxnSpPr>
              <p:spPr>
                <a:xfrm flipH="1">
                  <a:off x="7596797" y="313152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ED20D5-DDFF-D86B-AF74-956FBFBA0076}"/>
                    </a:ext>
                  </a:extLst>
                </p:cNvPr>
                <p:cNvCxnSpPr/>
                <p:nvPr/>
              </p:nvCxnSpPr>
              <p:spPr>
                <a:xfrm flipH="1">
                  <a:off x="8091404" y="313152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49456A-F7B8-BD25-714B-070F28576A20}"/>
                    </a:ext>
                  </a:extLst>
                </p:cNvPr>
                <p:cNvCxnSpPr/>
                <p:nvPr/>
              </p:nvCxnSpPr>
              <p:spPr>
                <a:xfrm flipH="1">
                  <a:off x="5863592" y="341415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06569F-8A1D-9492-ABF1-D614603C1F47}"/>
                    </a:ext>
                  </a:extLst>
                </p:cNvPr>
                <p:cNvCxnSpPr/>
                <p:nvPr/>
              </p:nvCxnSpPr>
              <p:spPr>
                <a:xfrm flipH="1">
                  <a:off x="6358200" y="341415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3E249E-6DC4-BC5F-8BD2-C640EDB80FDA}"/>
                    </a:ext>
                  </a:extLst>
                </p:cNvPr>
                <p:cNvCxnSpPr/>
                <p:nvPr/>
              </p:nvCxnSpPr>
              <p:spPr>
                <a:xfrm flipH="1">
                  <a:off x="7596797" y="341415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B9DB80-25DF-E1C6-102C-D0E30C96DC2B}"/>
                    </a:ext>
                  </a:extLst>
                </p:cNvPr>
                <p:cNvCxnSpPr/>
                <p:nvPr/>
              </p:nvCxnSpPr>
              <p:spPr>
                <a:xfrm flipH="1">
                  <a:off x="8091404" y="341415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43E2F3-4163-B05D-ACC4-13048A4B4254}"/>
                    </a:ext>
                  </a:extLst>
                </p:cNvPr>
                <p:cNvCxnSpPr>
                  <a:cxnSpLocks/>
                </p:cNvCxnSpPr>
                <p:nvPr/>
              </p:nvCxnSpPr>
              <p:spPr>
                <a:xfrm flipV="1">
                  <a:off x="6863195" y="4096929"/>
                  <a:ext cx="0" cy="19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A89A0E-D777-BFBD-3C64-C50AE2290E18}"/>
                    </a:ext>
                  </a:extLst>
                </p:cNvPr>
                <p:cNvCxnSpPr>
                  <a:cxnSpLocks/>
                </p:cNvCxnSpPr>
                <p:nvPr/>
              </p:nvCxnSpPr>
              <p:spPr>
                <a:xfrm flipV="1">
                  <a:off x="7992340" y="4110507"/>
                  <a:ext cx="0" cy="19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AAC2E2A0-1188-EDB9-5FA8-FC1A58479C20}"/>
                  </a:ext>
                </a:extLst>
              </p:cNvPr>
              <p:cNvCxnSpPr/>
              <p:nvPr/>
            </p:nvCxnSpPr>
            <p:spPr>
              <a:xfrm flipH="1">
                <a:off x="7586209" y="3808455"/>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F6576F-192E-9F4F-B5E5-B690D1A3262F}"/>
                  </a:ext>
                </a:extLst>
              </p:cNvPr>
              <p:cNvCxnSpPr/>
              <p:nvPr/>
            </p:nvCxnSpPr>
            <p:spPr>
              <a:xfrm flipH="1">
                <a:off x="8186705" y="3768980"/>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2C43A00E-8DA6-7F90-0088-D0329101C56F}"/>
                </a:ext>
              </a:extLst>
            </p:cNvPr>
            <p:cNvCxnSpPr/>
            <p:nvPr/>
          </p:nvCxnSpPr>
          <p:spPr>
            <a:xfrm flipH="1">
              <a:off x="6381189" y="374291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2527D9-4467-94BE-26C3-16231149670B}"/>
                </a:ext>
              </a:extLst>
            </p:cNvPr>
            <p:cNvCxnSpPr/>
            <p:nvPr/>
          </p:nvCxnSpPr>
          <p:spPr>
            <a:xfrm flipH="1">
              <a:off x="5763874" y="3780486"/>
              <a:ext cx="269122" cy="2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287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of R</a:t>
            </a:r>
            <a:r>
              <a:rPr lang="en-US" sz="100" dirty="0"/>
              <a:t> </a:t>
            </a:r>
            <a:r>
              <a:rPr lang="en-US" dirty="0"/>
              <a:t>S</a:t>
            </a:r>
            <a:r>
              <a:rPr lang="en-US" sz="100" dirty="0"/>
              <a:t> </a:t>
            </a:r>
            <a:r>
              <a:rPr lang="en-US" dirty="0"/>
              <a:t>A</a:t>
            </a:r>
          </a:p>
        </p:txBody>
      </p:sp>
      <p:sp>
        <p:nvSpPr>
          <p:cNvPr id="4" name="Content Placeholder 3"/>
          <p:cNvSpPr>
            <a:spLocks noGrp="1"/>
          </p:cNvSpPr>
          <p:nvPr>
            <p:ph sz="quarter" idx="13"/>
          </p:nvPr>
        </p:nvSpPr>
        <p:spPr>
          <a:xfrm>
            <a:off x="457200" y="1552575"/>
            <a:ext cx="8229600" cy="846241"/>
          </a:xfrm>
        </p:spPr>
        <p:txBody>
          <a:bodyPr/>
          <a:lstStyle/>
          <a:p>
            <a:r>
              <a:rPr lang="en-US" sz="2000" dirty="0"/>
              <a:t>Brute force</a:t>
            </a:r>
          </a:p>
          <a:p>
            <a:pPr lvl="1"/>
            <a:r>
              <a:rPr lang="en-US" sz="2000" dirty="0"/>
              <a:t>Involves trying all possible private keys</a:t>
            </a:r>
          </a:p>
        </p:txBody>
      </p:sp>
      <p:sp>
        <p:nvSpPr>
          <p:cNvPr id="5" name="Content Placeholder 4"/>
          <p:cNvSpPr>
            <a:spLocks noGrp="1"/>
          </p:cNvSpPr>
          <p:nvPr>
            <p:ph sz="quarter" idx="14"/>
          </p:nvPr>
        </p:nvSpPr>
        <p:spPr>
          <a:xfrm>
            <a:off x="457200" y="2531867"/>
            <a:ext cx="8229600" cy="1256367"/>
          </a:xfrm>
        </p:spPr>
        <p:txBody>
          <a:bodyPr/>
          <a:lstStyle/>
          <a:p>
            <a:r>
              <a:rPr lang="en-US" sz="2000" dirty="0"/>
              <a:t>Mathematical attacks</a:t>
            </a:r>
          </a:p>
          <a:p>
            <a:pPr lvl="1"/>
            <a:r>
              <a:rPr lang="en-US" sz="2000" dirty="0"/>
              <a:t>There are several approaches, all equivalent in effort to factoring the product of two primes</a:t>
            </a:r>
          </a:p>
        </p:txBody>
      </p:sp>
      <p:sp>
        <p:nvSpPr>
          <p:cNvPr id="6" name="Content Placeholder 5"/>
          <p:cNvSpPr>
            <a:spLocks noGrp="1"/>
          </p:cNvSpPr>
          <p:nvPr>
            <p:ph sz="quarter" idx="15"/>
          </p:nvPr>
        </p:nvSpPr>
        <p:spPr>
          <a:xfrm>
            <a:off x="457200" y="3945033"/>
            <a:ext cx="8229600" cy="959476"/>
          </a:xfrm>
        </p:spPr>
        <p:txBody>
          <a:bodyPr/>
          <a:lstStyle/>
          <a:p>
            <a:r>
              <a:rPr lang="en-US" sz="2000" dirty="0"/>
              <a:t>Timing attacks</a:t>
            </a:r>
          </a:p>
          <a:p>
            <a:pPr lvl="1"/>
            <a:r>
              <a:rPr lang="en-US" sz="2000" dirty="0"/>
              <a:t>These depend on the running time of the decryption algorithm</a:t>
            </a:r>
          </a:p>
        </p:txBody>
      </p:sp>
      <p:sp>
        <p:nvSpPr>
          <p:cNvPr id="7" name="Content Placeholder 6"/>
          <p:cNvSpPr>
            <a:spLocks noGrp="1"/>
          </p:cNvSpPr>
          <p:nvPr>
            <p:ph sz="quarter" idx="16"/>
          </p:nvPr>
        </p:nvSpPr>
        <p:spPr>
          <a:xfrm>
            <a:off x="457200" y="5001932"/>
            <a:ext cx="8229600" cy="995107"/>
          </a:xfrm>
        </p:spPr>
        <p:txBody>
          <a:bodyPr/>
          <a:lstStyle/>
          <a:p>
            <a:r>
              <a:rPr lang="en-US" sz="2000" dirty="0"/>
              <a:t>Chosen </a:t>
            </a:r>
            <a:r>
              <a:rPr lang="en-US" sz="2000" dirty="0" err="1"/>
              <a:t>ciphertext</a:t>
            </a:r>
            <a:r>
              <a:rPr lang="en-US" sz="2000" dirty="0"/>
              <a:t> attacks</a:t>
            </a:r>
          </a:p>
          <a:p>
            <a:pPr lvl="1"/>
            <a:r>
              <a:rPr lang="en-US" sz="2000" dirty="0"/>
              <a:t>This type of attack exploits properties of the R</a:t>
            </a:r>
            <a:r>
              <a:rPr lang="en-US" sz="100" dirty="0"/>
              <a:t> </a:t>
            </a:r>
            <a:r>
              <a:rPr lang="en-US" sz="2000" dirty="0"/>
              <a:t>S</a:t>
            </a:r>
            <a:r>
              <a:rPr lang="en-US" sz="100" dirty="0"/>
              <a:t> </a:t>
            </a:r>
            <a:r>
              <a:rPr lang="en-US" sz="2000" dirty="0"/>
              <a:t>A algorithm</a:t>
            </a:r>
          </a:p>
        </p:txBody>
      </p:sp>
    </p:spTree>
    <p:extLst>
      <p:ext uri="{BB962C8B-B14F-4D97-AF65-F5344CB8AC3E}">
        <p14:creationId xmlns:p14="http://schemas.microsoft.com/office/powerpoint/2010/main" val="216950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21.2 Progress in Factorization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9078071"/>
              </p:ext>
            </p:extLst>
          </p:nvPr>
        </p:nvGraphicFramePr>
        <p:xfrm>
          <a:off x="457200" y="1555747"/>
          <a:ext cx="8229600" cy="4391782"/>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397184274"/>
                    </a:ext>
                  </a:extLst>
                </a:gridCol>
                <a:gridCol w="2743200">
                  <a:extLst>
                    <a:ext uri="{9D8B030D-6E8A-4147-A177-3AD203B41FA5}">
                      <a16:colId xmlns:a16="http://schemas.microsoft.com/office/drawing/2014/main" val="88608358"/>
                    </a:ext>
                  </a:extLst>
                </a:gridCol>
                <a:gridCol w="2743200">
                  <a:extLst>
                    <a:ext uri="{9D8B030D-6E8A-4147-A177-3AD203B41FA5}">
                      <a16:colId xmlns:a16="http://schemas.microsoft.com/office/drawing/2014/main" val="805521637"/>
                    </a:ext>
                  </a:extLst>
                </a:gridCol>
              </a:tblGrid>
              <a:tr h="368422">
                <a:tc>
                  <a:txBody>
                    <a:bodyPr/>
                    <a:lstStyle/>
                    <a:p>
                      <a:pPr algn="ctr"/>
                      <a:r>
                        <a:rPr lang="en-US" sz="1600" b="1" i="0" u="none" strike="noStrike" cap="none" baseline="0" noProof="0" dirty="0">
                          <a:solidFill>
                            <a:schemeClr val="tx1"/>
                          </a:solidFill>
                          <a:latin typeface="+mn-lt"/>
                          <a:ea typeface="+mn-ea"/>
                          <a:cs typeface="+mn-cs"/>
                          <a:sym typeface="Arial"/>
                        </a:rPr>
                        <a:t>Number of Decimal Digits</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noProof="0" dirty="0">
                          <a:solidFill>
                            <a:schemeClr val="tx1"/>
                          </a:solidFill>
                          <a:latin typeface="+mn-lt"/>
                          <a:ea typeface="+mn-ea"/>
                          <a:cs typeface="+mn-cs"/>
                          <a:sym typeface="Arial"/>
                        </a:rPr>
                        <a:t>Number of Bits</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noProof="0" dirty="0">
                          <a:solidFill>
                            <a:schemeClr val="tx1"/>
                          </a:solidFill>
                          <a:latin typeface="+mn-lt"/>
                          <a:ea typeface="+mn-ea"/>
                          <a:cs typeface="+mn-cs"/>
                          <a:sym typeface="Arial"/>
                        </a:rPr>
                        <a:t>Date Achieved</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2377827"/>
                  </a:ext>
                </a:extLst>
              </a:tr>
              <a:tr h="251140">
                <a:tc>
                  <a:txBody>
                    <a:bodyPr/>
                    <a:lstStyle/>
                    <a:p>
                      <a:pPr algn="ctr"/>
                      <a:r>
                        <a:rPr lang="en-US" sz="1600" noProof="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332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April 1991</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095554"/>
                  </a:ext>
                </a:extLst>
              </a:tr>
              <a:tr h="329747">
                <a:tc>
                  <a:txBody>
                    <a:bodyPr/>
                    <a:lstStyle/>
                    <a:p>
                      <a:pPr algn="ctr"/>
                      <a:r>
                        <a:rPr lang="en-US" sz="1600" noProof="0" dirty="0"/>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365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April 1992</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581759"/>
                  </a:ext>
                </a:extLst>
              </a:tr>
              <a:tr h="312100">
                <a:tc>
                  <a:txBody>
                    <a:bodyPr/>
                    <a:lstStyle/>
                    <a:p>
                      <a:pPr algn="ctr"/>
                      <a:r>
                        <a:rPr lang="en-US" sz="1600" noProof="0"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June 1993</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332020"/>
                  </a:ext>
                </a:extLst>
              </a:tr>
              <a:tr h="294454">
                <a:tc>
                  <a:txBody>
                    <a:bodyPr/>
                    <a:lstStyle/>
                    <a:p>
                      <a:pPr algn="ctr"/>
                      <a:r>
                        <a:rPr lang="en-US" sz="1600" noProof="0" dirty="0"/>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428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April 1994</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01189"/>
                  </a:ext>
                </a:extLst>
              </a:tr>
              <a:tr h="315309">
                <a:tc>
                  <a:txBody>
                    <a:bodyPr/>
                    <a:lstStyle/>
                    <a:p>
                      <a:pPr algn="ctr"/>
                      <a:r>
                        <a:rPr lang="en-US" sz="1600" noProof="0"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431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April 1996</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229937"/>
                  </a:ext>
                </a:extLst>
              </a:tr>
              <a:tr h="316913">
                <a:tc>
                  <a:txBody>
                    <a:bodyPr/>
                    <a:lstStyle/>
                    <a:p>
                      <a:pPr algn="ctr"/>
                      <a:r>
                        <a:rPr lang="en-US" sz="1600" noProof="0" dirty="0"/>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February 1999</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6626214"/>
                  </a:ext>
                </a:extLst>
              </a:tr>
              <a:tr h="328143">
                <a:tc>
                  <a:txBody>
                    <a:bodyPr/>
                    <a:lstStyle/>
                    <a:p>
                      <a:pPr algn="ctr"/>
                      <a:r>
                        <a:rPr lang="en-US" sz="1600" noProof="0" dirty="0"/>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512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August 1999</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1257"/>
                  </a:ext>
                </a:extLst>
              </a:tr>
              <a:tr h="291246">
                <a:tc>
                  <a:txBody>
                    <a:bodyPr/>
                    <a:lstStyle/>
                    <a:p>
                      <a:pPr algn="ctr"/>
                      <a:r>
                        <a:rPr lang="en-US" sz="1600" noProof="0" dirty="0"/>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April 2003</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761547"/>
                  </a:ext>
                </a:extLst>
              </a:tr>
              <a:tr h="312100">
                <a:tc>
                  <a:txBody>
                    <a:bodyPr/>
                    <a:lstStyle/>
                    <a:p>
                      <a:pPr algn="ctr"/>
                      <a:r>
                        <a:rPr lang="en-US" sz="1600" noProof="0" dirty="0"/>
                        <a:t>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576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December 2003</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848819"/>
                  </a:ext>
                </a:extLst>
              </a:tr>
              <a:tr h="265578">
                <a:tc>
                  <a:txBody>
                    <a:bodyPr/>
                    <a:lstStyle/>
                    <a:p>
                      <a:pPr algn="ctr"/>
                      <a:r>
                        <a:rPr lang="en-US" sz="1600" noProof="0"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663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May 2005</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42479"/>
                  </a:ext>
                </a:extLst>
              </a:tr>
              <a:tr h="296058">
                <a:tc>
                  <a:txBody>
                    <a:bodyPr/>
                    <a:lstStyle/>
                    <a:p>
                      <a:pPr algn="ctr"/>
                      <a:r>
                        <a:rPr lang="en-US" sz="1600" noProof="0" dirty="0"/>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November 2005</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541688"/>
                  </a:ext>
                </a:extLst>
              </a:tr>
              <a:tr h="307288">
                <a:tc>
                  <a:txBody>
                    <a:bodyPr/>
                    <a:lstStyle/>
                    <a:p>
                      <a:pPr algn="ctr"/>
                      <a:r>
                        <a:rPr lang="en-US" sz="1600" noProof="0" dirty="0"/>
                        <a:t>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dirty="0"/>
                        <a:t>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u="none" strike="noStrike" cap="none" baseline="0" noProof="0" dirty="0">
                          <a:solidFill>
                            <a:schemeClr val="tx1"/>
                          </a:solidFill>
                          <a:latin typeface="+mn-lt"/>
                          <a:ea typeface="+mn-ea"/>
                          <a:cs typeface="+mn-cs"/>
                          <a:sym typeface="Arial"/>
                        </a:rPr>
                        <a:t>December 2009</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674977"/>
                  </a:ext>
                </a:extLst>
              </a:tr>
            </a:tbl>
          </a:graphicData>
        </a:graphic>
      </p:graphicFrame>
    </p:spTree>
    <p:extLst>
      <p:ext uri="{BB962C8B-B14F-4D97-AF65-F5344CB8AC3E}">
        <p14:creationId xmlns:p14="http://schemas.microsoft.com/office/powerpoint/2010/main" val="287488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Attacks</a:t>
            </a:r>
          </a:p>
        </p:txBody>
      </p:sp>
      <p:sp>
        <p:nvSpPr>
          <p:cNvPr id="3" name="Content Placeholder 2"/>
          <p:cNvSpPr>
            <a:spLocks noGrp="1"/>
          </p:cNvSpPr>
          <p:nvPr>
            <p:ph sz="quarter" idx="13"/>
          </p:nvPr>
        </p:nvSpPr>
        <p:spPr/>
        <p:txBody>
          <a:bodyPr/>
          <a:lstStyle/>
          <a:p>
            <a:r>
              <a:rPr lang="en-US" dirty="0"/>
              <a:t>Paul Kocher, a cryptographic consultant, demonstrated that a snooper can determine a private key by keeping track of how long a computer takes to decipher messages</a:t>
            </a:r>
          </a:p>
          <a:p>
            <a:r>
              <a:rPr lang="en-US" dirty="0"/>
              <a:t>Timing attacks are applicable not just to R</a:t>
            </a:r>
            <a:r>
              <a:rPr lang="en-US" sz="100" dirty="0"/>
              <a:t> </a:t>
            </a:r>
            <a:r>
              <a:rPr lang="en-US" dirty="0"/>
              <a:t>S</a:t>
            </a:r>
            <a:r>
              <a:rPr lang="en-US" sz="100" dirty="0"/>
              <a:t> </a:t>
            </a:r>
            <a:r>
              <a:rPr lang="en-US" dirty="0"/>
              <a:t>A, but also to other public-key cryptography systems</a:t>
            </a:r>
          </a:p>
          <a:p>
            <a:r>
              <a:rPr lang="en-US" dirty="0"/>
              <a:t>This attack is alarming for two reasons:</a:t>
            </a:r>
          </a:p>
          <a:p>
            <a:pPr lvl="1"/>
            <a:r>
              <a:rPr lang="en-US" dirty="0"/>
              <a:t>It comes from a completely unexpected direction</a:t>
            </a:r>
          </a:p>
          <a:p>
            <a:pPr lvl="1"/>
            <a:r>
              <a:rPr lang="en-US" dirty="0"/>
              <a:t>It is a </a:t>
            </a:r>
            <a:r>
              <a:rPr lang="en-US" dirty="0" err="1"/>
              <a:t>ciphertext</a:t>
            </a:r>
            <a:r>
              <a:rPr lang="en-US" dirty="0"/>
              <a:t>-only attack</a:t>
            </a:r>
          </a:p>
        </p:txBody>
      </p:sp>
    </p:spTree>
    <p:extLst>
      <p:ext uri="{BB962C8B-B14F-4D97-AF65-F5344CB8AC3E}">
        <p14:creationId xmlns:p14="http://schemas.microsoft.com/office/powerpoint/2010/main" val="38431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Attack Countermeasures</a:t>
            </a:r>
          </a:p>
        </p:txBody>
      </p:sp>
      <p:sp>
        <p:nvSpPr>
          <p:cNvPr id="4" name="Content Placeholder 3"/>
          <p:cNvSpPr>
            <a:spLocks noGrp="1"/>
          </p:cNvSpPr>
          <p:nvPr>
            <p:ph sz="quarter" idx="13"/>
          </p:nvPr>
        </p:nvSpPr>
        <p:spPr>
          <a:xfrm>
            <a:off x="457200" y="1552575"/>
            <a:ext cx="8140535" cy="1261877"/>
          </a:xfrm>
        </p:spPr>
        <p:txBody>
          <a:bodyPr/>
          <a:lstStyle/>
          <a:p>
            <a:pPr>
              <a:spcBef>
                <a:spcPts val="600"/>
              </a:spcBef>
            </a:pPr>
            <a:r>
              <a:rPr lang="en-US" sz="1600" dirty="0"/>
              <a:t>Constant exponentiation time</a:t>
            </a:r>
          </a:p>
          <a:p>
            <a:pPr lvl="1"/>
            <a:r>
              <a:rPr lang="en-US" sz="1600" dirty="0"/>
              <a:t>Ensure that all exponentiations take the same amount of time before returning a result</a:t>
            </a:r>
          </a:p>
          <a:p>
            <a:pPr lvl="1"/>
            <a:r>
              <a:rPr lang="en-US" sz="1600" dirty="0"/>
              <a:t>This is a simple fix but does degrade performance</a:t>
            </a:r>
          </a:p>
        </p:txBody>
      </p:sp>
      <p:sp>
        <p:nvSpPr>
          <p:cNvPr id="5" name="Content Placeholder 4"/>
          <p:cNvSpPr>
            <a:spLocks noGrp="1"/>
          </p:cNvSpPr>
          <p:nvPr>
            <p:ph sz="quarter" idx="14"/>
          </p:nvPr>
        </p:nvSpPr>
        <p:spPr>
          <a:xfrm>
            <a:off x="457200" y="2933206"/>
            <a:ext cx="8229600" cy="1520041"/>
          </a:xfrm>
        </p:spPr>
        <p:txBody>
          <a:bodyPr/>
          <a:lstStyle/>
          <a:p>
            <a:pPr>
              <a:spcBef>
                <a:spcPts val="600"/>
              </a:spcBef>
            </a:pPr>
            <a:r>
              <a:rPr lang="en-US" sz="1600" dirty="0"/>
              <a:t>Random delay</a:t>
            </a:r>
          </a:p>
          <a:p>
            <a:pPr lvl="1"/>
            <a:r>
              <a:rPr lang="en-US" sz="1600" dirty="0"/>
              <a:t>Better performance could be achieved by adding a random delay to the exponentiation algorithm to confuse the timing attack</a:t>
            </a:r>
          </a:p>
          <a:p>
            <a:pPr lvl="1"/>
            <a:r>
              <a:rPr lang="en-US" sz="1600" dirty="0"/>
              <a:t>If defenders do not add enough noise, attackers could still succeed by collecting additional measurements to compensate for the random delays</a:t>
            </a:r>
          </a:p>
        </p:txBody>
      </p:sp>
      <p:sp>
        <p:nvSpPr>
          <p:cNvPr id="6" name="Content Placeholder 5"/>
          <p:cNvSpPr>
            <a:spLocks noGrp="1"/>
          </p:cNvSpPr>
          <p:nvPr>
            <p:ph sz="quarter" idx="15"/>
          </p:nvPr>
        </p:nvSpPr>
        <p:spPr>
          <a:xfrm>
            <a:off x="457200" y="4572001"/>
            <a:ext cx="7938655" cy="1588168"/>
          </a:xfrm>
        </p:spPr>
        <p:txBody>
          <a:bodyPr/>
          <a:lstStyle/>
          <a:p>
            <a:r>
              <a:rPr lang="en-US" sz="1600" dirty="0"/>
              <a:t>Blinding</a:t>
            </a:r>
          </a:p>
          <a:p>
            <a:pPr lvl="1"/>
            <a:r>
              <a:rPr lang="en-US" sz="1600" dirty="0"/>
              <a:t>Multiply the </a:t>
            </a:r>
            <a:r>
              <a:rPr lang="en-US" sz="1600" dirty="0" err="1"/>
              <a:t>ciphertext</a:t>
            </a:r>
            <a:r>
              <a:rPr lang="en-US" sz="1600" dirty="0"/>
              <a:t> by a random number before performing exponentiation</a:t>
            </a:r>
          </a:p>
          <a:p>
            <a:pPr lvl="1"/>
            <a:r>
              <a:rPr lang="en-US" sz="1600" dirty="0"/>
              <a:t>This process prevents the attacker from knowing what </a:t>
            </a:r>
            <a:r>
              <a:rPr lang="en-US" sz="1600" dirty="0" err="1"/>
              <a:t>ciphertext</a:t>
            </a:r>
            <a:r>
              <a:rPr lang="en-US" sz="1600" dirty="0"/>
              <a:t> bits are being processed inside the computer and therefore prevents the bit-by-bit analysis essential to the timing attack</a:t>
            </a:r>
          </a:p>
        </p:txBody>
      </p:sp>
    </p:spTree>
    <p:extLst>
      <p:ext uri="{BB962C8B-B14F-4D97-AF65-F5344CB8AC3E}">
        <p14:creationId xmlns:p14="http://schemas.microsoft.com/office/powerpoint/2010/main" val="170504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21.1 Simple Hash Function Using Bitwise X</a:t>
            </a:r>
            <a:r>
              <a:rPr lang="en-US" sz="100" dirty="0"/>
              <a:t> </a:t>
            </a:r>
            <a:r>
              <a:rPr lang="en-US" sz="3200" dirty="0"/>
              <a:t>O</a:t>
            </a:r>
            <a:r>
              <a:rPr lang="en-US" sz="100" dirty="0"/>
              <a:t> </a:t>
            </a:r>
            <a:r>
              <a:rPr lang="en-US" sz="3200" dirty="0"/>
              <a:t>R</a:t>
            </a:r>
          </a:p>
        </p:txBody>
      </p:sp>
      <p:pic>
        <p:nvPicPr>
          <p:cNvPr id="3" name="Content Placeholder 2" descr="A table lists the simple hash function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86444" y="1931413"/>
            <a:ext cx="8200356" cy="2845647"/>
          </a:xfrm>
        </p:spPr>
      </p:pic>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Diffie</a:t>
            </a:r>
            <a:r>
              <a:rPr lang="en-US" dirty="0"/>
              <a:t>-Hellman Key Exchange</a:t>
            </a:r>
          </a:p>
        </p:txBody>
      </p:sp>
      <p:sp>
        <p:nvSpPr>
          <p:cNvPr id="3" name="Content Placeholder 2"/>
          <p:cNvSpPr>
            <a:spLocks noGrp="1"/>
          </p:cNvSpPr>
          <p:nvPr>
            <p:ph sz="quarter" idx="13"/>
          </p:nvPr>
        </p:nvSpPr>
        <p:spPr>
          <a:xfrm>
            <a:off x="457200" y="1556327"/>
            <a:ext cx="7772400" cy="4586896"/>
          </a:xfrm>
        </p:spPr>
        <p:txBody>
          <a:bodyPr/>
          <a:lstStyle/>
          <a:p>
            <a:r>
              <a:rPr lang="en-US" dirty="0"/>
              <a:t>First published public-key algorithm</a:t>
            </a:r>
          </a:p>
          <a:p>
            <a:r>
              <a:rPr lang="en-US" dirty="0"/>
              <a:t>By </a:t>
            </a:r>
            <a:r>
              <a:rPr lang="en-US" dirty="0" err="1"/>
              <a:t>Diffie</a:t>
            </a:r>
            <a:r>
              <a:rPr lang="en-US" dirty="0"/>
              <a:t> and Hellman in 1976 along with the exposition of public key concepts</a:t>
            </a:r>
          </a:p>
          <a:p>
            <a:r>
              <a:rPr lang="en-US" dirty="0"/>
              <a:t>Used in a number of commercial products</a:t>
            </a:r>
          </a:p>
          <a:p>
            <a:r>
              <a:rPr lang="en-US" dirty="0"/>
              <a:t>Practical method to exchange a secret key securely that can then be used for subsequent encryption of messages</a:t>
            </a:r>
          </a:p>
          <a:p>
            <a:r>
              <a:rPr lang="en-US" dirty="0"/>
              <a:t>Security relies on difficulty of computing discrete logarithms</a:t>
            </a:r>
          </a:p>
        </p:txBody>
      </p:sp>
    </p:spTree>
    <p:extLst>
      <p:ext uri="{BB962C8B-B14F-4D97-AF65-F5344CB8AC3E}">
        <p14:creationId xmlns:p14="http://schemas.microsoft.com/office/powerpoint/2010/main" val="156392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GB" altLang="en-US" sz="3200" dirty="0">
                <a:latin typeface="+mj-lt"/>
              </a:rPr>
              <a:t>Diffie-Hellman key exchange</a:t>
            </a:r>
          </a:p>
        </p:txBody>
      </p:sp>
      <p:sp>
        <p:nvSpPr>
          <p:cNvPr id="257027" name="Text Box 3"/>
          <p:cNvSpPr txBox="1">
            <a:spLocks noChangeArrowheads="1"/>
          </p:cNvSpPr>
          <p:nvPr/>
        </p:nvSpPr>
        <p:spPr bwMode="auto">
          <a:xfrm>
            <a:off x="304800" y="1714501"/>
            <a:ext cx="84582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t" hangingPunct="1">
              <a:spcBef>
                <a:spcPct val="50000"/>
              </a:spcBef>
            </a:pPr>
            <a:r>
              <a:rPr lang="en-GB" altLang="en-US" sz="1500" dirty="0">
                <a:latin typeface="Arial" pitchFamily="34" charset="0"/>
                <a:cs typeface="Arial" pitchFamily="34" charset="0"/>
              </a:rPr>
              <a:t>The most described implementation of DH key exchange uses the keys of the </a:t>
            </a:r>
            <a:r>
              <a:rPr lang="en-GB" altLang="en-US" sz="1500" dirty="0" err="1">
                <a:latin typeface="Arial" pitchFamily="34" charset="0"/>
                <a:cs typeface="Arial" pitchFamily="34" charset="0"/>
              </a:rPr>
              <a:t>ElGamal</a:t>
            </a:r>
            <a:r>
              <a:rPr lang="en-GB" altLang="en-US" sz="1500" dirty="0">
                <a:latin typeface="Arial" pitchFamily="34" charset="0"/>
                <a:cs typeface="Arial" pitchFamily="34" charset="0"/>
              </a:rPr>
              <a:t> cipher system and a very simple function F. </a:t>
            </a:r>
            <a:br>
              <a:rPr lang="en-GB" altLang="en-US" sz="1500" dirty="0">
                <a:latin typeface="Arial" pitchFamily="34" charset="0"/>
                <a:cs typeface="Arial" pitchFamily="34" charset="0"/>
              </a:rPr>
            </a:br>
            <a:br>
              <a:rPr lang="en-GB" altLang="en-US" sz="1500" dirty="0">
                <a:latin typeface="Arial" pitchFamily="34" charset="0"/>
                <a:cs typeface="Arial" pitchFamily="34" charset="0"/>
              </a:rPr>
            </a:br>
            <a:r>
              <a:rPr lang="en-GB" altLang="en-US" sz="1500" dirty="0">
                <a:latin typeface="Arial" pitchFamily="34" charset="0"/>
                <a:cs typeface="Arial" pitchFamily="34" charset="0"/>
              </a:rPr>
              <a:t>The system parameters (which are public) are:</a:t>
            </a:r>
          </a:p>
          <a:p>
            <a:pPr lvl="1" fontAlgn="t">
              <a:spcBef>
                <a:spcPct val="50000"/>
              </a:spcBef>
              <a:buFontTx/>
              <a:buChar char="•"/>
            </a:pPr>
            <a:r>
              <a:rPr lang="en-GB" altLang="en-US" sz="1500" dirty="0">
                <a:solidFill>
                  <a:srgbClr val="000066"/>
                </a:solidFill>
                <a:latin typeface="Arial" pitchFamily="34" charset="0"/>
                <a:cs typeface="Arial" pitchFamily="34" charset="0"/>
              </a:rPr>
              <a:t> </a:t>
            </a:r>
            <a:r>
              <a:rPr lang="en-GB" altLang="en-US" sz="1500" b="1" dirty="0">
                <a:solidFill>
                  <a:srgbClr val="006600"/>
                </a:solidFill>
                <a:latin typeface="Arial" pitchFamily="34" charset="0"/>
                <a:cs typeface="Arial" pitchFamily="34" charset="0"/>
              </a:rPr>
              <a:t>p which is a large prime number – typically 1024 bits in length</a:t>
            </a:r>
          </a:p>
          <a:p>
            <a:pPr lvl="1" fontAlgn="t">
              <a:spcBef>
                <a:spcPct val="50000"/>
              </a:spcBef>
              <a:buFontTx/>
              <a:buChar char="•"/>
            </a:pPr>
            <a:r>
              <a:rPr lang="en-GB" altLang="en-US" sz="1500" b="1" dirty="0">
                <a:solidFill>
                  <a:srgbClr val="006600"/>
                </a:solidFill>
                <a:latin typeface="Arial" pitchFamily="34" charset="0"/>
                <a:cs typeface="Arial" pitchFamily="34" charset="0"/>
              </a:rPr>
              <a:t> g which is a primitive root </a:t>
            </a:r>
            <a:r>
              <a:rPr lang="en-US" sz="1500" b="1" dirty="0">
                <a:solidFill>
                  <a:srgbClr val="006600"/>
                </a:solidFill>
                <a:latin typeface="Arial" pitchFamily="34" charset="0"/>
                <a:cs typeface="Arial" pitchFamily="34" charset="0"/>
              </a:rPr>
              <a:t>modulo p </a:t>
            </a:r>
          </a:p>
          <a:p>
            <a:pPr lvl="2" fontAlgn="t">
              <a:spcBef>
                <a:spcPct val="50000"/>
              </a:spcBef>
            </a:pPr>
            <a:r>
              <a:rPr lang="en-US" sz="1200" b="0" i="1" u="none" strike="noStrike" dirty="0">
                <a:solidFill>
                  <a:schemeClr val="accent5">
                    <a:lumMod val="75000"/>
                  </a:schemeClr>
                </a:solidFill>
                <a:effectLst/>
                <a:latin typeface="+mn-lt"/>
              </a:rPr>
              <a:t>g</a:t>
            </a:r>
            <a:r>
              <a:rPr lang="en-US" sz="1200" b="0" i="0" u="none" strike="noStrike" dirty="0">
                <a:solidFill>
                  <a:schemeClr val="accent5">
                    <a:lumMod val="75000"/>
                  </a:schemeClr>
                </a:solidFill>
                <a:effectLst/>
                <a:latin typeface="+mn-lt"/>
              </a:rPr>
              <a:t> is a </a:t>
            </a:r>
            <a:r>
              <a:rPr lang="en-US" sz="1200" b="0" i="1" u="none" strike="noStrike" dirty="0">
                <a:solidFill>
                  <a:schemeClr val="accent5">
                    <a:lumMod val="75000"/>
                  </a:schemeClr>
                </a:solidFill>
                <a:effectLst/>
                <a:latin typeface="+mn-lt"/>
              </a:rPr>
              <a:t>primitive root modulo</a:t>
            </a:r>
            <a:r>
              <a:rPr lang="en-US" sz="1200" b="0" i="0" u="none" strike="noStrike" dirty="0">
                <a:solidFill>
                  <a:schemeClr val="accent5">
                    <a:lumMod val="75000"/>
                  </a:schemeClr>
                </a:solidFill>
                <a:effectLst/>
                <a:latin typeface="+mn-lt"/>
              </a:rPr>
              <a:t> </a:t>
            </a:r>
            <a:r>
              <a:rPr lang="en-US" sz="1200" i="1" dirty="0">
                <a:solidFill>
                  <a:schemeClr val="accent5">
                    <a:lumMod val="75000"/>
                  </a:schemeClr>
                </a:solidFill>
                <a:latin typeface="+mn-lt"/>
              </a:rPr>
              <a:t>p</a:t>
            </a:r>
            <a:r>
              <a:rPr lang="en-US" sz="1200" b="0" i="0" u="none" strike="noStrike" dirty="0">
                <a:solidFill>
                  <a:schemeClr val="accent5">
                    <a:lumMod val="75000"/>
                  </a:schemeClr>
                </a:solidFill>
                <a:effectLst/>
                <a:latin typeface="+mn-lt"/>
              </a:rPr>
              <a:t> if for every integer </a:t>
            </a:r>
            <a:r>
              <a:rPr lang="en-US" sz="1200" b="0" i="1" u="none" strike="noStrike" dirty="0">
                <a:solidFill>
                  <a:schemeClr val="accent5">
                    <a:lumMod val="75000"/>
                  </a:schemeClr>
                </a:solidFill>
                <a:effectLst/>
                <a:latin typeface="+mn-lt"/>
              </a:rPr>
              <a:t>a</a:t>
            </a:r>
            <a:r>
              <a:rPr lang="en-US" sz="1200" b="0" i="0" u="none" strike="noStrike" dirty="0">
                <a:solidFill>
                  <a:schemeClr val="accent5">
                    <a:lumMod val="75000"/>
                  </a:schemeClr>
                </a:solidFill>
                <a:effectLst/>
                <a:latin typeface="+mn-lt"/>
              </a:rPr>
              <a:t> coprime to </a:t>
            </a:r>
            <a:r>
              <a:rPr lang="en-US" sz="1200" i="1" dirty="0">
                <a:solidFill>
                  <a:schemeClr val="accent5">
                    <a:lumMod val="75000"/>
                  </a:schemeClr>
                </a:solidFill>
                <a:latin typeface="+mn-lt"/>
              </a:rPr>
              <a:t>p</a:t>
            </a:r>
            <a:r>
              <a:rPr lang="en-US" sz="1200" b="0" i="0" u="none" strike="noStrike" dirty="0">
                <a:solidFill>
                  <a:schemeClr val="accent5">
                    <a:lumMod val="75000"/>
                  </a:schemeClr>
                </a:solidFill>
                <a:effectLst/>
                <a:latin typeface="+mn-lt"/>
              </a:rPr>
              <a:t>, there is some integer </a:t>
            </a:r>
            <a:r>
              <a:rPr lang="en-US" sz="1200" b="0" i="1" u="none" strike="noStrike" dirty="0">
                <a:solidFill>
                  <a:schemeClr val="accent5">
                    <a:lumMod val="75000"/>
                  </a:schemeClr>
                </a:solidFill>
                <a:effectLst/>
                <a:latin typeface="+mn-lt"/>
              </a:rPr>
              <a:t>k</a:t>
            </a:r>
            <a:r>
              <a:rPr lang="en-US" sz="1200" b="0" i="0" u="none" strike="noStrike" dirty="0">
                <a:solidFill>
                  <a:schemeClr val="accent5">
                    <a:lumMod val="75000"/>
                  </a:schemeClr>
                </a:solidFill>
                <a:effectLst/>
                <a:latin typeface="+mn-lt"/>
              </a:rPr>
              <a:t> for which </a:t>
            </a:r>
            <a:r>
              <a:rPr lang="en-US" sz="1200" b="0" i="1" u="none" strike="noStrike" dirty="0" err="1">
                <a:solidFill>
                  <a:schemeClr val="accent5">
                    <a:lumMod val="75000"/>
                  </a:schemeClr>
                </a:solidFill>
                <a:effectLst/>
                <a:latin typeface="+mn-lt"/>
              </a:rPr>
              <a:t>g</a:t>
            </a:r>
            <a:r>
              <a:rPr lang="en-US" sz="1200" b="0" i="1" u="none" strike="noStrike" baseline="30000" dirty="0" err="1">
                <a:solidFill>
                  <a:schemeClr val="accent5">
                    <a:lumMod val="75000"/>
                  </a:schemeClr>
                </a:solidFill>
                <a:effectLst/>
                <a:latin typeface="+mn-lt"/>
              </a:rPr>
              <a:t>k</a:t>
            </a:r>
            <a:r>
              <a:rPr lang="en-US" sz="1200" b="0" i="0" u="none" strike="noStrike" dirty="0">
                <a:solidFill>
                  <a:schemeClr val="accent5">
                    <a:lumMod val="75000"/>
                  </a:schemeClr>
                </a:solidFill>
                <a:effectLst/>
                <a:latin typeface="+mn-lt"/>
              </a:rPr>
              <a:t> ≡ </a:t>
            </a:r>
            <a:r>
              <a:rPr lang="en-US" sz="1200" b="0" i="1" u="none" strike="noStrike" dirty="0">
                <a:solidFill>
                  <a:schemeClr val="accent5">
                    <a:lumMod val="75000"/>
                  </a:schemeClr>
                </a:solidFill>
                <a:effectLst/>
                <a:latin typeface="+mn-lt"/>
              </a:rPr>
              <a:t>a</a:t>
            </a:r>
            <a:r>
              <a:rPr lang="en-US" sz="1200" b="0" i="0" u="none" strike="noStrike" dirty="0">
                <a:solidFill>
                  <a:schemeClr val="accent5">
                    <a:lumMod val="75000"/>
                  </a:schemeClr>
                </a:solidFill>
                <a:effectLst/>
                <a:latin typeface="+mn-lt"/>
              </a:rPr>
              <a:t> mod </a:t>
            </a:r>
            <a:r>
              <a:rPr lang="en-US" sz="1200" i="1" dirty="0">
                <a:solidFill>
                  <a:schemeClr val="accent5">
                    <a:lumMod val="75000"/>
                  </a:schemeClr>
                </a:solidFill>
                <a:latin typeface="+mn-lt"/>
              </a:rPr>
              <a:t>p</a:t>
            </a:r>
            <a:r>
              <a:rPr lang="en-US" sz="1200" b="0" i="0" u="none" strike="noStrike" dirty="0">
                <a:solidFill>
                  <a:schemeClr val="accent5">
                    <a:lumMod val="75000"/>
                  </a:schemeClr>
                </a:solidFill>
                <a:effectLst/>
                <a:latin typeface="+mn-lt"/>
              </a:rPr>
              <a:t>.</a:t>
            </a:r>
            <a:endParaRPr lang="en-GB" altLang="en-US" sz="1500" b="1" dirty="0">
              <a:solidFill>
                <a:schemeClr val="accent5">
                  <a:lumMod val="75000"/>
                </a:schemeClr>
              </a:solidFill>
              <a:latin typeface="+mn-lt"/>
              <a:cs typeface="Arial" pitchFamily="34" charset="0"/>
            </a:endParaRPr>
          </a:p>
        </p:txBody>
      </p:sp>
      <p:sp>
        <p:nvSpPr>
          <p:cNvPr id="257028" name="Text Box 4"/>
          <p:cNvSpPr txBox="1">
            <a:spLocks noChangeArrowheads="1"/>
          </p:cNvSpPr>
          <p:nvPr/>
        </p:nvSpPr>
        <p:spPr bwMode="auto">
          <a:xfrm>
            <a:off x="457200" y="4005696"/>
            <a:ext cx="7924800" cy="1708160"/>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fontAlgn="t" hangingPunct="1">
              <a:spcBef>
                <a:spcPct val="50000"/>
              </a:spcBef>
              <a:buFontTx/>
              <a:buAutoNum type="arabicPeriod"/>
            </a:pPr>
            <a:r>
              <a:rPr lang="en-GB" altLang="en-US" sz="1500" dirty="0">
                <a:latin typeface="Arial" pitchFamily="34" charset="0"/>
                <a:cs typeface="Arial" pitchFamily="34" charset="0"/>
              </a:rPr>
              <a:t>Alice generates a private random value </a:t>
            </a:r>
            <a:r>
              <a:rPr lang="en-GB" altLang="en-US" sz="1500" b="1" dirty="0">
                <a:solidFill>
                  <a:srgbClr val="FF3300"/>
                </a:solidFill>
                <a:latin typeface="Arial" pitchFamily="34" charset="0"/>
                <a:cs typeface="Arial" pitchFamily="34" charset="0"/>
              </a:rPr>
              <a:t>a</a:t>
            </a:r>
            <a:r>
              <a:rPr lang="en-GB" altLang="en-US" sz="1500" dirty="0">
                <a:latin typeface="Arial" pitchFamily="34" charset="0"/>
                <a:cs typeface="Arial" pitchFamily="34" charset="0"/>
              </a:rPr>
              <a:t>, calculates </a:t>
            </a:r>
            <a:r>
              <a:rPr lang="en-GB" altLang="en-US" sz="1500" b="1" dirty="0">
                <a:solidFill>
                  <a:srgbClr val="006600"/>
                </a:solidFill>
                <a:latin typeface="Arial" pitchFamily="34" charset="0"/>
                <a:cs typeface="Arial" pitchFamily="34" charset="0"/>
              </a:rPr>
              <a:t>g</a:t>
            </a:r>
            <a:r>
              <a:rPr lang="en-GB" altLang="en-US" sz="1500" b="1" baseline="30000" dirty="0">
                <a:solidFill>
                  <a:srgbClr val="FF3300"/>
                </a:solidFill>
                <a:latin typeface="Arial" pitchFamily="34" charset="0"/>
                <a:cs typeface="Arial" pitchFamily="34" charset="0"/>
              </a:rPr>
              <a:t>a</a:t>
            </a:r>
            <a:r>
              <a:rPr lang="en-GB" altLang="en-US" sz="1500" dirty="0">
                <a:latin typeface="Arial" pitchFamily="34" charset="0"/>
                <a:cs typeface="Arial" pitchFamily="34" charset="0"/>
              </a:rPr>
              <a:t> (mod </a:t>
            </a:r>
            <a:r>
              <a:rPr lang="en-GB" altLang="en-US" sz="1500" b="1" dirty="0">
                <a:solidFill>
                  <a:srgbClr val="006600"/>
                </a:solidFill>
                <a:latin typeface="Arial" pitchFamily="34" charset="0"/>
                <a:cs typeface="Arial" pitchFamily="34" charset="0"/>
              </a:rPr>
              <a:t>p</a:t>
            </a:r>
            <a:r>
              <a:rPr lang="en-GB" altLang="en-US" sz="1500" dirty="0">
                <a:latin typeface="Arial" pitchFamily="34" charset="0"/>
                <a:cs typeface="Arial" pitchFamily="34" charset="0"/>
              </a:rPr>
              <a:t>) and sends it to Bob</a:t>
            </a:r>
            <a:r>
              <a:rPr lang="en-GB" altLang="en-US" sz="1500">
                <a:latin typeface="Arial" pitchFamily="34" charset="0"/>
                <a:cs typeface="Arial" pitchFamily="34" charset="0"/>
              </a:rPr>
              <a:t>. </a:t>
            </a:r>
          </a:p>
          <a:p>
            <a:pPr eaLnBrk="1" fontAlgn="t" hangingPunct="1">
              <a:spcBef>
                <a:spcPct val="50000"/>
              </a:spcBef>
              <a:buFontTx/>
              <a:buAutoNum type="arabicPeriod"/>
            </a:pPr>
            <a:r>
              <a:rPr lang="en-GB" altLang="en-US" sz="1500">
                <a:latin typeface="Arial" pitchFamily="34" charset="0"/>
                <a:cs typeface="Arial" pitchFamily="34" charset="0"/>
              </a:rPr>
              <a:t>Bob </a:t>
            </a:r>
            <a:r>
              <a:rPr lang="en-GB" altLang="en-US" sz="1500" dirty="0">
                <a:latin typeface="Arial" pitchFamily="34" charset="0"/>
                <a:cs typeface="Arial" pitchFamily="34" charset="0"/>
              </a:rPr>
              <a:t>generates a private random value </a:t>
            </a:r>
            <a:r>
              <a:rPr lang="en-GB" altLang="en-US" sz="1500" b="1" dirty="0">
                <a:solidFill>
                  <a:srgbClr val="FF3300"/>
                </a:solidFill>
                <a:latin typeface="Arial" pitchFamily="34" charset="0"/>
                <a:cs typeface="Arial" pitchFamily="34" charset="0"/>
              </a:rPr>
              <a:t>b</a:t>
            </a:r>
            <a:r>
              <a:rPr lang="en-GB" altLang="en-US" sz="1500" dirty="0">
                <a:latin typeface="Arial" pitchFamily="34" charset="0"/>
                <a:cs typeface="Arial" pitchFamily="34" charset="0"/>
              </a:rPr>
              <a:t>, calculates </a:t>
            </a:r>
            <a:r>
              <a:rPr lang="en-GB" altLang="en-US" sz="1500" b="1" dirty="0" err="1">
                <a:solidFill>
                  <a:srgbClr val="006600"/>
                </a:solidFill>
                <a:latin typeface="Arial" pitchFamily="34" charset="0"/>
                <a:cs typeface="Arial" pitchFamily="34" charset="0"/>
              </a:rPr>
              <a:t>g</a:t>
            </a:r>
            <a:r>
              <a:rPr lang="en-GB" altLang="en-US" sz="1500" b="1" baseline="30000" dirty="0" err="1">
                <a:solidFill>
                  <a:srgbClr val="FF3300"/>
                </a:solidFill>
                <a:latin typeface="Arial" pitchFamily="34" charset="0"/>
                <a:cs typeface="Arial" pitchFamily="34" charset="0"/>
              </a:rPr>
              <a:t>b</a:t>
            </a:r>
            <a:r>
              <a:rPr lang="en-GB" altLang="en-US" sz="1500" dirty="0">
                <a:latin typeface="Arial" pitchFamily="34" charset="0"/>
                <a:cs typeface="Arial" pitchFamily="34" charset="0"/>
              </a:rPr>
              <a:t> (mod </a:t>
            </a:r>
            <a:r>
              <a:rPr lang="en-GB" altLang="en-US" sz="1500" b="1" dirty="0">
                <a:solidFill>
                  <a:srgbClr val="006600"/>
                </a:solidFill>
                <a:latin typeface="Arial" pitchFamily="34" charset="0"/>
                <a:cs typeface="Arial" pitchFamily="34" charset="0"/>
              </a:rPr>
              <a:t>p</a:t>
            </a:r>
            <a:r>
              <a:rPr lang="en-GB" altLang="en-US" sz="1500" dirty="0">
                <a:latin typeface="Arial" pitchFamily="34" charset="0"/>
                <a:cs typeface="Arial" pitchFamily="34" charset="0"/>
              </a:rPr>
              <a:t>) and sends it to Alice. </a:t>
            </a:r>
          </a:p>
          <a:p>
            <a:pPr eaLnBrk="1" fontAlgn="t" hangingPunct="1">
              <a:spcBef>
                <a:spcPct val="50000"/>
              </a:spcBef>
              <a:buFontTx/>
              <a:buAutoNum type="arabicPeriod"/>
            </a:pPr>
            <a:r>
              <a:rPr lang="en-GB" altLang="en-US" sz="1500" dirty="0">
                <a:latin typeface="Arial" pitchFamily="34" charset="0"/>
                <a:cs typeface="Arial" pitchFamily="34" charset="0"/>
              </a:rPr>
              <a:t>Alice takes </a:t>
            </a:r>
            <a:r>
              <a:rPr lang="en-GB" altLang="en-US" sz="1500" b="1" dirty="0" err="1">
                <a:solidFill>
                  <a:schemeClr val="accent2"/>
                </a:solidFill>
                <a:latin typeface="Arial" pitchFamily="34" charset="0"/>
                <a:cs typeface="Arial" pitchFamily="34" charset="0"/>
              </a:rPr>
              <a:t>g</a:t>
            </a:r>
            <a:r>
              <a:rPr lang="en-GB" altLang="en-US" sz="1500" b="1" baseline="30000" dirty="0" err="1">
                <a:solidFill>
                  <a:schemeClr val="accent2"/>
                </a:solidFill>
                <a:latin typeface="Arial" pitchFamily="34" charset="0"/>
                <a:cs typeface="Arial" pitchFamily="34" charset="0"/>
              </a:rPr>
              <a:t>b</a:t>
            </a:r>
            <a:r>
              <a:rPr lang="en-GB" altLang="en-US" sz="1500" dirty="0">
                <a:latin typeface="Arial" pitchFamily="34" charset="0"/>
                <a:cs typeface="Arial" pitchFamily="34" charset="0"/>
              </a:rPr>
              <a:t> and her private random value </a:t>
            </a:r>
            <a:r>
              <a:rPr lang="en-GB" altLang="en-US" sz="1500" b="1" dirty="0">
                <a:solidFill>
                  <a:srgbClr val="FF3300"/>
                </a:solidFill>
                <a:latin typeface="Arial" pitchFamily="34" charset="0"/>
                <a:cs typeface="Arial" pitchFamily="34" charset="0"/>
              </a:rPr>
              <a:t>a</a:t>
            </a:r>
            <a:r>
              <a:rPr lang="en-GB" altLang="en-US" sz="1500" dirty="0">
                <a:latin typeface="Arial" pitchFamily="34" charset="0"/>
                <a:cs typeface="Arial" pitchFamily="34" charset="0"/>
              </a:rPr>
              <a:t> to compute 	(</a:t>
            </a:r>
            <a:r>
              <a:rPr lang="en-GB" altLang="en-US" sz="1500" b="1" dirty="0" err="1">
                <a:solidFill>
                  <a:schemeClr val="accent2"/>
                </a:solidFill>
                <a:latin typeface="Arial" pitchFamily="34" charset="0"/>
                <a:cs typeface="Arial" pitchFamily="34" charset="0"/>
              </a:rPr>
              <a:t>g</a:t>
            </a:r>
            <a:r>
              <a:rPr lang="en-GB" altLang="en-US" sz="1500" b="1" baseline="30000" dirty="0" err="1">
                <a:solidFill>
                  <a:schemeClr val="accent2"/>
                </a:solidFill>
                <a:latin typeface="Arial" pitchFamily="34" charset="0"/>
                <a:cs typeface="Arial" pitchFamily="34" charset="0"/>
              </a:rPr>
              <a:t>b</a:t>
            </a:r>
            <a:r>
              <a:rPr lang="en-GB" altLang="en-US" sz="1500" dirty="0">
                <a:latin typeface="Arial" pitchFamily="34" charset="0"/>
                <a:cs typeface="Arial" pitchFamily="34" charset="0"/>
              </a:rPr>
              <a:t>)</a:t>
            </a:r>
            <a:r>
              <a:rPr lang="en-GB" altLang="en-US" sz="1500" b="1" baseline="30000" dirty="0">
                <a:solidFill>
                  <a:srgbClr val="FF3300"/>
                </a:solidFill>
                <a:latin typeface="Arial" pitchFamily="34" charset="0"/>
                <a:cs typeface="Arial" pitchFamily="34" charset="0"/>
              </a:rPr>
              <a:t>a</a:t>
            </a:r>
            <a:r>
              <a:rPr lang="en-GB" altLang="en-US" sz="1500" dirty="0">
                <a:latin typeface="Arial" pitchFamily="34" charset="0"/>
                <a:cs typeface="Arial" pitchFamily="34" charset="0"/>
              </a:rPr>
              <a:t> = </a:t>
            </a:r>
            <a:r>
              <a:rPr lang="en-GB" altLang="en-US" sz="1500" b="1" dirty="0">
                <a:latin typeface="Arial" pitchFamily="34" charset="0"/>
                <a:cs typeface="Arial" pitchFamily="34" charset="0"/>
              </a:rPr>
              <a:t>g</a:t>
            </a:r>
            <a:r>
              <a:rPr lang="en-GB" altLang="en-US" sz="1500" b="1" baseline="30000" dirty="0">
                <a:latin typeface="Arial" pitchFamily="34" charset="0"/>
                <a:cs typeface="Arial" pitchFamily="34" charset="0"/>
              </a:rPr>
              <a:t>ab</a:t>
            </a:r>
            <a:r>
              <a:rPr lang="en-GB" altLang="en-US" sz="1500" b="1" dirty="0">
                <a:latin typeface="Arial" pitchFamily="34" charset="0"/>
                <a:cs typeface="Arial" pitchFamily="34" charset="0"/>
              </a:rPr>
              <a:t> </a:t>
            </a:r>
            <a:r>
              <a:rPr lang="en-GB" altLang="en-US" sz="1500" dirty="0">
                <a:latin typeface="Arial" pitchFamily="34" charset="0"/>
                <a:cs typeface="Arial" pitchFamily="34" charset="0"/>
              </a:rPr>
              <a:t>(mod </a:t>
            </a:r>
            <a:r>
              <a:rPr lang="en-GB" altLang="en-US" sz="1500" b="1" dirty="0">
                <a:solidFill>
                  <a:srgbClr val="006600"/>
                </a:solidFill>
                <a:latin typeface="Arial" pitchFamily="34" charset="0"/>
                <a:cs typeface="Arial" pitchFamily="34" charset="0"/>
              </a:rPr>
              <a:t>p</a:t>
            </a:r>
            <a:r>
              <a:rPr lang="en-GB" altLang="en-US" sz="1500" dirty="0">
                <a:latin typeface="Arial" pitchFamily="34" charset="0"/>
                <a:cs typeface="Arial" pitchFamily="34" charset="0"/>
              </a:rPr>
              <a:t>). </a:t>
            </a:r>
          </a:p>
          <a:p>
            <a:pPr eaLnBrk="1" fontAlgn="t" hangingPunct="1">
              <a:spcBef>
                <a:spcPct val="50000"/>
              </a:spcBef>
              <a:buFontTx/>
              <a:buAutoNum type="arabicPeriod"/>
            </a:pPr>
            <a:r>
              <a:rPr lang="en-GB" altLang="en-US" sz="1500" dirty="0">
                <a:latin typeface="Arial" pitchFamily="34" charset="0"/>
                <a:cs typeface="Arial" pitchFamily="34" charset="0"/>
              </a:rPr>
              <a:t>Bob takes </a:t>
            </a:r>
            <a:r>
              <a:rPr lang="en-GB" altLang="en-US" sz="1500" b="1" dirty="0" err="1">
                <a:solidFill>
                  <a:schemeClr val="accent2"/>
                </a:solidFill>
                <a:latin typeface="Arial" pitchFamily="34" charset="0"/>
                <a:cs typeface="Arial" pitchFamily="34" charset="0"/>
              </a:rPr>
              <a:t>g</a:t>
            </a:r>
            <a:r>
              <a:rPr lang="en-GB" altLang="en-US" sz="1500" b="1" baseline="30000" dirty="0" err="1">
                <a:solidFill>
                  <a:schemeClr val="accent2"/>
                </a:solidFill>
                <a:latin typeface="Arial" pitchFamily="34" charset="0"/>
                <a:cs typeface="Arial" pitchFamily="34" charset="0"/>
              </a:rPr>
              <a:t>a</a:t>
            </a:r>
            <a:r>
              <a:rPr lang="en-GB" altLang="en-US" sz="1500" dirty="0">
                <a:latin typeface="Arial" pitchFamily="34" charset="0"/>
                <a:cs typeface="Arial" pitchFamily="34" charset="0"/>
              </a:rPr>
              <a:t> and his private random value </a:t>
            </a:r>
            <a:r>
              <a:rPr lang="en-GB" altLang="en-US" sz="1500" b="1" dirty="0">
                <a:solidFill>
                  <a:srgbClr val="FF3300"/>
                </a:solidFill>
                <a:latin typeface="Arial" pitchFamily="34" charset="0"/>
                <a:cs typeface="Arial" pitchFamily="34" charset="0"/>
              </a:rPr>
              <a:t>b</a:t>
            </a:r>
            <a:r>
              <a:rPr lang="en-GB" altLang="en-US" sz="1500" dirty="0">
                <a:latin typeface="Arial" pitchFamily="34" charset="0"/>
                <a:cs typeface="Arial" pitchFamily="34" charset="0"/>
              </a:rPr>
              <a:t> to compute 	(</a:t>
            </a:r>
            <a:r>
              <a:rPr lang="en-GB" altLang="en-US" sz="1500" b="1" dirty="0" err="1">
                <a:solidFill>
                  <a:schemeClr val="accent2"/>
                </a:solidFill>
                <a:latin typeface="Arial" pitchFamily="34" charset="0"/>
                <a:cs typeface="Arial" pitchFamily="34" charset="0"/>
              </a:rPr>
              <a:t>g</a:t>
            </a:r>
            <a:r>
              <a:rPr lang="en-GB" altLang="en-US" sz="1500" b="1" baseline="30000" dirty="0" err="1">
                <a:solidFill>
                  <a:schemeClr val="accent2"/>
                </a:solidFill>
                <a:latin typeface="Arial" pitchFamily="34" charset="0"/>
                <a:cs typeface="Arial" pitchFamily="34" charset="0"/>
              </a:rPr>
              <a:t>a</a:t>
            </a:r>
            <a:r>
              <a:rPr lang="en-GB" altLang="en-US" sz="1500" dirty="0">
                <a:latin typeface="Arial" pitchFamily="34" charset="0"/>
                <a:cs typeface="Arial" pitchFamily="34" charset="0"/>
              </a:rPr>
              <a:t>)</a:t>
            </a:r>
            <a:r>
              <a:rPr lang="en-GB" altLang="en-US" sz="1500" b="1" baseline="30000" dirty="0">
                <a:solidFill>
                  <a:srgbClr val="FF3300"/>
                </a:solidFill>
                <a:latin typeface="Arial" pitchFamily="34" charset="0"/>
                <a:cs typeface="Arial" pitchFamily="34" charset="0"/>
              </a:rPr>
              <a:t>b</a:t>
            </a:r>
            <a:r>
              <a:rPr lang="en-GB" altLang="en-US" sz="1500" dirty="0">
                <a:latin typeface="Arial" pitchFamily="34" charset="0"/>
                <a:cs typeface="Arial" pitchFamily="34" charset="0"/>
              </a:rPr>
              <a:t> = </a:t>
            </a:r>
            <a:r>
              <a:rPr lang="en-GB" altLang="en-US" sz="1500" b="1" dirty="0">
                <a:latin typeface="Arial" pitchFamily="34" charset="0"/>
                <a:cs typeface="Arial" pitchFamily="34" charset="0"/>
              </a:rPr>
              <a:t>g</a:t>
            </a:r>
            <a:r>
              <a:rPr lang="en-GB" altLang="en-US" sz="1500" b="1" baseline="30000" dirty="0">
                <a:latin typeface="Arial" pitchFamily="34" charset="0"/>
                <a:cs typeface="Arial" pitchFamily="34" charset="0"/>
              </a:rPr>
              <a:t>ab</a:t>
            </a:r>
            <a:r>
              <a:rPr lang="en-GB" altLang="en-US" sz="1500" dirty="0">
                <a:latin typeface="Arial" pitchFamily="34" charset="0"/>
                <a:cs typeface="Arial" pitchFamily="34" charset="0"/>
              </a:rPr>
              <a:t> (mod </a:t>
            </a:r>
            <a:r>
              <a:rPr lang="en-GB" altLang="en-US" sz="1500" b="1" dirty="0">
                <a:solidFill>
                  <a:srgbClr val="006600"/>
                </a:solidFill>
                <a:latin typeface="Arial" pitchFamily="34" charset="0"/>
                <a:cs typeface="Arial" pitchFamily="34" charset="0"/>
              </a:rPr>
              <a:t>p</a:t>
            </a:r>
            <a:r>
              <a:rPr lang="en-GB" altLang="en-US" sz="1500" dirty="0">
                <a:latin typeface="Arial" pitchFamily="34" charset="0"/>
                <a:cs typeface="Arial" pitchFamily="34" charset="0"/>
              </a:rPr>
              <a:t>). </a:t>
            </a:r>
          </a:p>
          <a:p>
            <a:pPr eaLnBrk="1" fontAlgn="t" hangingPunct="1">
              <a:spcBef>
                <a:spcPct val="50000"/>
              </a:spcBef>
              <a:buFontTx/>
              <a:buAutoNum type="arabicPeriod"/>
            </a:pPr>
            <a:r>
              <a:rPr lang="en-GB" altLang="en-US" sz="1500" dirty="0">
                <a:latin typeface="Arial" pitchFamily="34" charset="0"/>
                <a:cs typeface="Arial" pitchFamily="34" charset="0"/>
              </a:rPr>
              <a:t>Alice and Bob adopt </a:t>
            </a:r>
            <a:r>
              <a:rPr lang="en-GB" altLang="en-US" sz="1500" b="1" dirty="0">
                <a:latin typeface="Arial" pitchFamily="34" charset="0"/>
                <a:cs typeface="Arial" pitchFamily="34" charset="0"/>
              </a:rPr>
              <a:t>g</a:t>
            </a:r>
            <a:r>
              <a:rPr lang="en-GB" altLang="en-US" sz="1500" b="1" baseline="30000" dirty="0">
                <a:latin typeface="Arial" pitchFamily="34" charset="0"/>
                <a:cs typeface="Arial" pitchFamily="34" charset="0"/>
              </a:rPr>
              <a:t>ab</a:t>
            </a:r>
            <a:r>
              <a:rPr lang="en-GB" altLang="en-US" sz="1500" dirty="0">
                <a:latin typeface="Arial" pitchFamily="34" charset="0"/>
                <a:cs typeface="Arial" pitchFamily="34" charset="0"/>
              </a:rPr>
              <a:t> (mod </a:t>
            </a:r>
            <a:r>
              <a:rPr lang="en-GB" altLang="en-US" sz="1500" b="1" dirty="0">
                <a:solidFill>
                  <a:srgbClr val="006600"/>
                </a:solidFill>
                <a:latin typeface="Arial" pitchFamily="34" charset="0"/>
                <a:cs typeface="Arial" pitchFamily="34" charset="0"/>
              </a:rPr>
              <a:t>p</a:t>
            </a:r>
            <a:r>
              <a:rPr lang="en-GB" altLang="en-US" sz="1500" dirty="0">
                <a:latin typeface="Arial" pitchFamily="34" charset="0"/>
                <a:cs typeface="Arial" pitchFamily="34" charset="0"/>
              </a:rPr>
              <a:t>) as the shared secret.</a:t>
            </a:r>
            <a:endParaRPr lang="en-GB" altLang="en-US" sz="1800" dirty="0"/>
          </a:p>
        </p:txBody>
      </p:sp>
      <p:sp>
        <p:nvSpPr>
          <p:cNvPr id="2" name="Slide Number Placeholder 1">
            <a:extLst>
              <a:ext uri="{FF2B5EF4-FFF2-40B4-BE49-F238E27FC236}">
                <a16:creationId xmlns:a16="http://schemas.microsoft.com/office/drawing/2014/main" id="{34F7EE8F-C868-7642-961B-3F868927DC52}"/>
              </a:ext>
            </a:extLst>
          </p:cNvPr>
          <p:cNvSpPr>
            <a:spLocks noGrp="1"/>
          </p:cNvSpPr>
          <p:nvPr>
            <p:ph type="sldNum" sz="quarter" idx="12"/>
          </p:nvPr>
        </p:nvSpPr>
        <p:spPr/>
        <p:txBody>
          <a:bodyPr/>
          <a:lstStyle/>
          <a:p>
            <a:fld id="{9DDD1B1C-3786-9E42-BBBF-F85752EC0A5A}" type="slidenum">
              <a:rPr lang="en-US" smtClean="0"/>
              <a:t>21</a:t>
            </a:fld>
            <a:endParaRPr lang="en-US"/>
          </a:p>
        </p:txBody>
      </p:sp>
    </p:spTree>
    <p:extLst>
      <p:ext uri="{BB962C8B-B14F-4D97-AF65-F5344CB8AC3E}">
        <p14:creationId xmlns:p14="http://schemas.microsoft.com/office/powerpoint/2010/main" val="1450341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270DB-B22A-B444-A624-173E30CA7C32}"/>
              </a:ext>
            </a:extLst>
          </p:cNvPr>
          <p:cNvSpPr>
            <a:spLocks noGrp="1"/>
          </p:cNvSpPr>
          <p:nvPr>
            <p:ph type="sldNum" sz="quarter" idx="12"/>
          </p:nvPr>
        </p:nvSpPr>
        <p:spPr/>
        <p:txBody>
          <a:bodyPr/>
          <a:lstStyle/>
          <a:p>
            <a:fld id="{9DDD1B1C-3786-9E42-BBBF-F85752EC0A5A}" type="slidenum">
              <a:rPr lang="en-US" smtClean="0"/>
              <a:t>22</a:t>
            </a:fld>
            <a:endParaRPr lang="en-US"/>
          </a:p>
        </p:txBody>
      </p:sp>
      <p:sp>
        <p:nvSpPr>
          <p:cNvPr id="4" name="Rectangle 3">
            <a:extLst>
              <a:ext uri="{FF2B5EF4-FFF2-40B4-BE49-F238E27FC236}">
                <a16:creationId xmlns:a16="http://schemas.microsoft.com/office/drawing/2014/main" id="{0622F71A-10B3-0541-930F-AB672D8DE0EE}"/>
              </a:ext>
            </a:extLst>
          </p:cNvPr>
          <p:cNvSpPr/>
          <p:nvPr/>
        </p:nvSpPr>
        <p:spPr>
          <a:xfrm>
            <a:off x="457200" y="1358166"/>
            <a:ext cx="7966710" cy="2631490"/>
          </a:xfrm>
          <a:prstGeom prst="rect">
            <a:avLst/>
          </a:prstGeom>
        </p:spPr>
        <p:txBody>
          <a:bodyPr wrap="square">
            <a:spAutoFit/>
          </a:bodyPr>
          <a:lstStyle/>
          <a:p>
            <a:pPr>
              <a:buFont typeface="+mj-lt"/>
              <a:buAutoNum type="arabicPeriod"/>
            </a:pPr>
            <a:r>
              <a:rPr lang="en-US" sz="1500" dirty="0">
                <a:solidFill>
                  <a:srgbClr val="0B0080"/>
                </a:solidFill>
                <a:latin typeface="Arial" panose="020B0604020202020204" pitchFamily="34" charset="0"/>
                <a:hlinkClick r:id="rId3" tooltip="Alice and Bob"/>
              </a:rPr>
              <a:t> Alice and Bob</a:t>
            </a:r>
            <a:r>
              <a:rPr lang="en-US" sz="1500" dirty="0">
                <a:solidFill>
                  <a:srgbClr val="222222"/>
                </a:solidFill>
                <a:latin typeface="Arial" panose="020B0604020202020204" pitchFamily="34" charset="0"/>
              </a:rPr>
              <a:t> publicly agree to use a modulus </a:t>
            </a:r>
            <a:r>
              <a:rPr lang="en-US" sz="1500" i="1" dirty="0">
                <a:solidFill>
                  <a:srgbClr val="0000FF"/>
                </a:solidFill>
                <a:latin typeface="Arial" panose="020B0604020202020204" pitchFamily="34" charset="0"/>
              </a:rPr>
              <a:t>p</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23</a:t>
            </a:r>
            <a:r>
              <a:rPr lang="en-US" sz="1500" dirty="0">
                <a:solidFill>
                  <a:srgbClr val="222222"/>
                </a:solidFill>
                <a:latin typeface="Arial" panose="020B0604020202020204" pitchFamily="34" charset="0"/>
              </a:rPr>
              <a:t> and base </a:t>
            </a:r>
            <a:r>
              <a:rPr lang="en-US" sz="1500" i="1" dirty="0">
                <a:solidFill>
                  <a:srgbClr val="0000FF"/>
                </a:solidFill>
                <a:latin typeface="Arial" panose="020B0604020202020204" pitchFamily="34" charset="0"/>
              </a:rPr>
              <a:t>g</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5</a:t>
            </a:r>
            <a:r>
              <a:rPr lang="en-US" sz="1500" dirty="0">
                <a:solidFill>
                  <a:srgbClr val="222222"/>
                </a:solidFill>
                <a:latin typeface="Arial" panose="020B0604020202020204" pitchFamily="34" charset="0"/>
              </a:rPr>
              <a:t> (which is a primitive root modulo 23).</a:t>
            </a:r>
          </a:p>
          <a:p>
            <a:pPr>
              <a:buFont typeface="+mj-lt"/>
              <a:buAutoNum type="arabicPeriod"/>
            </a:pPr>
            <a:r>
              <a:rPr lang="en-US" sz="1500" dirty="0">
                <a:solidFill>
                  <a:srgbClr val="222222"/>
                </a:solidFill>
                <a:latin typeface="Arial" panose="020B0604020202020204" pitchFamily="34" charset="0"/>
              </a:rPr>
              <a:t> Alice chooses a secret integer </a:t>
            </a:r>
            <a:r>
              <a:rPr lang="en-US" sz="1500" b="1" i="1" dirty="0">
                <a:solidFill>
                  <a:srgbClr val="FF0000"/>
                </a:solidFill>
                <a:latin typeface="Arial" panose="020B0604020202020204" pitchFamily="34" charset="0"/>
              </a:rPr>
              <a:t>a</a:t>
            </a:r>
            <a:r>
              <a:rPr lang="en-US" sz="1500" dirty="0">
                <a:solidFill>
                  <a:srgbClr val="222222"/>
                </a:solidFill>
                <a:latin typeface="Arial" panose="020B0604020202020204" pitchFamily="34" charset="0"/>
              </a:rPr>
              <a:t> = 4, then sends Bob </a:t>
            </a:r>
            <a:r>
              <a:rPr lang="en-US" sz="1500" i="1" dirty="0">
                <a:solidFill>
                  <a:srgbClr val="0000FF"/>
                </a:solidFill>
                <a:latin typeface="Arial" panose="020B0604020202020204" pitchFamily="34" charset="0"/>
              </a:rPr>
              <a:t>A</a:t>
            </a:r>
            <a:r>
              <a:rPr lang="en-US" sz="1500" dirty="0">
                <a:solidFill>
                  <a:srgbClr val="222222"/>
                </a:solidFill>
                <a:latin typeface="Arial" panose="020B0604020202020204" pitchFamily="34" charset="0"/>
              </a:rPr>
              <a:t> = </a:t>
            </a:r>
            <a:r>
              <a:rPr lang="en-US" sz="1500" i="1" dirty="0" err="1">
                <a:solidFill>
                  <a:srgbClr val="0000FF"/>
                </a:solidFill>
                <a:latin typeface="Arial" panose="020B0604020202020204" pitchFamily="34" charset="0"/>
              </a:rPr>
              <a:t>g</a:t>
            </a:r>
            <a:r>
              <a:rPr lang="en-US" sz="1500" b="1" i="1" baseline="30000" dirty="0" err="1">
                <a:solidFill>
                  <a:srgbClr val="FF0000"/>
                </a:solidFill>
                <a:latin typeface="Arial" panose="020B0604020202020204" pitchFamily="34" charset="0"/>
              </a:rPr>
              <a:t>a</a:t>
            </a:r>
            <a:r>
              <a:rPr lang="en-US" sz="1500" dirty="0">
                <a:solidFill>
                  <a:srgbClr val="222222"/>
                </a:solidFill>
                <a:latin typeface="Arial" panose="020B0604020202020204" pitchFamily="34" charset="0"/>
              </a:rPr>
              <a:t> mod </a:t>
            </a:r>
            <a:r>
              <a:rPr lang="en-US" sz="1500" i="1" dirty="0">
                <a:solidFill>
                  <a:srgbClr val="0000FF"/>
                </a:solidFill>
                <a:latin typeface="Arial" panose="020B0604020202020204" pitchFamily="34" charset="0"/>
              </a:rPr>
              <a:t>p</a:t>
            </a:r>
            <a:endParaRPr lang="en-US" sz="1500" dirty="0">
              <a:solidFill>
                <a:srgbClr val="222222"/>
              </a:solidFill>
              <a:latin typeface="Arial" panose="020B0604020202020204" pitchFamily="34" charset="0"/>
            </a:endParaRPr>
          </a:p>
          <a:p>
            <a:pPr marL="557213" lvl="1" indent="-214313">
              <a:buFont typeface="+mj-lt"/>
              <a:buAutoNum type="arabicPeriod"/>
            </a:pPr>
            <a:r>
              <a:rPr lang="en-US" sz="1500" i="1" dirty="0">
                <a:solidFill>
                  <a:srgbClr val="0000FF"/>
                </a:solidFill>
                <a:latin typeface="Arial" panose="020B0604020202020204" pitchFamily="34" charset="0"/>
              </a:rPr>
              <a:t>A</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5</a:t>
            </a:r>
            <a:r>
              <a:rPr lang="en-US" sz="1500" b="1" baseline="30000" dirty="0">
                <a:solidFill>
                  <a:srgbClr val="FF0000"/>
                </a:solidFill>
                <a:latin typeface="Arial" panose="020B0604020202020204" pitchFamily="34" charset="0"/>
              </a:rPr>
              <a:t>4</a:t>
            </a:r>
            <a:r>
              <a:rPr lang="en-US" sz="1500" dirty="0">
                <a:solidFill>
                  <a:srgbClr val="222222"/>
                </a:solidFill>
                <a:latin typeface="Arial" panose="020B0604020202020204" pitchFamily="34" charset="0"/>
              </a:rPr>
              <a:t> mod </a:t>
            </a:r>
            <a:r>
              <a:rPr lang="en-US" sz="1500" dirty="0">
                <a:solidFill>
                  <a:srgbClr val="0000FF"/>
                </a:solidFill>
                <a:latin typeface="Arial" panose="020B0604020202020204" pitchFamily="34" charset="0"/>
              </a:rPr>
              <a:t>23</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4</a:t>
            </a:r>
            <a:endParaRPr lang="en-US" sz="1500" dirty="0">
              <a:solidFill>
                <a:srgbClr val="222222"/>
              </a:solidFill>
              <a:latin typeface="Arial" panose="020B0604020202020204" pitchFamily="34" charset="0"/>
            </a:endParaRPr>
          </a:p>
          <a:p>
            <a:pPr>
              <a:buFont typeface="+mj-lt"/>
              <a:buAutoNum type="arabicPeriod"/>
            </a:pPr>
            <a:r>
              <a:rPr lang="en-US" sz="1500" dirty="0">
                <a:solidFill>
                  <a:srgbClr val="222222"/>
                </a:solidFill>
                <a:latin typeface="Arial" panose="020B0604020202020204" pitchFamily="34" charset="0"/>
              </a:rPr>
              <a:t> Bob chooses a secret integer </a:t>
            </a:r>
            <a:r>
              <a:rPr lang="en-US" sz="1500" b="1" i="1" dirty="0">
                <a:solidFill>
                  <a:srgbClr val="FF0000"/>
                </a:solidFill>
                <a:latin typeface="Arial" panose="020B0604020202020204" pitchFamily="34" charset="0"/>
              </a:rPr>
              <a:t>b</a:t>
            </a:r>
            <a:r>
              <a:rPr lang="en-US" sz="1500" dirty="0">
                <a:solidFill>
                  <a:srgbClr val="222222"/>
                </a:solidFill>
                <a:latin typeface="Arial" panose="020B0604020202020204" pitchFamily="34" charset="0"/>
              </a:rPr>
              <a:t> = 3, then sends Alice </a:t>
            </a:r>
            <a:r>
              <a:rPr lang="en-US" sz="1500" i="1" dirty="0">
                <a:solidFill>
                  <a:srgbClr val="0000FF"/>
                </a:solidFill>
                <a:latin typeface="Arial" panose="020B0604020202020204" pitchFamily="34" charset="0"/>
              </a:rPr>
              <a:t>B</a:t>
            </a:r>
            <a:r>
              <a:rPr lang="en-US" sz="1500" dirty="0">
                <a:solidFill>
                  <a:srgbClr val="222222"/>
                </a:solidFill>
                <a:latin typeface="Arial" panose="020B0604020202020204" pitchFamily="34" charset="0"/>
              </a:rPr>
              <a:t> = </a:t>
            </a:r>
            <a:r>
              <a:rPr lang="en-US" sz="1500" i="1" dirty="0" err="1">
                <a:solidFill>
                  <a:srgbClr val="0000FF"/>
                </a:solidFill>
                <a:latin typeface="Arial" panose="020B0604020202020204" pitchFamily="34" charset="0"/>
              </a:rPr>
              <a:t>g</a:t>
            </a:r>
            <a:r>
              <a:rPr lang="en-US" sz="1500" b="1" i="1" baseline="30000" dirty="0" err="1">
                <a:solidFill>
                  <a:srgbClr val="FF0000"/>
                </a:solidFill>
                <a:latin typeface="Arial" panose="020B0604020202020204" pitchFamily="34" charset="0"/>
              </a:rPr>
              <a:t>b</a:t>
            </a:r>
            <a:r>
              <a:rPr lang="en-US" sz="1500" dirty="0">
                <a:solidFill>
                  <a:srgbClr val="222222"/>
                </a:solidFill>
                <a:latin typeface="Arial" panose="020B0604020202020204" pitchFamily="34" charset="0"/>
              </a:rPr>
              <a:t> mod </a:t>
            </a:r>
            <a:r>
              <a:rPr lang="en-US" sz="1500" i="1" dirty="0">
                <a:solidFill>
                  <a:srgbClr val="0000FF"/>
                </a:solidFill>
                <a:latin typeface="Arial" panose="020B0604020202020204" pitchFamily="34" charset="0"/>
              </a:rPr>
              <a:t>p</a:t>
            </a:r>
            <a:endParaRPr lang="en-US" sz="1500" dirty="0">
              <a:solidFill>
                <a:srgbClr val="222222"/>
              </a:solidFill>
              <a:latin typeface="Arial" panose="020B0604020202020204" pitchFamily="34" charset="0"/>
            </a:endParaRPr>
          </a:p>
          <a:p>
            <a:pPr marL="557213" lvl="1" indent="-214313">
              <a:buFont typeface="+mj-lt"/>
              <a:buAutoNum type="arabicPeriod"/>
            </a:pPr>
            <a:r>
              <a:rPr lang="en-US" sz="1500" i="1" dirty="0">
                <a:solidFill>
                  <a:srgbClr val="0000FF"/>
                </a:solidFill>
                <a:latin typeface="Arial" panose="020B0604020202020204" pitchFamily="34" charset="0"/>
              </a:rPr>
              <a:t>B</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5</a:t>
            </a:r>
            <a:r>
              <a:rPr lang="en-US" sz="1500" b="1" baseline="30000" dirty="0">
                <a:solidFill>
                  <a:srgbClr val="FF0000"/>
                </a:solidFill>
                <a:latin typeface="Arial" panose="020B0604020202020204" pitchFamily="34" charset="0"/>
              </a:rPr>
              <a:t>3</a:t>
            </a:r>
            <a:r>
              <a:rPr lang="en-US" sz="1500" dirty="0">
                <a:solidFill>
                  <a:srgbClr val="222222"/>
                </a:solidFill>
                <a:latin typeface="Arial" panose="020B0604020202020204" pitchFamily="34" charset="0"/>
              </a:rPr>
              <a:t> mod </a:t>
            </a:r>
            <a:r>
              <a:rPr lang="en-US" sz="1500" dirty="0">
                <a:solidFill>
                  <a:srgbClr val="0000FF"/>
                </a:solidFill>
                <a:latin typeface="Arial" panose="020B0604020202020204" pitchFamily="34" charset="0"/>
              </a:rPr>
              <a:t>23</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10</a:t>
            </a:r>
            <a:endParaRPr lang="en-US" sz="1500" dirty="0">
              <a:solidFill>
                <a:srgbClr val="222222"/>
              </a:solidFill>
              <a:latin typeface="Arial" panose="020B0604020202020204" pitchFamily="34" charset="0"/>
            </a:endParaRPr>
          </a:p>
          <a:p>
            <a:pPr>
              <a:buFont typeface="+mj-lt"/>
              <a:buAutoNum type="arabicPeriod"/>
            </a:pPr>
            <a:r>
              <a:rPr lang="en-US" sz="1500" dirty="0">
                <a:solidFill>
                  <a:srgbClr val="222222"/>
                </a:solidFill>
                <a:latin typeface="Arial" panose="020B0604020202020204" pitchFamily="34" charset="0"/>
              </a:rPr>
              <a:t> Alice computes </a:t>
            </a:r>
            <a:r>
              <a:rPr lang="en-US" sz="1500" b="1" i="1" dirty="0">
                <a:solidFill>
                  <a:srgbClr val="FF0000"/>
                </a:solidFill>
                <a:latin typeface="Arial" panose="020B0604020202020204" pitchFamily="34" charset="0"/>
              </a:rPr>
              <a:t>s</a:t>
            </a:r>
            <a:r>
              <a:rPr lang="en-US" sz="1500" dirty="0">
                <a:solidFill>
                  <a:srgbClr val="222222"/>
                </a:solidFill>
                <a:latin typeface="Arial" panose="020B0604020202020204" pitchFamily="34" charset="0"/>
              </a:rPr>
              <a:t> = </a:t>
            </a:r>
            <a:r>
              <a:rPr lang="en-US" sz="1500" i="1" dirty="0">
                <a:solidFill>
                  <a:srgbClr val="0000FF"/>
                </a:solidFill>
                <a:latin typeface="Arial" panose="020B0604020202020204" pitchFamily="34" charset="0"/>
              </a:rPr>
              <a:t>B</a:t>
            </a:r>
            <a:r>
              <a:rPr lang="en-US" sz="1500" b="1" i="1" baseline="30000" dirty="0">
                <a:solidFill>
                  <a:srgbClr val="FF0000"/>
                </a:solidFill>
                <a:latin typeface="Arial" panose="020B0604020202020204" pitchFamily="34" charset="0"/>
              </a:rPr>
              <a:t>a</a:t>
            </a:r>
            <a:r>
              <a:rPr lang="en-US" sz="1500" dirty="0">
                <a:solidFill>
                  <a:srgbClr val="222222"/>
                </a:solidFill>
                <a:latin typeface="Arial" panose="020B0604020202020204" pitchFamily="34" charset="0"/>
              </a:rPr>
              <a:t> mod </a:t>
            </a:r>
            <a:r>
              <a:rPr lang="en-US" sz="1500" i="1" dirty="0">
                <a:solidFill>
                  <a:srgbClr val="0000FF"/>
                </a:solidFill>
                <a:latin typeface="Arial" panose="020B0604020202020204" pitchFamily="34" charset="0"/>
              </a:rPr>
              <a:t>p</a:t>
            </a:r>
            <a:endParaRPr lang="en-US" sz="1500" dirty="0">
              <a:solidFill>
                <a:srgbClr val="222222"/>
              </a:solidFill>
              <a:latin typeface="Arial" panose="020B0604020202020204" pitchFamily="34" charset="0"/>
            </a:endParaRPr>
          </a:p>
          <a:p>
            <a:pPr marL="557213" lvl="1" indent="-214313">
              <a:buFont typeface="+mj-lt"/>
              <a:buAutoNum type="arabicPeriod"/>
            </a:pPr>
            <a:r>
              <a:rPr lang="en-US" sz="1500" b="1" i="1" dirty="0">
                <a:solidFill>
                  <a:srgbClr val="FF0000"/>
                </a:solidFill>
                <a:latin typeface="Arial" panose="020B0604020202020204" pitchFamily="34" charset="0"/>
              </a:rPr>
              <a:t>s</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10</a:t>
            </a:r>
            <a:r>
              <a:rPr lang="en-US" sz="1500" b="1" baseline="30000" dirty="0">
                <a:solidFill>
                  <a:srgbClr val="FF0000"/>
                </a:solidFill>
                <a:latin typeface="Arial" panose="020B0604020202020204" pitchFamily="34" charset="0"/>
              </a:rPr>
              <a:t>4</a:t>
            </a:r>
            <a:r>
              <a:rPr lang="en-US" sz="1500" dirty="0">
                <a:solidFill>
                  <a:srgbClr val="222222"/>
                </a:solidFill>
                <a:latin typeface="Arial" panose="020B0604020202020204" pitchFamily="34" charset="0"/>
              </a:rPr>
              <a:t> mod </a:t>
            </a:r>
            <a:r>
              <a:rPr lang="en-US" sz="1500" dirty="0">
                <a:solidFill>
                  <a:srgbClr val="0000FF"/>
                </a:solidFill>
                <a:latin typeface="Arial" panose="020B0604020202020204" pitchFamily="34" charset="0"/>
              </a:rPr>
              <a:t>23</a:t>
            </a:r>
            <a:r>
              <a:rPr lang="en-US" sz="1500" dirty="0">
                <a:solidFill>
                  <a:srgbClr val="222222"/>
                </a:solidFill>
                <a:latin typeface="Arial" panose="020B0604020202020204" pitchFamily="34" charset="0"/>
              </a:rPr>
              <a:t> = </a:t>
            </a:r>
            <a:r>
              <a:rPr lang="en-US" sz="1500" dirty="0">
                <a:solidFill>
                  <a:srgbClr val="FF0000"/>
                </a:solidFill>
                <a:latin typeface="Arial" panose="020B0604020202020204" pitchFamily="34" charset="0"/>
              </a:rPr>
              <a:t>18</a:t>
            </a:r>
            <a:endParaRPr lang="en-US" sz="1500" dirty="0">
              <a:solidFill>
                <a:srgbClr val="222222"/>
              </a:solidFill>
              <a:latin typeface="Arial" panose="020B0604020202020204" pitchFamily="34" charset="0"/>
            </a:endParaRPr>
          </a:p>
          <a:p>
            <a:pPr>
              <a:buFont typeface="+mj-lt"/>
              <a:buAutoNum type="arabicPeriod"/>
            </a:pPr>
            <a:r>
              <a:rPr lang="en-US" sz="1500" dirty="0">
                <a:solidFill>
                  <a:srgbClr val="222222"/>
                </a:solidFill>
                <a:latin typeface="Arial" panose="020B0604020202020204" pitchFamily="34" charset="0"/>
              </a:rPr>
              <a:t> Bob computes </a:t>
            </a:r>
            <a:r>
              <a:rPr lang="en-US" sz="1500" b="1" i="1" dirty="0">
                <a:solidFill>
                  <a:srgbClr val="FF0000"/>
                </a:solidFill>
                <a:latin typeface="Arial" panose="020B0604020202020204" pitchFamily="34" charset="0"/>
              </a:rPr>
              <a:t>s</a:t>
            </a:r>
            <a:r>
              <a:rPr lang="en-US" sz="1500" dirty="0">
                <a:solidFill>
                  <a:srgbClr val="222222"/>
                </a:solidFill>
                <a:latin typeface="Arial" panose="020B0604020202020204" pitchFamily="34" charset="0"/>
              </a:rPr>
              <a:t> = </a:t>
            </a:r>
            <a:r>
              <a:rPr lang="en-US" sz="1500" i="1" dirty="0">
                <a:solidFill>
                  <a:srgbClr val="0000FF"/>
                </a:solidFill>
                <a:latin typeface="Arial" panose="020B0604020202020204" pitchFamily="34" charset="0"/>
              </a:rPr>
              <a:t>A</a:t>
            </a:r>
            <a:r>
              <a:rPr lang="en-US" sz="1500" b="1" i="1" baseline="30000" dirty="0">
                <a:solidFill>
                  <a:srgbClr val="FF0000"/>
                </a:solidFill>
                <a:latin typeface="Arial" panose="020B0604020202020204" pitchFamily="34" charset="0"/>
              </a:rPr>
              <a:t>b</a:t>
            </a:r>
            <a:r>
              <a:rPr lang="en-US" sz="1500" dirty="0">
                <a:solidFill>
                  <a:srgbClr val="222222"/>
                </a:solidFill>
                <a:latin typeface="Arial" panose="020B0604020202020204" pitchFamily="34" charset="0"/>
              </a:rPr>
              <a:t> mod </a:t>
            </a:r>
            <a:r>
              <a:rPr lang="en-US" sz="1500" i="1" dirty="0">
                <a:solidFill>
                  <a:srgbClr val="0000FF"/>
                </a:solidFill>
                <a:latin typeface="Arial" panose="020B0604020202020204" pitchFamily="34" charset="0"/>
              </a:rPr>
              <a:t>p</a:t>
            </a:r>
            <a:endParaRPr lang="en-US" sz="1500" dirty="0">
              <a:solidFill>
                <a:srgbClr val="222222"/>
              </a:solidFill>
              <a:latin typeface="Arial" panose="020B0604020202020204" pitchFamily="34" charset="0"/>
            </a:endParaRPr>
          </a:p>
          <a:p>
            <a:pPr marL="557213" lvl="1" indent="-214313">
              <a:buFont typeface="+mj-lt"/>
              <a:buAutoNum type="arabicPeriod"/>
            </a:pPr>
            <a:r>
              <a:rPr lang="en-US" sz="1500" b="1" i="1" dirty="0">
                <a:solidFill>
                  <a:srgbClr val="FF0000"/>
                </a:solidFill>
                <a:latin typeface="Arial" panose="020B0604020202020204" pitchFamily="34" charset="0"/>
              </a:rPr>
              <a:t>s</a:t>
            </a:r>
            <a:r>
              <a:rPr lang="en-US" sz="1500" dirty="0">
                <a:solidFill>
                  <a:srgbClr val="222222"/>
                </a:solidFill>
                <a:latin typeface="Arial" panose="020B0604020202020204" pitchFamily="34" charset="0"/>
              </a:rPr>
              <a:t> = </a:t>
            </a:r>
            <a:r>
              <a:rPr lang="en-US" sz="1500" dirty="0">
                <a:solidFill>
                  <a:srgbClr val="0000FF"/>
                </a:solidFill>
                <a:latin typeface="Arial" panose="020B0604020202020204" pitchFamily="34" charset="0"/>
              </a:rPr>
              <a:t>4</a:t>
            </a:r>
            <a:r>
              <a:rPr lang="en-US" sz="1500" b="1" baseline="30000" dirty="0">
                <a:solidFill>
                  <a:srgbClr val="FF0000"/>
                </a:solidFill>
                <a:latin typeface="Arial" panose="020B0604020202020204" pitchFamily="34" charset="0"/>
              </a:rPr>
              <a:t>3</a:t>
            </a:r>
            <a:r>
              <a:rPr lang="en-US" sz="1500" dirty="0">
                <a:solidFill>
                  <a:srgbClr val="222222"/>
                </a:solidFill>
                <a:latin typeface="Arial" panose="020B0604020202020204" pitchFamily="34" charset="0"/>
              </a:rPr>
              <a:t> mod </a:t>
            </a:r>
            <a:r>
              <a:rPr lang="en-US" sz="1500" dirty="0">
                <a:solidFill>
                  <a:srgbClr val="0000FF"/>
                </a:solidFill>
                <a:latin typeface="Arial" panose="020B0604020202020204" pitchFamily="34" charset="0"/>
              </a:rPr>
              <a:t>23</a:t>
            </a:r>
            <a:r>
              <a:rPr lang="en-US" sz="1500" dirty="0">
                <a:solidFill>
                  <a:srgbClr val="222222"/>
                </a:solidFill>
                <a:latin typeface="Arial" panose="020B0604020202020204" pitchFamily="34" charset="0"/>
              </a:rPr>
              <a:t> = </a:t>
            </a:r>
            <a:r>
              <a:rPr lang="en-US" sz="1500" dirty="0">
                <a:solidFill>
                  <a:srgbClr val="FF0000"/>
                </a:solidFill>
                <a:latin typeface="Arial" panose="020B0604020202020204" pitchFamily="34" charset="0"/>
              </a:rPr>
              <a:t>18</a:t>
            </a:r>
            <a:endParaRPr lang="en-US" sz="1500" dirty="0">
              <a:solidFill>
                <a:srgbClr val="222222"/>
              </a:solidFill>
              <a:latin typeface="Arial" panose="020B0604020202020204" pitchFamily="34" charset="0"/>
            </a:endParaRPr>
          </a:p>
          <a:p>
            <a:pPr>
              <a:buFont typeface="+mj-lt"/>
              <a:buAutoNum type="arabicPeriod"/>
            </a:pPr>
            <a:r>
              <a:rPr lang="en-US" sz="1500" dirty="0">
                <a:solidFill>
                  <a:srgbClr val="222222"/>
                </a:solidFill>
                <a:latin typeface="Arial" panose="020B0604020202020204" pitchFamily="34" charset="0"/>
              </a:rPr>
              <a:t> Alice and Bob now share a secret (the number 18).</a:t>
            </a:r>
          </a:p>
        </p:txBody>
      </p:sp>
      <p:sp>
        <p:nvSpPr>
          <p:cNvPr id="5" name="Rectangle 2">
            <a:extLst>
              <a:ext uri="{FF2B5EF4-FFF2-40B4-BE49-F238E27FC236}">
                <a16:creationId xmlns:a16="http://schemas.microsoft.com/office/drawing/2014/main" id="{F31B6AAE-4768-A247-8BD3-561F44C573B8}"/>
              </a:ext>
            </a:extLst>
          </p:cNvPr>
          <p:cNvSpPr>
            <a:spLocks noGrp="1" noChangeArrowheads="1"/>
          </p:cNvSpPr>
          <p:nvPr>
            <p:ph type="title"/>
          </p:nvPr>
        </p:nvSpPr>
        <p:spPr>
          <a:xfrm>
            <a:off x="457200" y="325292"/>
            <a:ext cx="8229600" cy="857250"/>
          </a:xfrm>
        </p:spPr>
        <p:txBody>
          <a:bodyPr/>
          <a:lstStyle/>
          <a:p>
            <a:pPr eaLnBrk="1" hangingPunct="1">
              <a:defRPr/>
            </a:pPr>
            <a:r>
              <a:rPr lang="en-GB" altLang="en-US" sz="3200" dirty="0">
                <a:latin typeface="+mj-lt"/>
              </a:rPr>
              <a:t>Diffie-Hellman- Example</a:t>
            </a:r>
          </a:p>
        </p:txBody>
      </p:sp>
    </p:spTree>
    <p:extLst>
      <p:ext uri="{BB962C8B-B14F-4D97-AF65-F5344CB8AC3E}">
        <p14:creationId xmlns:p14="http://schemas.microsoft.com/office/powerpoint/2010/main" val="428646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21.9 The </a:t>
            </a:r>
            <a:r>
              <a:rPr lang="en-US" sz="3200" dirty="0" err="1"/>
              <a:t>Diffie</a:t>
            </a:r>
            <a:r>
              <a:rPr lang="en-US" sz="3200" dirty="0"/>
              <a:t>-Hellman Key Exchange Algorithm</a:t>
            </a:r>
          </a:p>
        </p:txBody>
      </p:sp>
      <p:pic>
        <p:nvPicPr>
          <p:cNvPr id="4" name="Content Placeholder 3" descr="A table lists the Diffie Hell man Key exchange algorithm.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42949" y="1503260"/>
            <a:ext cx="5658103" cy="4690214"/>
          </a:xfrm>
        </p:spPr>
      </p:pic>
    </p:spTree>
    <p:extLst>
      <p:ext uri="{BB962C8B-B14F-4D97-AF65-F5344CB8AC3E}">
        <p14:creationId xmlns:p14="http://schemas.microsoft.com/office/powerpoint/2010/main" val="3574037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Diffie-Hellman Example</a:t>
            </a:r>
          </a:p>
        </p:txBody>
      </p:sp>
      <p:sp>
        <p:nvSpPr>
          <p:cNvPr id="4" name="Content Placeholder 3"/>
          <p:cNvSpPr>
            <a:spLocks noGrp="1"/>
          </p:cNvSpPr>
          <p:nvPr>
            <p:ph sz="quarter" idx="13"/>
          </p:nvPr>
        </p:nvSpPr>
        <p:spPr>
          <a:xfrm>
            <a:off x="457199" y="1552574"/>
            <a:ext cx="3421781" cy="718987"/>
          </a:xfrm>
        </p:spPr>
        <p:txBody>
          <a:bodyPr/>
          <a:lstStyle/>
          <a:p>
            <a:pPr>
              <a:spcBef>
                <a:spcPts val="600"/>
              </a:spcBef>
            </a:pPr>
            <a:r>
              <a:rPr lang="en-US" sz="1600" dirty="0"/>
              <a:t>Have</a:t>
            </a:r>
          </a:p>
          <a:p>
            <a:pPr lvl="1"/>
            <a:r>
              <a:rPr lang="en-US" sz="1600" dirty="0"/>
              <a:t>Prime number </a:t>
            </a:r>
            <a:r>
              <a:rPr lang="en-US" sz="1600" i="1" dirty="0"/>
              <a:t>q</a:t>
            </a:r>
            <a:r>
              <a:rPr lang="en-US" sz="1600" dirty="0"/>
              <a:t> = 353</a:t>
            </a:r>
          </a:p>
        </p:txBody>
      </p:sp>
      <p:sp>
        <p:nvSpPr>
          <p:cNvPr id="5" name="Content Placeholder 4"/>
          <p:cNvSpPr>
            <a:spLocks noGrp="1"/>
          </p:cNvSpPr>
          <p:nvPr>
            <p:ph sz="quarter" idx="14"/>
          </p:nvPr>
        </p:nvSpPr>
        <p:spPr>
          <a:xfrm>
            <a:off x="457200" y="2345363"/>
            <a:ext cx="2122371" cy="291957"/>
          </a:xfrm>
        </p:spPr>
        <p:txBody>
          <a:bodyPr tIns="0" rIns="0"/>
          <a:lstStyle/>
          <a:p>
            <a:pPr lvl="1"/>
            <a:r>
              <a:rPr lang="en-US" sz="1600" dirty="0"/>
              <a:t>Primitive root</a:t>
            </a:r>
          </a:p>
        </p:txBody>
      </p:sp>
      <p:graphicFrame>
        <p:nvGraphicFramePr>
          <p:cNvPr id="18" name="Object 17" descr="alpha = 3"/>
          <p:cNvGraphicFramePr>
            <a:graphicFrameLocks noChangeAspect="1"/>
          </p:cNvGraphicFramePr>
          <p:nvPr>
            <p:extLst>
              <p:ext uri="{D42A27DB-BD31-4B8C-83A1-F6EECF244321}">
                <p14:modId xmlns:p14="http://schemas.microsoft.com/office/powerpoint/2010/main" val="2679627719"/>
              </p:ext>
            </p:extLst>
          </p:nvPr>
        </p:nvGraphicFramePr>
        <p:xfrm>
          <a:off x="2646616" y="2342791"/>
          <a:ext cx="558800" cy="261937"/>
        </p:xfrm>
        <a:graphic>
          <a:graphicData uri="http://schemas.openxmlformats.org/presentationml/2006/ole">
            <mc:AlternateContent xmlns:mc="http://schemas.openxmlformats.org/markup-compatibility/2006">
              <mc:Choice xmlns:v="urn:schemas-microsoft-com:vml" Requires="v">
                <p:oleObj name="Equation" r:id="rId3" imgW="380880" imgH="177480" progId="Equation.DSMT4">
                  <p:embed/>
                </p:oleObj>
              </mc:Choice>
              <mc:Fallback>
                <p:oleObj name="Equation" r:id="rId3" imgW="380880" imgH="177480" progId="Equation.DSMT4">
                  <p:embed/>
                  <p:pic>
                    <p:nvPicPr>
                      <p:cNvPr id="18" name="Object 17" descr="alpha = 3"/>
                      <p:cNvPicPr/>
                      <p:nvPr/>
                    </p:nvPicPr>
                    <p:blipFill>
                      <a:blip r:embed="rId4"/>
                      <a:stretch>
                        <a:fillRect/>
                      </a:stretch>
                    </p:blipFill>
                    <p:spPr>
                      <a:xfrm>
                        <a:off x="2646616" y="2342791"/>
                        <a:ext cx="558800" cy="261937"/>
                      </a:xfrm>
                      <a:prstGeom prst="rect">
                        <a:avLst/>
                      </a:prstGeom>
                      <a:noFill/>
                    </p:spPr>
                  </p:pic>
                </p:oleObj>
              </mc:Fallback>
            </mc:AlternateContent>
          </a:graphicData>
        </a:graphic>
      </p:graphicFrame>
      <p:sp>
        <p:nvSpPr>
          <p:cNvPr id="6" name="Content Placeholder 5"/>
          <p:cNvSpPr>
            <a:spLocks noGrp="1"/>
          </p:cNvSpPr>
          <p:nvPr>
            <p:ph sz="quarter" idx="15"/>
          </p:nvPr>
        </p:nvSpPr>
        <p:spPr>
          <a:xfrm>
            <a:off x="457200" y="2756033"/>
            <a:ext cx="4480560" cy="312219"/>
          </a:xfrm>
        </p:spPr>
        <p:txBody>
          <a:bodyPr tIns="0"/>
          <a:lstStyle/>
          <a:p>
            <a:r>
              <a:rPr lang="en-US" sz="1600" dirty="0"/>
              <a:t>A and B each compute their public keys</a:t>
            </a:r>
          </a:p>
        </p:txBody>
      </p:sp>
      <p:sp>
        <p:nvSpPr>
          <p:cNvPr id="7" name="Content Placeholder 6"/>
          <p:cNvSpPr>
            <a:spLocks noGrp="1"/>
          </p:cNvSpPr>
          <p:nvPr>
            <p:ph sz="quarter" idx="16"/>
          </p:nvPr>
        </p:nvSpPr>
        <p:spPr>
          <a:xfrm>
            <a:off x="457201" y="3142555"/>
            <a:ext cx="2045368" cy="287647"/>
          </a:xfrm>
        </p:spPr>
        <p:txBody>
          <a:bodyPr tIns="0" rIns="0"/>
          <a:lstStyle/>
          <a:p>
            <a:pPr lvl="1"/>
            <a:r>
              <a:rPr lang="en-US" sz="1600" dirty="0">
                <a:solidFill>
                  <a:schemeClr val="tx1"/>
                </a:solidFill>
              </a:rPr>
              <a:t>A computes</a:t>
            </a:r>
            <a:endParaRPr lang="en-US" sz="1600" dirty="0"/>
          </a:p>
        </p:txBody>
      </p:sp>
      <p:graphicFrame>
        <p:nvGraphicFramePr>
          <p:cNvPr id="19" name="Object 18" descr="Y sub A = 3 to the 97 power, mod 353 = 40"/>
          <p:cNvGraphicFramePr>
            <a:graphicFrameLocks noChangeAspect="1"/>
          </p:cNvGraphicFramePr>
          <p:nvPr>
            <p:extLst>
              <p:ext uri="{D42A27DB-BD31-4B8C-83A1-F6EECF244321}">
                <p14:modId xmlns:p14="http://schemas.microsoft.com/office/powerpoint/2010/main" val="1119956272"/>
              </p:ext>
            </p:extLst>
          </p:nvPr>
        </p:nvGraphicFramePr>
        <p:xfrm>
          <a:off x="2580948" y="3126002"/>
          <a:ext cx="1980045" cy="323273"/>
        </p:xfrm>
        <a:graphic>
          <a:graphicData uri="http://schemas.openxmlformats.org/presentationml/2006/ole">
            <mc:AlternateContent xmlns:mc="http://schemas.openxmlformats.org/markup-compatibility/2006">
              <mc:Choice xmlns:v="urn:schemas-microsoft-com:vml" Requires="v">
                <p:oleObj name="Equation" r:id="rId5" imgW="1485720" imgH="241200" progId="Equation.DSMT4">
                  <p:embed/>
                </p:oleObj>
              </mc:Choice>
              <mc:Fallback>
                <p:oleObj name="Equation" r:id="rId5" imgW="1485720" imgH="241200" progId="Equation.DSMT4">
                  <p:embed/>
                  <p:pic>
                    <p:nvPicPr>
                      <p:cNvPr id="19" name="Object 18" descr="Y sub A = 3 to the 97 power, mod 353 = 40"/>
                      <p:cNvPicPr/>
                      <p:nvPr/>
                    </p:nvPicPr>
                    <p:blipFill>
                      <a:blip r:embed="rId6"/>
                      <a:stretch>
                        <a:fillRect/>
                      </a:stretch>
                    </p:blipFill>
                    <p:spPr>
                      <a:xfrm>
                        <a:off x="2580948" y="3126002"/>
                        <a:ext cx="1980045" cy="323273"/>
                      </a:xfrm>
                      <a:prstGeom prst="rect">
                        <a:avLst/>
                      </a:prstGeom>
                      <a:noFill/>
                    </p:spPr>
                  </p:pic>
                </p:oleObj>
              </mc:Fallback>
            </mc:AlternateContent>
          </a:graphicData>
        </a:graphic>
      </p:graphicFrame>
      <p:sp>
        <p:nvSpPr>
          <p:cNvPr id="8" name="Content Placeholder 7"/>
          <p:cNvSpPr>
            <a:spLocks noGrp="1"/>
          </p:cNvSpPr>
          <p:nvPr>
            <p:ph sz="quarter" idx="17"/>
          </p:nvPr>
        </p:nvSpPr>
        <p:spPr>
          <a:xfrm>
            <a:off x="457200" y="3527022"/>
            <a:ext cx="2045369" cy="281005"/>
          </a:xfrm>
        </p:spPr>
        <p:txBody>
          <a:bodyPr tIns="0" rIns="0"/>
          <a:lstStyle/>
          <a:p>
            <a:pPr lvl="1"/>
            <a:r>
              <a:rPr lang="en-US" sz="1600" dirty="0">
                <a:solidFill>
                  <a:schemeClr val="tx1"/>
                </a:solidFill>
              </a:rPr>
              <a:t>B computes</a:t>
            </a:r>
            <a:endParaRPr lang="en-US" sz="1600" dirty="0"/>
          </a:p>
        </p:txBody>
      </p:sp>
      <p:graphicFrame>
        <p:nvGraphicFramePr>
          <p:cNvPr id="20" name="Object 19" descr="Y sub B = 3 to the 233 power, mod 353 = 248"/>
          <p:cNvGraphicFramePr>
            <a:graphicFrameLocks noChangeAspect="1"/>
          </p:cNvGraphicFramePr>
          <p:nvPr>
            <p:extLst>
              <p:ext uri="{D42A27DB-BD31-4B8C-83A1-F6EECF244321}">
                <p14:modId xmlns:p14="http://schemas.microsoft.com/office/powerpoint/2010/main" val="1676567505"/>
              </p:ext>
            </p:extLst>
          </p:nvPr>
        </p:nvGraphicFramePr>
        <p:xfrm>
          <a:off x="2583917" y="3505599"/>
          <a:ext cx="2147888" cy="323850"/>
        </p:xfrm>
        <a:graphic>
          <a:graphicData uri="http://schemas.openxmlformats.org/presentationml/2006/ole">
            <mc:AlternateContent xmlns:mc="http://schemas.openxmlformats.org/markup-compatibility/2006">
              <mc:Choice xmlns:v="urn:schemas-microsoft-com:vml" Requires="v">
                <p:oleObj name="Equation" r:id="rId7" imgW="1612800" imgH="241200" progId="Equation.DSMT4">
                  <p:embed/>
                </p:oleObj>
              </mc:Choice>
              <mc:Fallback>
                <p:oleObj name="Equation" r:id="rId7" imgW="1612800" imgH="241200" progId="Equation.DSMT4">
                  <p:embed/>
                  <p:pic>
                    <p:nvPicPr>
                      <p:cNvPr id="20" name="Object 19" descr="Y sub B = 3 to the 233 power, mod 353 = 248"/>
                      <p:cNvPicPr/>
                      <p:nvPr/>
                    </p:nvPicPr>
                    <p:blipFill>
                      <a:blip r:embed="rId8"/>
                      <a:stretch>
                        <a:fillRect/>
                      </a:stretch>
                    </p:blipFill>
                    <p:spPr>
                      <a:xfrm>
                        <a:off x="2583917" y="3505599"/>
                        <a:ext cx="2147888" cy="323850"/>
                      </a:xfrm>
                      <a:prstGeom prst="rect">
                        <a:avLst/>
                      </a:prstGeom>
                      <a:noFill/>
                    </p:spPr>
                  </p:pic>
                </p:oleObj>
              </mc:Fallback>
            </mc:AlternateContent>
          </a:graphicData>
        </a:graphic>
      </p:graphicFrame>
      <p:sp>
        <p:nvSpPr>
          <p:cNvPr id="9" name="Content Placeholder 8"/>
          <p:cNvSpPr>
            <a:spLocks noGrp="1"/>
          </p:cNvSpPr>
          <p:nvPr>
            <p:ph sz="quarter" idx="18"/>
          </p:nvPr>
        </p:nvSpPr>
        <p:spPr>
          <a:xfrm>
            <a:off x="457200" y="3947861"/>
            <a:ext cx="4384307" cy="292469"/>
          </a:xfrm>
        </p:spPr>
        <p:txBody>
          <a:bodyPr tIns="0"/>
          <a:lstStyle/>
          <a:p>
            <a:r>
              <a:rPr lang="en-US" sz="1600" dirty="0"/>
              <a:t>Then exchange and compute secret key:</a:t>
            </a:r>
          </a:p>
        </p:txBody>
      </p:sp>
      <p:sp>
        <p:nvSpPr>
          <p:cNvPr id="10" name="Content Placeholder 9"/>
          <p:cNvSpPr>
            <a:spLocks noGrp="1"/>
          </p:cNvSpPr>
          <p:nvPr>
            <p:ph sz="quarter" idx="19"/>
          </p:nvPr>
        </p:nvSpPr>
        <p:spPr>
          <a:xfrm>
            <a:off x="457201" y="4309810"/>
            <a:ext cx="1470659" cy="273419"/>
          </a:xfrm>
        </p:spPr>
        <p:txBody>
          <a:bodyPr tIns="0" rIns="0"/>
          <a:lstStyle/>
          <a:p>
            <a:pPr lvl="1"/>
            <a:r>
              <a:rPr lang="en-US" sz="1600" dirty="0">
                <a:solidFill>
                  <a:schemeClr val="tx1"/>
                </a:solidFill>
              </a:rPr>
              <a:t>For A:</a:t>
            </a:r>
            <a:endParaRPr lang="en-US" sz="1600" dirty="0"/>
          </a:p>
        </p:txBody>
      </p:sp>
      <p:graphicFrame>
        <p:nvGraphicFramePr>
          <p:cNvPr id="21" name="Object 20" descr="K = left parenthesis Y sub B right parenthesis to the power of start expression X A end expression, mod 353 = 248 to the 97 power, mod 353 = 160"/>
          <p:cNvGraphicFramePr>
            <a:graphicFrameLocks noChangeAspect="1"/>
          </p:cNvGraphicFramePr>
          <p:nvPr>
            <p:extLst>
              <p:ext uri="{D42A27DB-BD31-4B8C-83A1-F6EECF244321}">
                <p14:modId xmlns:p14="http://schemas.microsoft.com/office/powerpoint/2010/main" val="1211107297"/>
              </p:ext>
            </p:extLst>
          </p:nvPr>
        </p:nvGraphicFramePr>
        <p:xfrm>
          <a:off x="1984051" y="4294331"/>
          <a:ext cx="3734554" cy="320644"/>
        </p:xfrm>
        <a:graphic>
          <a:graphicData uri="http://schemas.openxmlformats.org/presentationml/2006/ole">
            <mc:AlternateContent xmlns:mc="http://schemas.openxmlformats.org/markup-compatibility/2006">
              <mc:Choice xmlns:v="urn:schemas-microsoft-com:vml" Requires="v">
                <p:oleObj name="Equation" r:id="rId9" imgW="2831760" imgH="241200" progId="Equation.DSMT4">
                  <p:embed/>
                </p:oleObj>
              </mc:Choice>
              <mc:Fallback>
                <p:oleObj name="Equation" r:id="rId9" imgW="2831760" imgH="241200" progId="Equation.DSMT4">
                  <p:embed/>
                  <p:pic>
                    <p:nvPicPr>
                      <p:cNvPr id="21" name="Object 20" descr="K = left parenthesis Y sub B right parenthesis to the power of start expression X A end expression, mod 353 = 248 to the 97 power, mod 353 = 160"/>
                      <p:cNvPicPr/>
                      <p:nvPr/>
                    </p:nvPicPr>
                    <p:blipFill>
                      <a:blip r:embed="rId10"/>
                      <a:stretch>
                        <a:fillRect/>
                      </a:stretch>
                    </p:blipFill>
                    <p:spPr>
                      <a:xfrm>
                        <a:off x="1984051" y="4294331"/>
                        <a:ext cx="3734554" cy="320644"/>
                      </a:xfrm>
                      <a:prstGeom prst="rect">
                        <a:avLst/>
                      </a:prstGeom>
                      <a:noFill/>
                    </p:spPr>
                  </p:pic>
                </p:oleObj>
              </mc:Fallback>
            </mc:AlternateContent>
          </a:graphicData>
        </a:graphic>
      </p:graphicFrame>
      <p:sp>
        <p:nvSpPr>
          <p:cNvPr id="11" name="Content Placeholder 10"/>
          <p:cNvSpPr>
            <a:spLocks noGrp="1"/>
          </p:cNvSpPr>
          <p:nvPr>
            <p:ph sz="quarter" idx="20"/>
          </p:nvPr>
        </p:nvSpPr>
        <p:spPr>
          <a:xfrm>
            <a:off x="468313" y="4707077"/>
            <a:ext cx="1418239" cy="295254"/>
          </a:xfrm>
        </p:spPr>
        <p:txBody>
          <a:bodyPr tIns="0" rIns="0"/>
          <a:lstStyle/>
          <a:p>
            <a:pPr lvl="1"/>
            <a:r>
              <a:rPr lang="en-US" sz="1600" dirty="0"/>
              <a:t>For B</a:t>
            </a:r>
            <a:endParaRPr lang="en-IN" sz="1600" dirty="0"/>
          </a:p>
        </p:txBody>
      </p:sp>
      <p:graphicFrame>
        <p:nvGraphicFramePr>
          <p:cNvPr id="22" name="Object 21" descr="K = left parenthesis Y sub A right parenthesis to the power of start expression X B end expression, mod 353 = 40 to the 233 power, mod 353 = 160"/>
          <p:cNvGraphicFramePr>
            <a:graphicFrameLocks noChangeAspect="1"/>
          </p:cNvGraphicFramePr>
          <p:nvPr>
            <p:extLst>
              <p:ext uri="{D42A27DB-BD31-4B8C-83A1-F6EECF244321}">
                <p14:modId xmlns:p14="http://schemas.microsoft.com/office/powerpoint/2010/main" val="4164186088"/>
              </p:ext>
            </p:extLst>
          </p:nvPr>
        </p:nvGraphicFramePr>
        <p:xfrm>
          <a:off x="1958975" y="4706938"/>
          <a:ext cx="3716338" cy="320675"/>
        </p:xfrm>
        <a:graphic>
          <a:graphicData uri="http://schemas.openxmlformats.org/presentationml/2006/ole">
            <mc:AlternateContent xmlns:mc="http://schemas.openxmlformats.org/markup-compatibility/2006">
              <mc:Choice xmlns:v="urn:schemas-microsoft-com:vml" Requires="v">
                <p:oleObj name="Equation" r:id="rId11" imgW="2819160" imgH="241200" progId="Equation.DSMT4">
                  <p:embed/>
                </p:oleObj>
              </mc:Choice>
              <mc:Fallback>
                <p:oleObj name="Equation" r:id="rId11" imgW="2819160" imgH="241200" progId="Equation.DSMT4">
                  <p:embed/>
                  <p:pic>
                    <p:nvPicPr>
                      <p:cNvPr id="22" name="Object 21" descr="K = left parenthesis Y sub A right parenthesis to the power of start expression X B end expression, mod 353 = 40 to the 233 power, mod 353 = 160"/>
                      <p:cNvPicPr/>
                      <p:nvPr/>
                    </p:nvPicPr>
                    <p:blipFill>
                      <a:blip r:embed="rId12"/>
                      <a:stretch>
                        <a:fillRect/>
                      </a:stretch>
                    </p:blipFill>
                    <p:spPr>
                      <a:xfrm>
                        <a:off x="1958975" y="4706938"/>
                        <a:ext cx="3716338" cy="320675"/>
                      </a:xfrm>
                      <a:prstGeom prst="rect">
                        <a:avLst/>
                      </a:prstGeom>
                      <a:noFill/>
                    </p:spPr>
                  </p:pic>
                </p:oleObj>
              </mc:Fallback>
            </mc:AlternateContent>
          </a:graphicData>
        </a:graphic>
      </p:graphicFrame>
      <p:sp>
        <p:nvSpPr>
          <p:cNvPr id="12" name="Content Placeholder 11"/>
          <p:cNvSpPr>
            <a:spLocks noGrp="1"/>
          </p:cNvSpPr>
          <p:nvPr>
            <p:ph sz="quarter" idx="21"/>
          </p:nvPr>
        </p:nvSpPr>
        <p:spPr>
          <a:xfrm>
            <a:off x="468313" y="5126177"/>
            <a:ext cx="2871653" cy="282552"/>
          </a:xfrm>
        </p:spPr>
        <p:txBody>
          <a:bodyPr tIns="0" rIns="0"/>
          <a:lstStyle/>
          <a:p>
            <a:r>
              <a:rPr lang="en-US" sz="1600" dirty="0"/>
              <a:t>Attacker must solve:</a:t>
            </a:r>
          </a:p>
        </p:txBody>
      </p:sp>
      <p:sp>
        <p:nvSpPr>
          <p:cNvPr id="13" name="Content Placeholder 12"/>
          <p:cNvSpPr>
            <a:spLocks noGrp="1"/>
          </p:cNvSpPr>
          <p:nvPr>
            <p:ph sz="quarter" idx="22"/>
          </p:nvPr>
        </p:nvSpPr>
        <p:spPr>
          <a:xfrm>
            <a:off x="920700" y="5510651"/>
            <a:ext cx="290880" cy="263502"/>
          </a:xfrm>
        </p:spPr>
        <p:txBody>
          <a:bodyPr tIns="0" rIns="0"/>
          <a:lstStyle/>
          <a:p>
            <a:pPr marL="0" lvl="1" indent="0"/>
            <a:r>
              <a:rPr lang="en-US" sz="1600" dirty="0"/>
              <a:t> </a:t>
            </a:r>
            <a:r>
              <a:rPr lang="en-US" sz="100" dirty="0"/>
              <a:t> </a:t>
            </a:r>
            <a:endParaRPr lang="en-IN" sz="100" dirty="0"/>
          </a:p>
        </p:txBody>
      </p:sp>
      <p:graphicFrame>
        <p:nvGraphicFramePr>
          <p:cNvPr id="23" name="Object 22" descr="3 to the a power, mod 353 = 40 which is hard"/>
          <p:cNvGraphicFramePr>
            <a:graphicFrameLocks noChangeAspect="1"/>
          </p:cNvGraphicFramePr>
          <p:nvPr>
            <p:extLst>
              <p:ext uri="{D42A27DB-BD31-4B8C-83A1-F6EECF244321}">
                <p14:modId xmlns:p14="http://schemas.microsoft.com/office/powerpoint/2010/main" val="140687929"/>
              </p:ext>
            </p:extLst>
          </p:nvPr>
        </p:nvGraphicFramePr>
        <p:xfrm>
          <a:off x="1272466" y="5510651"/>
          <a:ext cx="2652712" cy="303213"/>
        </p:xfrm>
        <a:graphic>
          <a:graphicData uri="http://schemas.openxmlformats.org/presentationml/2006/ole">
            <mc:AlternateContent xmlns:mc="http://schemas.openxmlformats.org/markup-compatibility/2006">
              <mc:Choice xmlns:v="urn:schemas-microsoft-com:vml" Requires="v">
                <p:oleObj name="Equation" r:id="rId13" imgW="2006280" imgH="228600" progId="Equation.DSMT4">
                  <p:embed/>
                </p:oleObj>
              </mc:Choice>
              <mc:Fallback>
                <p:oleObj name="Equation" r:id="rId13" imgW="2006280" imgH="228600" progId="Equation.DSMT4">
                  <p:embed/>
                  <p:pic>
                    <p:nvPicPr>
                      <p:cNvPr id="23" name="Object 22" descr="3 to the a power, mod 353 = 40 which is hard"/>
                      <p:cNvPicPr/>
                      <p:nvPr/>
                    </p:nvPicPr>
                    <p:blipFill>
                      <a:blip r:embed="rId14"/>
                      <a:stretch>
                        <a:fillRect/>
                      </a:stretch>
                    </p:blipFill>
                    <p:spPr>
                      <a:xfrm>
                        <a:off x="1272466" y="5510651"/>
                        <a:ext cx="2652712" cy="303213"/>
                      </a:xfrm>
                      <a:prstGeom prst="rect">
                        <a:avLst/>
                      </a:prstGeom>
                      <a:noFill/>
                    </p:spPr>
                  </p:pic>
                </p:oleObj>
              </mc:Fallback>
            </mc:AlternateContent>
          </a:graphicData>
        </a:graphic>
      </p:graphicFrame>
      <p:sp>
        <p:nvSpPr>
          <p:cNvPr id="14" name="Content Placeholder 13"/>
          <p:cNvSpPr>
            <a:spLocks noGrp="1"/>
          </p:cNvSpPr>
          <p:nvPr>
            <p:ph sz="quarter" idx="23"/>
          </p:nvPr>
        </p:nvSpPr>
        <p:spPr>
          <a:xfrm>
            <a:off x="468313" y="5886910"/>
            <a:ext cx="5557102" cy="274593"/>
          </a:xfrm>
        </p:spPr>
        <p:txBody>
          <a:bodyPr tIns="0" rIns="0"/>
          <a:lstStyle/>
          <a:p>
            <a:pPr lvl="1"/>
            <a:r>
              <a:rPr lang="en-US" sz="1600" dirty="0">
                <a:solidFill>
                  <a:schemeClr val="tx1"/>
                </a:solidFill>
              </a:rPr>
              <a:t>Desired answer is 97, then compute key as B does</a:t>
            </a:r>
          </a:p>
        </p:txBody>
      </p:sp>
    </p:spTree>
    <p:extLst>
      <p:ext uri="{BB962C8B-B14F-4D97-AF65-F5344CB8AC3E}">
        <p14:creationId xmlns:p14="http://schemas.microsoft.com/office/powerpoint/2010/main" val="321876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21.10 Diffie-Hellman Key Exchange</a:t>
            </a:r>
          </a:p>
        </p:txBody>
      </p:sp>
      <p:pic>
        <p:nvPicPr>
          <p:cNvPr id="4" name="Content Placeholder 3" descr="An illustration depicts the Diffie Hellman key exchange method.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253950" y="1492662"/>
            <a:ext cx="4636100" cy="4758910"/>
          </a:xfrm>
        </p:spPr>
      </p:pic>
    </p:spTree>
    <p:extLst>
      <p:ext uri="{BB962C8B-B14F-4D97-AF65-F5344CB8AC3E}">
        <p14:creationId xmlns:p14="http://schemas.microsoft.com/office/powerpoint/2010/main" val="210111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Man-in-the-Middle Attack</a:t>
            </a:r>
          </a:p>
        </p:txBody>
      </p:sp>
      <p:sp>
        <p:nvSpPr>
          <p:cNvPr id="4" name="Content Placeholder 3"/>
          <p:cNvSpPr>
            <a:spLocks noGrp="1"/>
          </p:cNvSpPr>
          <p:nvPr>
            <p:ph sz="quarter" idx="13"/>
          </p:nvPr>
        </p:nvSpPr>
        <p:spPr>
          <a:xfrm>
            <a:off x="457201" y="1552575"/>
            <a:ext cx="1308099" cy="365125"/>
          </a:xfrm>
        </p:spPr>
        <p:txBody>
          <a:bodyPr/>
          <a:lstStyle/>
          <a:p>
            <a:r>
              <a:rPr lang="en-US" sz="1600" dirty="0"/>
              <a:t>Attack is:</a:t>
            </a:r>
          </a:p>
        </p:txBody>
      </p:sp>
      <p:sp>
        <p:nvSpPr>
          <p:cNvPr id="5" name="Content Placeholder 4"/>
          <p:cNvSpPr>
            <a:spLocks noGrp="1"/>
          </p:cNvSpPr>
          <p:nvPr>
            <p:ph sz="quarter" idx="14"/>
          </p:nvPr>
        </p:nvSpPr>
        <p:spPr>
          <a:xfrm>
            <a:off x="457201" y="1988172"/>
            <a:ext cx="3530599" cy="285128"/>
          </a:xfrm>
        </p:spPr>
        <p:txBody>
          <a:bodyPr tIns="0" rIns="0"/>
          <a:lstStyle/>
          <a:p>
            <a:pPr marL="741600" lvl="1" indent="-428400">
              <a:buFont typeface="+mj-lt"/>
              <a:buAutoNum type="arabicPeriod"/>
            </a:pPr>
            <a:r>
              <a:rPr lang="en-US" sz="1600" dirty="0"/>
              <a:t>Darth generates private keys</a:t>
            </a:r>
          </a:p>
        </p:txBody>
      </p:sp>
      <p:graphicFrame>
        <p:nvGraphicFramePr>
          <p:cNvPr id="36" name="Object 35" descr="X sub start expression D 1 end expression and X sub start expression D 2 end expression,"/>
          <p:cNvGraphicFramePr>
            <a:graphicFrameLocks noChangeAspect="1"/>
          </p:cNvGraphicFramePr>
          <p:nvPr>
            <p:extLst>
              <p:ext uri="{D42A27DB-BD31-4B8C-83A1-F6EECF244321}">
                <p14:modId xmlns:p14="http://schemas.microsoft.com/office/powerpoint/2010/main" val="2963084918"/>
              </p:ext>
            </p:extLst>
          </p:nvPr>
        </p:nvGraphicFramePr>
        <p:xfrm>
          <a:off x="4029075" y="2000872"/>
          <a:ext cx="1255712" cy="303212"/>
        </p:xfrm>
        <a:graphic>
          <a:graphicData uri="http://schemas.openxmlformats.org/presentationml/2006/ole">
            <mc:AlternateContent xmlns:mc="http://schemas.openxmlformats.org/markup-compatibility/2006">
              <mc:Choice xmlns:v="urn:schemas-microsoft-com:vml" Requires="v">
                <p:oleObj name="Equation" r:id="rId3" imgW="952200" imgH="228600" progId="Equation.DSMT4">
                  <p:embed/>
                </p:oleObj>
              </mc:Choice>
              <mc:Fallback>
                <p:oleObj name="Equation" r:id="rId3" imgW="952200" imgH="228600" progId="Equation.DSMT4">
                  <p:embed/>
                  <p:pic>
                    <p:nvPicPr>
                      <p:cNvPr id="36" name="Object 35" descr="X sub start expression D 1 end expression and X sub start expression D 2 end expression,"/>
                      <p:cNvPicPr/>
                      <p:nvPr/>
                    </p:nvPicPr>
                    <p:blipFill>
                      <a:blip r:embed="rId4"/>
                      <a:stretch>
                        <a:fillRect/>
                      </a:stretch>
                    </p:blipFill>
                    <p:spPr>
                      <a:xfrm>
                        <a:off x="4029075" y="2000872"/>
                        <a:ext cx="1255712" cy="303212"/>
                      </a:xfrm>
                      <a:prstGeom prst="rect">
                        <a:avLst/>
                      </a:prstGeom>
                      <a:noFill/>
                    </p:spPr>
                  </p:pic>
                </p:oleObj>
              </mc:Fallback>
            </mc:AlternateContent>
          </a:graphicData>
        </a:graphic>
      </p:graphicFrame>
      <p:sp>
        <p:nvSpPr>
          <p:cNvPr id="3" name="Content Placeholder 2"/>
          <p:cNvSpPr>
            <a:spLocks noGrp="1"/>
          </p:cNvSpPr>
          <p:nvPr>
            <p:ph sz="quarter" idx="15"/>
          </p:nvPr>
        </p:nvSpPr>
        <p:spPr>
          <a:xfrm>
            <a:off x="5376863" y="1988173"/>
            <a:ext cx="2001838" cy="285128"/>
          </a:xfrm>
        </p:spPr>
        <p:txBody>
          <a:bodyPr lIns="0" tIns="0" rIns="0" bIns="0"/>
          <a:lstStyle/>
          <a:p>
            <a:pPr marL="0" lvl="1" indent="0">
              <a:buNone/>
            </a:pPr>
            <a:r>
              <a:rPr lang="en-US" sz="1600" dirty="0"/>
              <a:t>and their public keys</a:t>
            </a:r>
            <a:endParaRPr lang="en-IN" sz="1600" dirty="0"/>
          </a:p>
        </p:txBody>
      </p:sp>
      <p:graphicFrame>
        <p:nvGraphicFramePr>
          <p:cNvPr id="37" name="Object 36" descr="Y sub start expression D 1 end expression and Y sub start expression D 2 end expression"/>
          <p:cNvGraphicFramePr>
            <a:graphicFrameLocks noChangeAspect="1"/>
          </p:cNvGraphicFramePr>
          <p:nvPr>
            <p:extLst>
              <p:ext uri="{D42A27DB-BD31-4B8C-83A1-F6EECF244321}">
                <p14:modId xmlns:p14="http://schemas.microsoft.com/office/powerpoint/2010/main" val="3245127694"/>
              </p:ext>
            </p:extLst>
          </p:nvPr>
        </p:nvGraphicFramePr>
        <p:xfrm>
          <a:off x="7419977" y="1988171"/>
          <a:ext cx="1038225" cy="303213"/>
        </p:xfrm>
        <a:graphic>
          <a:graphicData uri="http://schemas.openxmlformats.org/presentationml/2006/ole">
            <mc:AlternateContent xmlns:mc="http://schemas.openxmlformats.org/markup-compatibility/2006">
              <mc:Choice xmlns:v="urn:schemas-microsoft-com:vml" Requires="v">
                <p:oleObj name="Equation" r:id="rId5" imgW="787320" imgH="228600" progId="Equation.DSMT4">
                  <p:embed/>
                </p:oleObj>
              </mc:Choice>
              <mc:Fallback>
                <p:oleObj name="Equation" r:id="rId5" imgW="787320" imgH="228600" progId="Equation.DSMT4">
                  <p:embed/>
                  <p:pic>
                    <p:nvPicPr>
                      <p:cNvPr id="37" name="Object 36" descr="Y sub start expression D 1 end expression and Y sub start expression D 2 end expression"/>
                      <p:cNvPicPr/>
                      <p:nvPr/>
                    </p:nvPicPr>
                    <p:blipFill>
                      <a:blip r:embed="rId6"/>
                      <a:stretch>
                        <a:fillRect/>
                      </a:stretch>
                    </p:blipFill>
                    <p:spPr>
                      <a:xfrm>
                        <a:off x="7419977" y="1988171"/>
                        <a:ext cx="1038225" cy="303213"/>
                      </a:xfrm>
                      <a:prstGeom prst="rect">
                        <a:avLst/>
                      </a:prstGeom>
                      <a:noFill/>
                    </p:spPr>
                  </p:pic>
                </p:oleObj>
              </mc:Fallback>
            </mc:AlternateContent>
          </a:graphicData>
        </a:graphic>
      </p:graphicFrame>
      <p:sp>
        <p:nvSpPr>
          <p:cNvPr id="18" name="Content Placeholder 17"/>
          <p:cNvSpPr>
            <a:spLocks noGrp="1"/>
          </p:cNvSpPr>
          <p:nvPr>
            <p:ph sz="quarter" idx="16"/>
          </p:nvPr>
        </p:nvSpPr>
        <p:spPr>
          <a:xfrm>
            <a:off x="457201" y="2361856"/>
            <a:ext cx="2247900" cy="279744"/>
          </a:xfrm>
        </p:spPr>
        <p:txBody>
          <a:bodyPr tIns="0" rIns="0"/>
          <a:lstStyle/>
          <a:p>
            <a:pPr marL="741600" lvl="1" indent="-428400">
              <a:buFont typeface="+mj-lt"/>
              <a:buAutoNum type="arabicPeriod" startAt="2"/>
            </a:pPr>
            <a:r>
              <a:rPr lang="en-US" sz="1600" dirty="0"/>
              <a:t>Alice transmits</a:t>
            </a:r>
            <a:endParaRPr lang="en-IN" sz="1600" dirty="0"/>
          </a:p>
        </p:txBody>
      </p:sp>
      <p:graphicFrame>
        <p:nvGraphicFramePr>
          <p:cNvPr id="38" name="Object 37" descr="Y sub A to Bob"/>
          <p:cNvGraphicFramePr>
            <a:graphicFrameLocks noChangeAspect="1"/>
          </p:cNvGraphicFramePr>
          <p:nvPr>
            <p:extLst>
              <p:ext uri="{D42A27DB-BD31-4B8C-83A1-F6EECF244321}">
                <p14:modId xmlns:p14="http://schemas.microsoft.com/office/powerpoint/2010/main" val="306413898"/>
              </p:ext>
            </p:extLst>
          </p:nvPr>
        </p:nvGraphicFramePr>
        <p:xfrm>
          <a:off x="2764632" y="2349156"/>
          <a:ext cx="920750" cy="303212"/>
        </p:xfrm>
        <a:graphic>
          <a:graphicData uri="http://schemas.openxmlformats.org/presentationml/2006/ole">
            <mc:AlternateContent xmlns:mc="http://schemas.openxmlformats.org/markup-compatibility/2006">
              <mc:Choice xmlns:v="urn:schemas-microsoft-com:vml" Requires="v">
                <p:oleObj name="Equation" r:id="rId7" imgW="698400" imgH="228600" progId="Equation.DSMT4">
                  <p:embed/>
                </p:oleObj>
              </mc:Choice>
              <mc:Fallback>
                <p:oleObj name="Equation" r:id="rId7" imgW="698400" imgH="228600" progId="Equation.DSMT4">
                  <p:embed/>
                  <p:pic>
                    <p:nvPicPr>
                      <p:cNvPr id="38" name="Object 37" descr="Y sub A to Bob"/>
                      <p:cNvPicPr/>
                      <p:nvPr/>
                    </p:nvPicPr>
                    <p:blipFill>
                      <a:blip r:embed="rId8"/>
                      <a:stretch>
                        <a:fillRect/>
                      </a:stretch>
                    </p:blipFill>
                    <p:spPr>
                      <a:xfrm>
                        <a:off x="2764632" y="2349156"/>
                        <a:ext cx="920750" cy="303212"/>
                      </a:xfrm>
                      <a:prstGeom prst="rect">
                        <a:avLst/>
                      </a:prstGeom>
                      <a:noFill/>
                    </p:spPr>
                  </p:pic>
                </p:oleObj>
              </mc:Fallback>
            </mc:AlternateContent>
          </a:graphicData>
        </a:graphic>
      </p:graphicFrame>
      <p:sp>
        <p:nvSpPr>
          <p:cNvPr id="19" name="Content Placeholder 18"/>
          <p:cNvSpPr>
            <a:spLocks noGrp="1"/>
          </p:cNvSpPr>
          <p:nvPr>
            <p:ph sz="quarter" idx="17"/>
          </p:nvPr>
        </p:nvSpPr>
        <p:spPr>
          <a:xfrm>
            <a:off x="457201" y="2740925"/>
            <a:ext cx="2413000" cy="307075"/>
          </a:xfrm>
        </p:spPr>
        <p:txBody>
          <a:bodyPr tIns="0" rIns="0"/>
          <a:lstStyle/>
          <a:p>
            <a:pPr marL="741600" lvl="1" indent="-428400">
              <a:buFont typeface="+mj-lt"/>
              <a:buAutoNum type="arabicPeriod" startAt="3"/>
            </a:pPr>
            <a:r>
              <a:rPr lang="en-US" sz="1600" dirty="0"/>
              <a:t>Darth intercepts</a:t>
            </a:r>
            <a:endParaRPr lang="en-IN" sz="1600" dirty="0"/>
          </a:p>
        </p:txBody>
      </p:sp>
      <p:graphicFrame>
        <p:nvGraphicFramePr>
          <p:cNvPr id="39" name="Object 38" descr="Y sub A"/>
          <p:cNvGraphicFramePr>
            <a:graphicFrameLocks noChangeAspect="1"/>
          </p:cNvGraphicFramePr>
          <p:nvPr>
            <p:extLst>
              <p:ext uri="{D42A27DB-BD31-4B8C-83A1-F6EECF244321}">
                <p14:modId xmlns:p14="http://schemas.microsoft.com/office/powerpoint/2010/main" val="2258672336"/>
              </p:ext>
            </p:extLst>
          </p:nvPr>
        </p:nvGraphicFramePr>
        <p:xfrm>
          <a:off x="2908301" y="2740925"/>
          <a:ext cx="250825" cy="303212"/>
        </p:xfrm>
        <a:graphic>
          <a:graphicData uri="http://schemas.openxmlformats.org/presentationml/2006/ole">
            <mc:AlternateContent xmlns:mc="http://schemas.openxmlformats.org/markup-compatibility/2006">
              <mc:Choice xmlns:v="urn:schemas-microsoft-com:vml" Requires="v">
                <p:oleObj name="Equation" r:id="rId9" imgW="190440" imgH="228600" progId="Equation.DSMT4">
                  <p:embed/>
                </p:oleObj>
              </mc:Choice>
              <mc:Fallback>
                <p:oleObj name="Equation" r:id="rId9" imgW="190440" imgH="228600" progId="Equation.DSMT4">
                  <p:embed/>
                  <p:pic>
                    <p:nvPicPr>
                      <p:cNvPr id="39" name="Object 38" descr="Y sub A"/>
                      <p:cNvPicPr/>
                      <p:nvPr/>
                    </p:nvPicPr>
                    <p:blipFill>
                      <a:blip r:embed="rId10"/>
                      <a:stretch>
                        <a:fillRect/>
                      </a:stretch>
                    </p:blipFill>
                    <p:spPr>
                      <a:xfrm>
                        <a:off x="2908301" y="2740925"/>
                        <a:ext cx="250825" cy="303212"/>
                      </a:xfrm>
                      <a:prstGeom prst="rect">
                        <a:avLst/>
                      </a:prstGeom>
                      <a:noFill/>
                    </p:spPr>
                  </p:pic>
                </p:oleObj>
              </mc:Fallback>
            </mc:AlternateContent>
          </a:graphicData>
        </a:graphic>
      </p:graphicFrame>
      <p:sp>
        <p:nvSpPr>
          <p:cNvPr id="20" name="Content Placeholder 19"/>
          <p:cNvSpPr>
            <a:spLocks noGrp="1"/>
          </p:cNvSpPr>
          <p:nvPr>
            <p:ph sz="quarter" idx="18"/>
          </p:nvPr>
        </p:nvSpPr>
        <p:spPr>
          <a:xfrm>
            <a:off x="3235327" y="2740925"/>
            <a:ext cx="1336674" cy="307075"/>
          </a:xfrm>
        </p:spPr>
        <p:txBody>
          <a:bodyPr lIns="0" tIns="0" rIns="0" bIns="0"/>
          <a:lstStyle/>
          <a:p>
            <a:pPr marL="0" lvl="1" indent="0">
              <a:buNone/>
            </a:pPr>
            <a:r>
              <a:rPr lang="en-US" sz="1600" dirty="0"/>
              <a:t>and transmits</a:t>
            </a:r>
            <a:endParaRPr lang="en-IN" sz="1600" dirty="0"/>
          </a:p>
        </p:txBody>
      </p:sp>
      <p:graphicFrame>
        <p:nvGraphicFramePr>
          <p:cNvPr id="40" name="Object 39" descr="Y sub start expression D 1 end expression to Bob."/>
          <p:cNvGraphicFramePr>
            <a:graphicFrameLocks noChangeAspect="1"/>
          </p:cNvGraphicFramePr>
          <p:nvPr>
            <p:extLst>
              <p:ext uri="{D42A27DB-BD31-4B8C-83A1-F6EECF244321}">
                <p14:modId xmlns:p14="http://schemas.microsoft.com/office/powerpoint/2010/main" val="4113537747"/>
              </p:ext>
            </p:extLst>
          </p:nvPr>
        </p:nvGraphicFramePr>
        <p:xfrm>
          <a:off x="4610100" y="2740924"/>
          <a:ext cx="1004887" cy="303213"/>
        </p:xfrm>
        <a:graphic>
          <a:graphicData uri="http://schemas.openxmlformats.org/presentationml/2006/ole">
            <mc:AlternateContent xmlns:mc="http://schemas.openxmlformats.org/markup-compatibility/2006">
              <mc:Choice xmlns:v="urn:schemas-microsoft-com:vml" Requires="v">
                <p:oleObj name="Equation" r:id="rId11" imgW="761760" imgH="228600" progId="Equation.DSMT4">
                  <p:embed/>
                </p:oleObj>
              </mc:Choice>
              <mc:Fallback>
                <p:oleObj name="Equation" r:id="rId11" imgW="761760" imgH="228600" progId="Equation.DSMT4">
                  <p:embed/>
                  <p:pic>
                    <p:nvPicPr>
                      <p:cNvPr id="40" name="Object 39" descr="Y sub start expression D 1 end expression to Bob."/>
                      <p:cNvPicPr/>
                      <p:nvPr/>
                    </p:nvPicPr>
                    <p:blipFill>
                      <a:blip r:embed="rId12"/>
                      <a:stretch>
                        <a:fillRect/>
                      </a:stretch>
                    </p:blipFill>
                    <p:spPr>
                      <a:xfrm>
                        <a:off x="4610100" y="2740924"/>
                        <a:ext cx="1004887" cy="303213"/>
                      </a:xfrm>
                      <a:prstGeom prst="rect">
                        <a:avLst/>
                      </a:prstGeom>
                      <a:noFill/>
                    </p:spPr>
                  </p:pic>
                </p:oleObj>
              </mc:Fallback>
            </mc:AlternateContent>
          </a:graphicData>
        </a:graphic>
      </p:graphicFrame>
      <p:sp>
        <p:nvSpPr>
          <p:cNvPr id="21" name="Content Placeholder 20"/>
          <p:cNvSpPr>
            <a:spLocks noGrp="1"/>
          </p:cNvSpPr>
          <p:nvPr>
            <p:ph sz="quarter" idx="19"/>
          </p:nvPr>
        </p:nvSpPr>
        <p:spPr>
          <a:xfrm>
            <a:off x="5727700" y="2766324"/>
            <a:ext cx="2336800" cy="281675"/>
          </a:xfrm>
        </p:spPr>
        <p:txBody>
          <a:bodyPr lIns="0" tIns="0" rIns="0" bIns="0"/>
          <a:lstStyle/>
          <a:p>
            <a:pPr marL="486918" lvl="1" indent="-886968">
              <a:spcAft>
                <a:spcPts val="600"/>
              </a:spcAft>
              <a:buClr>
                <a:schemeClr val="accent6">
                  <a:lumMod val="60000"/>
                  <a:lumOff val="40000"/>
                </a:schemeClr>
              </a:buClr>
              <a:buSzPct val="140000"/>
              <a:buNone/>
            </a:pPr>
            <a:r>
              <a:rPr lang="en-US" sz="1600" dirty="0"/>
              <a:t>Darth also calculates K2</a:t>
            </a:r>
          </a:p>
        </p:txBody>
      </p:sp>
      <p:sp>
        <p:nvSpPr>
          <p:cNvPr id="22" name="Content Placeholder 21"/>
          <p:cNvSpPr>
            <a:spLocks noGrp="1"/>
          </p:cNvSpPr>
          <p:nvPr>
            <p:ph sz="quarter" idx="20"/>
          </p:nvPr>
        </p:nvSpPr>
        <p:spPr>
          <a:xfrm>
            <a:off x="468313" y="3134623"/>
            <a:ext cx="2109787" cy="307077"/>
          </a:xfrm>
        </p:spPr>
        <p:txBody>
          <a:bodyPr tIns="0" rIns="0"/>
          <a:lstStyle/>
          <a:p>
            <a:pPr marL="741600" lvl="1" indent="-428400">
              <a:buFont typeface="+mj-lt"/>
              <a:buAutoNum type="arabicPeriod" startAt="4"/>
            </a:pPr>
            <a:r>
              <a:rPr lang="en-US" sz="1600" dirty="0"/>
              <a:t>Bob receives</a:t>
            </a:r>
            <a:endParaRPr lang="en-IN" sz="1600" dirty="0"/>
          </a:p>
        </p:txBody>
      </p:sp>
      <p:graphicFrame>
        <p:nvGraphicFramePr>
          <p:cNvPr id="41" name="Object 40" descr="Y sub start expression D 1 end expression"/>
          <p:cNvGraphicFramePr>
            <a:graphicFrameLocks noChangeAspect="1"/>
          </p:cNvGraphicFramePr>
          <p:nvPr>
            <p:extLst>
              <p:ext uri="{D42A27DB-BD31-4B8C-83A1-F6EECF244321}">
                <p14:modId xmlns:p14="http://schemas.microsoft.com/office/powerpoint/2010/main" val="478147635"/>
              </p:ext>
            </p:extLst>
          </p:nvPr>
        </p:nvGraphicFramePr>
        <p:xfrm>
          <a:off x="2639219" y="3134623"/>
          <a:ext cx="301625" cy="303212"/>
        </p:xfrm>
        <a:graphic>
          <a:graphicData uri="http://schemas.openxmlformats.org/presentationml/2006/ole">
            <mc:AlternateContent xmlns:mc="http://schemas.openxmlformats.org/markup-compatibility/2006">
              <mc:Choice xmlns:v="urn:schemas-microsoft-com:vml" Requires="v">
                <p:oleObj name="Equation" r:id="rId13" imgW="228600" imgH="228600" progId="Equation.DSMT4">
                  <p:embed/>
                </p:oleObj>
              </mc:Choice>
              <mc:Fallback>
                <p:oleObj name="Equation" r:id="rId13" imgW="228600" imgH="228600" progId="Equation.DSMT4">
                  <p:embed/>
                  <p:pic>
                    <p:nvPicPr>
                      <p:cNvPr id="41" name="Object 40" descr="Y sub start expression D 1 end expression"/>
                      <p:cNvPicPr/>
                      <p:nvPr/>
                    </p:nvPicPr>
                    <p:blipFill>
                      <a:blip r:embed="rId14"/>
                      <a:stretch>
                        <a:fillRect/>
                      </a:stretch>
                    </p:blipFill>
                    <p:spPr>
                      <a:xfrm>
                        <a:off x="2639219" y="3134623"/>
                        <a:ext cx="301625" cy="303212"/>
                      </a:xfrm>
                      <a:prstGeom prst="rect">
                        <a:avLst/>
                      </a:prstGeom>
                      <a:noFill/>
                    </p:spPr>
                  </p:pic>
                </p:oleObj>
              </mc:Fallback>
            </mc:AlternateContent>
          </a:graphicData>
        </a:graphic>
      </p:graphicFrame>
      <p:sp>
        <p:nvSpPr>
          <p:cNvPr id="23" name="Content Placeholder 22"/>
          <p:cNvSpPr>
            <a:spLocks noGrp="1"/>
          </p:cNvSpPr>
          <p:nvPr>
            <p:ph sz="quarter" idx="21"/>
          </p:nvPr>
        </p:nvSpPr>
        <p:spPr>
          <a:xfrm>
            <a:off x="3001963" y="3134623"/>
            <a:ext cx="1785937" cy="307078"/>
          </a:xfrm>
        </p:spPr>
        <p:txBody>
          <a:bodyPr lIns="0" tIns="0" rIns="0" bIns="0"/>
          <a:lstStyle/>
          <a:p>
            <a:pPr marL="0" lvl="1" indent="0">
              <a:buNone/>
            </a:pPr>
            <a:r>
              <a:rPr lang="en-US" sz="1600" dirty="0"/>
              <a:t>and calculates K1</a:t>
            </a:r>
            <a:endParaRPr lang="en-IN" sz="1600" dirty="0"/>
          </a:p>
        </p:txBody>
      </p:sp>
      <p:sp>
        <p:nvSpPr>
          <p:cNvPr id="24" name="Content Placeholder 23"/>
          <p:cNvSpPr>
            <a:spLocks noGrp="1"/>
          </p:cNvSpPr>
          <p:nvPr>
            <p:ph sz="quarter" idx="22"/>
          </p:nvPr>
        </p:nvSpPr>
        <p:spPr>
          <a:xfrm>
            <a:off x="468314" y="3557176"/>
            <a:ext cx="2170905" cy="278224"/>
          </a:xfrm>
        </p:spPr>
        <p:txBody>
          <a:bodyPr tIns="0" rIns="0"/>
          <a:lstStyle/>
          <a:p>
            <a:pPr marL="741600" lvl="1" indent="-428400">
              <a:buFont typeface="+mj-lt"/>
              <a:buAutoNum type="arabicPeriod" startAt="5"/>
            </a:pPr>
            <a:r>
              <a:rPr lang="en-US" sz="1600" dirty="0"/>
              <a:t>Bob transmits</a:t>
            </a:r>
            <a:endParaRPr lang="en-IN" sz="1600" dirty="0"/>
          </a:p>
        </p:txBody>
      </p:sp>
      <p:graphicFrame>
        <p:nvGraphicFramePr>
          <p:cNvPr id="42" name="Object 41" descr="X sub A"/>
          <p:cNvGraphicFramePr>
            <a:graphicFrameLocks noChangeAspect="1"/>
          </p:cNvGraphicFramePr>
          <p:nvPr>
            <p:extLst>
              <p:ext uri="{D42A27DB-BD31-4B8C-83A1-F6EECF244321}">
                <p14:modId xmlns:p14="http://schemas.microsoft.com/office/powerpoint/2010/main" val="1570199467"/>
              </p:ext>
            </p:extLst>
          </p:nvPr>
        </p:nvGraphicFramePr>
        <p:xfrm>
          <a:off x="2705101" y="3542198"/>
          <a:ext cx="317500" cy="303212"/>
        </p:xfrm>
        <a:graphic>
          <a:graphicData uri="http://schemas.openxmlformats.org/presentationml/2006/ole">
            <mc:AlternateContent xmlns:mc="http://schemas.openxmlformats.org/markup-compatibility/2006">
              <mc:Choice xmlns:v="urn:schemas-microsoft-com:vml" Requires="v">
                <p:oleObj name="Equation" r:id="rId15" imgW="241200" imgH="228600" progId="Equation.DSMT4">
                  <p:embed/>
                </p:oleObj>
              </mc:Choice>
              <mc:Fallback>
                <p:oleObj name="Equation" r:id="rId15" imgW="241200" imgH="228600" progId="Equation.DSMT4">
                  <p:embed/>
                  <p:pic>
                    <p:nvPicPr>
                      <p:cNvPr id="42" name="Object 41" descr="X sub A"/>
                      <p:cNvPicPr/>
                      <p:nvPr/>
                    </p:nvPicPr>
                    <p:blipFill>
                      <a:blip r:embed="rId16"/>
                      <a:stretch>
                        <a:fillRect/>
                      </a:stretch>
                    </p:blipFill>
                    <p:spPr>
                      <a:xfrm>
                        <a:off x="2705101" y="3542198"/>
                        <a:ext cx="317500" cy="303212"/>
                      </a:xfrm>
                      <a:prstGeom prst="rect">
                        <a:avLst/>
                      </a:prstGeom>
                      <a:noFill/>
                    </p:spPr>
                  </p:pic>
                </p:oleObj>
              </mc:Fallback>
            </mc:AlternateContent>
          </a:graphicData>
        </a:graphic>
      </p:graphicFrame>
      <p:sp>
        <p:nvSpPr>
          <p:cNvPr id="25" name="Content Placeholder 24"/>
          <p:cNvSpPr>
            <a:spLocks noGrp="1"/>
          </p:cNvSpPr>
          <p:nvPr>
            <p:ph sz="quarter" idx="23"/>
          </p:nvPr>
        </p:nvSpPr>
        <p:spPr>
          <a:xfrm>
            <a:off x="3113884" y="3557177"/>
            <a:ext cx="785016" cy="278223"/>
          </a:xfrm>
        </p:spPr>
        <p:txBody>
          <a:bodyPr lIns="0" tIns="0" rIns="0" bIns="0"/>
          <a:lstStyle/>
          <a:p>
            <a:pPr marL="0" lvl="1" indent="0">
              <a:buNone/>
            </a:pPr>
            <a:r>
              <a:rPr lang="en-US" sz="1600" dirty="0"/>
              <a:t>to Alice</a:t>
            </a:r>
            <a:endParaRPr lang="en-IN" sz="1600" dirty="0"/>
          </a:p>
        </p:txBody>
      </p:sp>
      <p:sp>
        <p:nvSpPr>
          <p:cNvPr id="26" name="Content Placeholder 25"/>
          <p:cNvSpPr>
            <a:spLocks noGrp="1"/>
          </p:cNvSpPr>
          <p:nvPr>
            <p:ph sz="quarter" idx="24"/>
          </p:nvPr>
        </p:nvSpPr>
        <p:spPr>
          <a:xfrm>
            <a:off x="468314" y="3945491"/>
            <a:ext cx="2351085" cy="283610"/>
          </a:xfrm>
        </p:spPr>
        <p:txBody>
          <a:bodyPr tIns="0" rIns="0"/>
          <a:lstStyle/>
          <a:p>
            <a:pPr marL="741600" lvl="1" indent="-428400">
              <a:buFont typeface="+mj-lt"/>
              <a:buAutoNum type="arabicPeriod" startAt="6"/>
            </a:pPr>
            <a:r>
              <a:rPr lang="en-US" sz="1600" dirty="0"/>
              <a:t>Darth intercepts</a:t>
            </a:r>
          </a:p>
        </p:txBody>
      </p:sp>
      <p:graphicFrame>
        <p:nvGraphicFramePr>
          <p:cNvPr id="43" name="Object 42" descr="X sub A"/>
          <p:cNvGraphicFramePr>
            <a:graphicFrameLocks noChangeAspect="1"/>
          </p:cNvGraphicFramePr>
          <p:nvPr>
            <p:extLst>
              <p:ext uri="{D42A27DB-BD31-4B8C-83A1-F6EECF244321}">
                <p14:modId xmlns:p14="http://schemas.microsoft.com/office/powerpoint/2010/main" val="4027279129"/>
              </p:ext>
            </p:extLst>
          </p:nvPr>
        </p:nvGraphicFramePr>
        <p:xfrm>
          <a:off x="2870201" y="3935001"/>
          <a:ext cx="317500" cy="303212"/>
        </p:xfrm>
        <a:graphic>
          <a:graphicData uri="http://schemas.openxmlformats.org/presentationml/2006/ole">
            <mc:AlternateContent xmlns:mc="http://schemas.openxmlformats.org/markup-compatibility/2006">
              <mc:Choice xmlns:v="urn:schemas-microsoft-com:vml" Requires="v">
                <p:oleObj name="Equation" r:id="rId17" imgW="241200" imgH="228600" progId="Equation.DSMT4">
                  <p:embed/>
                </p:oleObj>
              </mc:Choice>
              <mc:Fallback>
                <p:oleObj name="Equation" r:id="rId17" imgW="241200" imgH="228600" progId="Equation.DSMT4">
                  <p:embed/>
                  <p:pic>
                    <p:nvPicPr>
                      <p:cNvPr id="43" name="Object 42" descr="X sub A"/>
                      <p:cNvPicPr/>
                      <p:nvPr/>
                    </p:nvPicPr>
                    <p:blipFill>
                      <a:blip r:embed="rId16"/>
                      <a:stretch>
                        <a:fillRect/>
                      </a:stretch>
                    </p:blipFill>
                    <p:spPr>
                      <a:xfrm>
                        <a:off x="2870201" y="3935001"/>
                        <a:ext cx="317500" cy="303212"/>
                      </a:xfrm>
                      <a:prstGeom prst="rect">
                        <a:avLst/>
                      </a:prstGeom>
                      <a:noFill/>
                    </p:spPr>
                  </p:pic>
                </p:oleObj>
              </mc:Fallback>
            </mc:AlternateContent>
          </a:graphicData>
        </a:graphic>
      </p:graphicFrame>
      <p:sp>
        <p:nvSpPr>
          <p:cNvPr id="27" name="Content Placeholder 26"/>
          <p:cNvSpPr>
            <a:spLocks noGrp="1"/>
          </p:cNvSpPr>
          <p:nvPr>
            <p:ph sz="quarter" idx="25"/>
          </p:nvPr>
        </p:nvSpPr>
        <p:spPr>
          <a:xfrm>
            <a:off x="3235328" y="3945492"/>
            <a:ext cx="1317621" cy="283610"/>
          </a:xfrm>
        </p:spPr>
        <p:txBody>
          <a:bodyPr lIns="0" tIns="0" rIns="0" bIns="0"/>
          <a:lstStyle/>
          <a:p>
            <a:pPr marL="0" lvl="1" indent="0">
              <a:buNone/>
            </a:pPr>
            <a:r>
              <a:rPr lang="en-US" sz="1600" dirty="0"/>
              <a:t>and transmits</a:t>
            </a:r>
            <a:endParaRPr lang="en-IN" sz="1600" dirty="0"/>
          </a:p>
        </p:txBody>
      </p:sp>
      <p:graphicFrame>
        <p:nvGraphicFramePr>
          <p:cNvPr id="44" name="Object 43" descr="Y sub start expression D 2 end expression"/>
          <p:cNvGraphicFramePr>
            <a:graphicFrameLocks noChangeAspect="1"/>
          </p:cNvGraphicFramePr>
          <p:nvPr>
            <p:extLst>
              <p:ext uri="{D42A27DB-BD31-4B8C-83A1-F6EECF244321}">
                <p14:modId xmlns:p14="http://schemas.microsoft.com/office/powerpoint/2010/main" val="306336254"/>
              </p:ext>
            </p:extLst>
          </p:nvPr>
        </p:nvGraphicFramePr>
        <p:xfrm>
          <a:off x="4605482" y="3958310"/>
          <a:ext cx="288636" cy="275647"/>
        </p:xfrm>
        <a:graphic>
          <a:graphicData uri="http://schemas.openxmlformats.org/presentationml/2006/ole">
            <mc:AlternateContent xmlns:mc="http://schemas.openxmlformats.org/markup-compatibility/2006">
              <mc:Choice xmlns:v="urn:schemas-microsoft-com:vml" Requires="v">
                <p:oleObj name="Equation" r:id="rId18" imgW="241200" imgH="228600" progId="Equation.DSMT4">
                  <p:embed/>
                </p:oleObj>
              </mc:Choice>
              <mc:Fallback>
                <p:oleObj name="Equation" r:id="rId18" imgW="241200" imgH="228600" progId="Equation.DSMT4">
                  <p:embed/>
                  <p:pic>
                    <p:nvPicPr>
                      <p:cNvPr id="44" name="Object 43" descr="Y sub start expression D 2 end expression"/>
                      <p:cNvPicPr/>
                      <p:nvPr/>
                    </p:nvPicPr>
                    <p:blipFill>
                      <a:blip r:embed="rId19"/>
                      <a:stretch>
                        <a:fillRect/>
                      </a:stretch>
                    </p:blipFill>
                    <p:spPr>
                      <a:xfrm>
                        <a:off x="4605482" y="3958310"/>
                        <a:ext cx="288636" cy="275647"/>
                      </a:xfrm>
                      <a:prstGeom prst="rect">
                        <a:avLst/>
                      </a:prstGeom>
                      <a:noFill/>
                    </p:spPr>
                  </p:pic>
                </p:oleObj>
              </mc:Fallback>
            </mc:AlternateContent>
          </a:graphicData>
        </a:graphic>
      </p:graphicFrame>
      <p:sp>
        <p:nvSpPr>
          <p:cNvPr id="28" name="Content Placeholder 27"/>
          <p:cNvSpPr>
            <a:spLocks noGrp="1"/>
          </p:cNvSpPr>
          <p:nvPr>
            <p:ph sz="quarter" idx="26"/>
          </p:nvPr>
        </p:nvSpPr>
        <p:spPr>
          <a:xfrm>
            <a:off x="5004707" y="3935001"/>
            <a:ext cx="2692399" cy="294100"/>
          </a:xfrm>
        </p:spPr>
        <p:txBody>
          <a:bodyPr lIns="0" tIns="0" rIns="0" bIns="0"/>
          <a:lstStyle/>
          <a:p>
            <a:pPr marL="0" lvl="1" indent="0">
              <a:buNone/>
            </a:pPr>
            <a:r>
              <a:rPr lang="en-US" sz="1600" dirty="0"/>
              <a:t>to Alice. Darth calculates K1</a:t>
            </a:r>
          </a:p>
        </p:txBody>
      </p:sp>
      <p:sp>
        <p:nvSpPr>
          <p:cNvPr id="29" name="Content Placeholder 28"/>
          <p:cNvSpPr>
            <a:spLocks noGrp="1"/>
          </p:cNvSpPr>
          <p:nvPr>
            <p:ph sz="quarter" idx="27"/>
          </p:nvPr>
        </p:nvSpPr>
        <p:spPr>
          <a:xfrm>
            <a:off x="468314" y="4305787"/>
            <a:ext cx="2170905" cy="285263"/>
          </a:xfrm>
        </p:spPr>
        <p:txBody>
          <a:bodyPr tIns="0" rIns="0"/>
          <a:lstStyle/>
          <a:p>
            <a:pPr marL="741600" lvl="1" indent="-428400">
              <a:buFont typeface="+mj-lt"/>
              <a:buAutoNum type="arabicPeriod" startAt="7"/>
            </a:pPr>
            <a:r>
              <a:rPr lang="en-US" dirty="0">
                <a:latin typeface="+mn-lt"/>
              </a:rPr>
              <a:t>Alice receives</a:t>
            </a:r>
            <a:endParaRPr lang="en-IN" dirty="0">
              <a:latin typeface="+mn-lt"/>
            </a:endParaRPr>
          </a:p>
        </p:txBody>
      </p:sp>
      <p:graphicFrame>
        <p:nvGraphicFramePr>
          <p:cNvPr id="45" name="Object 44" descr="Y sub start expression D 2 end expression"/>
          <p:cNvGraphicFramePr>
            <a:graphicFrameLocks noChangeAspect="1"/>
          </p:cNvGraphicFramePr>
          <p:nvPr>
            <p:extLst>
              <p:ext uri="{D42A27DB-BD31-4B8C-83A1-F6EECF244321}">
                <p14:modId xmlns:p14="http://schemas.microsoft.com/office/powerpoint/2010/main" val="3135787491"/>
              </p:ext>
            </p:extLst>
          </p:nvPr>
        </p:nvGraphicFramePr>
        <p:xfrm>
          <a:off x="2703369" y="4329968"/>
          <a:ext cx="288636" cy="275647"/>
        </p:xfrm>
        <a:graphic>
          <a:graphicData uri="http://schemas.openxmlformats.org/presentationml/2006/ole">
            <mc:AlternateContent xmlns:mc="http://schemas.openxmlformats.org/markup-compatibility/2006">
              <mc:Choice xmlns:v="urn:schemas-microsoft-com:vml" Requires="v">
                <p:oleObj name="Equation" r:id="rId20" imgW="241200" imgH="228600" progId="Equation.DSMT4">
                  <p:embed/>
                </p:oleObj>
              </mc:Choice>
              <mc:Fallback>
                <p:oleObj name="Equation" r:id="rId20" imgW="241200" imgH="228600" progId="Equation.DSMT4">
                  <p:embed/>
                  <p:pic>
                    <p:nvPicPr>
                      <p:cNvPr id="45" name="Object 44" descr="Y sub start expression D 2 end expression"/>
                      <p:cNvPicPr/>
                      <p:nvPr/>
                    </p:nvPicPr>
                    <p:blipFill>
                      <a:blip r:embed="rId19"/>
                      <a:stretch>
                        <a:fillRect/>
                      </a:stretch>
                    </p:blipFill>
                    <p:spPr>
                      <a:xfrm>
                        <a:off x="2703369" y="4329968"/>
                        <a:ext cx="288636" cy="275647"/>
                      </a:xfrm>
                      <a:prstGeom prst="rect">
                        <a:avLst/>
                      </a:prstGeom>
                      <a:noFill/>
                    </p:spPr>
                  </p:pic>
                </p:oleObj>
              </mc:Fallback>
            </mc:AlternateContent>
          </a:graphicData>
        </a:graphic>
      </p:graphicFrame>
      <p:sp>
        <p:nvSpPr>
          <p:cNvPr id="30" name="Content Placeholder 29"/>
          <p:cNvSpPr>
            <a:spLocks noGrp="1"/>
          </p:cNvSpPr>
          <p:nvPr>
            <p:ph sz="quarter" idx="28"/>
          </p:nvPr>
        </p:nvSpPr>
        <p:spPr>
          <a:xfrm>
            <a:off x="3056155" y="4305787"/>
            <a:ext cx="1837963" cy="285264"/>
          </a:xfrm>
        </p:spPr>
        <p:txBody>
          <a:bodyPr lIns="0" tIns="0" rIns="0" bIns="0"/>
          <a:lstStyle/>
          <a:p>
            <a:pPr marL="0" lvl="1" indent="0">
              <a:buNone/>
            </a:pPr>
            <a:r>
              <a:rPr lang="en-US" dirty="0">
                <a:latin typeface="+mn-lt"/>
              </a:rPr>
              <a:t>and calculates K2</a:t>
            </a:r>
            <a:endParaRPr lang="en-IN" dirty="0">
              <a:latin typeface="+mn-lt"/>
            </a:endParaRPr>
          </a:p>
        </p:txBody>
      </p:sp>
      <p:sp>
        <p:nvSpPr>
          <p:cNvPr id="31" name="Content Placeholder 30"/>
          <p:cNvSpPr>
            <a:spLocks noGrp="1"/>
          </p:cNvSpPr>
          <p:nvPr>
            <p:ph sz="quarter" idx="29"/>
          </p:nvPr>
        </p:nvSpPr>
        <p:spPr>
          <a:xfrm>
            <a:off x="468314" y="4749573"/>
            <a:ext cx="4816473" cy="402813"/>
          </a:xfrm>
        </p:spPr>
        <p:txBody>
          <a:bodyPr/>
          <a:lstStyle/>
          <a:p>
            <a:pPr marL="255600" indent="-255600"/>
            <a:r>
              <a:rPr lang="en-US" dirty="0">
                <a:latin typeface="+mn-lt"/>
              </a:rPr>
              <a:t>All subsequent communications compromised</a:t>
            </a:r>
          </a:p>
        </p:txBody>
      </p:sp>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A68649D0-A4DB-8B18-3C37-D5BD6593E4EE}"/>
                  </a:ext>
                </a:extLst>
              </p14:cNvPr>
              <p14:cNvContentPartPr/>
              <p14:nvPr/>
            </p14:nvContentPartPr>
            <p14:xfrm>
              <a:off x="2616736" y="3646090"/>
              <a:ext cx="388800" cy="188280"/>
            </p14:xfrm>
          </p:contentPart>
        </mc:Choice>
        <mc:Fallback>
          <p:pic>
            <p:nvPicPr>
              <p:cNvPr id="13" name="Ink 12">
                <a:extLst>
                  <a:ext uri="{FF2B5EF4-FFF2-40B4-BE49-F238E27FC236}">
                    <a16:creationId xmlns:a16="http://schemas.microsoft.com/office/drawing/2014/main" id="{A68649D0-A4DB-8B18-3C37-D5BD6593E4EE}"/>
                  </a:ext>
                </a:extLst>
              </p:cNvPr>
              <p:cNvPicPr/>
              <p:nvPr/>
            </p:nvPicPr>
            <p:blipFill>
              <a:blip r:embed="rId22"/>
              <a:stretch>
                <a:fillRect/>
              </a:stretch>
            </p:blipFill>
            <p:spPr>
              <a:xfrm>
                <a:off x="2605936" y="3635290"/>
                <a:ext cx="4100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94B2CB37-C89A-A1E7-8E56-255FEB8024B4}"/>
                  </a:ext>
                </a:extLst>
              </p14:cNvPr>
              <p14:cNvContentPartPr/>
              <p14:nvPr/>
            </p14:nvContentPartPr>
            <p14:xfrm>
              <a:off x="2554096" y="3437290"/>
              <a:ext cx="150840" cy="296640"/>
            </p14:xfrm>
          </p:contentPart>
        </mc:Choice>
        <mc:Fallback>
          <p:pic>
            <p:nvPicPr>
              <p:cNvPr id="16" name="Ink 15">
                <a:extLst>
                  <a:ext uri="{FF2B5EF4-FFF2-40B4-BE49-F238E27FC236}">
                    <a16:creationId xmlns:a16="http://schemas.microsoft.com/office/drawing/2014/main" id="{94B2CB37-C89A-A1E7-8E56-255FEB8024B4}"/>
                  </a:ext>
                </a:extLst>
              </p:cNvPr>
              <p:cNvPicPr/>
              <p:nvPr/>
            </p:nvPicPr>
            <p:blipFill>
              <a:blip r:embed="rId24"/>
              <a:stretch>
                <a:fillRect/>
              </a:stretch>
            </p:blipFill>
            <p:spPr>
              <a:xfrm>
                <a:off x="2543296" y="3426503"/>
                <a:ext cx="172080" cy="317854"/>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6" name="Ink 45">
                <a:extLst>
                  <a:ext uri="{FF2B5EF4-FFF2-40B4-BE49-F238E27FC236}">
                    <a16:creationId xmlns:a16="http://schemas.microsoft.com/office/drawing/2014/main" id="{A1175F86-B176-03A1-CAC4-8211434A3B2D}"/>
                  </a:ext>
                </a:extLst>
              </p14:cNvPr>
              <p14:cNvContentPartPr/>
              <p14:nvPr/>
            </p14:nvContentPartPr>
            <p14:xfrm>
              <a:off x="2733736" y="3917890"/>
              <a:ext cx="468000" cy="434520"/>
            </p14:xfrm>
          </p:contentPart>
        </mc:Choice>
        <mc:Fallback>
          <p:pic>
            <p:nvPicPr>
              <p:cNvPr id="46" name="Ink 45">
                <a:extLst>
                  <a:ext uri="{FF2B5EF4-FFF2-40B4-BE49-F238E27FC236}">
                    <a16:creationId xmlns:a16="http://schemas.microsoft.com/office/drawing/2014/main" id="{A1175F86-B176-03A1-CAC4-8211434A3B2D}"/>
                  </a:ext>
                </a:extLst>
              </p:cNvPr>
              <p:cNvPicPr/>
              <p:nvPr/>
            </p:nvPicPr>
            <p:blipFill>
              <a:blip r:embed="rId26"/>
              <a:stretch>
                <a:fillRect/>
              </a:stretch>
            </p:blipFill>
            <p:spPr>
              <a:xfrm>
                <a:off x="2722944" y="3907450"/>
                <a:ext cx="489224" cy="455760"/>
              </a:xfrm>
              <a:prstGeom prst="rect">
                <a:avLst/>
              </a:prstGeom>
            </p:spPr>
          </p:pic>
        </mc:Fallback>
      </mc:AlternateContent>
    </p:spTree>
    <p:extLst>
      <p:ext uri="{BB962C8B-B14F-4D97-AF65-F5344CB8AC3E}">
        <p14:creationId xmlns:p14="http://schemas.microsoft.com/office/powerpoint/2010/main" val="358293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sz="quarter" idx="13"/>
          </p:nvPr>
        </p:nvSpPr>
        <p:spPr>
          <a:xfrm>
            <a:off x="457201" y="1556326"/>
            <a:ext cx="3485408" cy="4788911"/>
          </a:xfrm>
        </p:spPr>
        <p:txBody>
          <a:bodyPr/>
          <a:lstStyle/>
          <a:p>
            <a:r>
              <a:rPr lang="en-US" sz="2000" dirty="0"/>
              <a:t>Secure hash functions</a:t>
            </a:r>
          </a:p>
          <a:p>
            <a:pPr lvl="1"/>
            <a:r>
              <a:rPr lang="en-US" sz="2000" dirty="0"/>
              <a:t>Simple hash functions</a:t>
            </a:r>
          </a:p>
          <a:p>
            <a:pPr lvl="1"/>
            <a:r>
              <a:rPr lang="en-US" sz="2000" dirty="0"/>
              <a:t>The S</a:t>
            </a:r>
            <a:r>
              <a:rPr lang="en-US" sz="100" dirty="0"/>
              <a:t> </a:t>
            </a:r>
            <a:r>
              <a:rPr lang="en-US" sz="2000" dirty="0"/>
              <a:t>H</a:t>
            </a:r>
            <a:r>
              <a:rPr lang="en-US" sz="100" dirty="0"/>
              <a:t> </a:t>
            </a:r>
            <a:r>
              <a:rPr lang="en-US" sz="2000" dirty="0"/>
              <a:t>A secure hash function</a:t>
            </a:r>
          </a:p>
          <a:p>
            <a:pPr lvl="1"/>
            <a:r>
              <a:rPr lang="en-US" sz="2000" dirty="0"/>
              <a:t>S</a:t>
            </a:r>
            <a:r>
              <a:rPr lang="en-US" sz="100" dirty="0"/>
              <a:t> </a:t>
            </a:r>
            <a:r>
              <a:rPr lang="en-US" sz="2000" dirty="0"/>
              <a:t>H</a:t>
            </a:r>
            <a:r>
              <a:rPr lang="en-US" sz="100" dirty="0"/>
              <a:t> </a:t>
            </a:r>
            <a:r>
              <a:rPr lang="en-US" sz="2000" dirty="0"/>
              <a:t>A-3</a:t>
            </a:r>
          </a:p>
          <a:p>
            <a:r>
              <a:rPr lang="en-US" sz="2000" dirty="0" err="1"/>
              <a:t>Diffie</a:t>
            </a:r>
            <a:r>
              <a:rPr lang="en-US" sz="2000" dirty="0"/>
              <a:t>-Hellman and other asymmetric algorithms</a:t>
            </a:r>
          </a:p>
          <a:p>
            <a:pPr lvl="1"/>
            <a:r>
              <a:rPr lang="en-US" sz="2000" dirty="0" err="1"/>
              <a:t>Diffie-Helman</a:t>
            </a:r>
            <a:r>
              <a:rPr lang="en-US" sz="2000" dirty="0"/>
              <a:t> key exchange</a:t>
            </a:r>
          </a:p>
          <a:p>
            <a:pPr lvl="1"/>
            <a:r>
              <a:rPr lang="en-US" sz="2000" dirty="0"/>
              <a:t>Other public-key cryptography algorithms</a:t>
            </a:r>
          </a:p>
        </p:txBody>
      </p:sp>
      <p:sp>
        <p:nvSpPr>
          <p:cNvPr id="5" name="Content Placeholder 4"/>
          <p:cNvSpPr>
            <a:spLocks noGrp="1"/>
          </p:cNvSpPr>
          <p:nvPr>
            <p:ph sz="quarter" idx="14"/>
          </p:nvPr>
        </p:nvSpPr>
        <p:spPr>
          <a:xfrm>
            <a:off x="4251366" y="1557339"/>
            <a:ext cx="4435434" cy="4519612"/>
          </a:xfrm>
        </p:spPr>
        <p:txBody>
          <a:bodyPr/>
          <a:lstStyle/>
          <a:p>
            <a:r>
              <a:rPr lang="en-US" sz="2000" dirty="0"/>
              <a:t>Authenticated encryption</a:t>
            </a:r>
          </a:p>
          <a:p>
            <a:r>
              <a:rPr lang="en-US" sz="2000" dirty="0"/>
              <a:t>The R</a:t>
            </a:r>
            <a:r>
              <a:rPr lang="en-US" sz="100" dirty="0"/>
              <a:t> </a:t>
            </a:r>
            <a:r>
              <a:rPr lang="en-US" sz="2000" dirty="0"/>
              <a:t>S</a:t>
            </a:r>
            <a:r>
              <a:rPr lang="en-US" sz="100" dirty="0"/>
              <a:t> </a:t>
            </a:r>
            <a:r>
              <a:rPr lang="en-US" sz="2000" dirty="0"/>
              <a:t>A public-key encryption algorithm</a:t>
            </a:r>
          </a:p>
          <a:p>
            <a:pPr lvl="1"/>
            <a:r>
              <a:rPr lang="en-US" sz="2000" dirty="0"/>
              <a:t>Description of the algorithm</a:t>
            </a:r>
          </a:p>
          <a:p>
            <a:pPr lvl="1"/>
            <a:r>
              <a:rPr lang="en-US" sz="2000" dirty="0"/>
              <a:t>The security of R</a:t>
            </a:r>
            <a:r>
              <a:rPr lang="en-US" sz="100" dirty="0"/>
              <a:t> </a:t>
            </a:r>
            <a:r>
              <a:rPr lang="en-US" sz="2000" dirty="0"/>
              <a:t>S</a:t>
            </a:r>
            <a:r>
              <a:rPr lang="en-US" sz="100" dirty="0"/>
              <a:t> </a:t>
            </a:r>
            <a:r>
              <a:rPr lang="en-US" sz="2000" dirty="0"/>
              <a:t>A</a:t>
            </a:r>
          </a:p>
          <a:p>
            <a:r>
              <a:rPr lang="en-US" sz="2000" dirty="0"/>
              <a:t>H</a:t>
            </a:r>
            <a:r>
              <a:rPr lang="en-US" sz="100" dirty="0"/>
              <a:t> </a:t>
            </a:r>
            <a:r>
              <a:rPr lang="en-US" sz="2000" dirty="0"/>
              <a:t>M</a:t>
            </a:r>
            <a:r>
              <a:rPr lang="en-US" sz="100" dirty="0"/>
              <a:t> </a:t>
            </a:r>
            <a:r>
              <a:rPr lang="en-US" sz="2000" dirty="0"/>
              <a:t>A</a:t>
            </a:r>
            <a:r>
              <a:rPr lang="en-US" sz="100" dirty="0"/>
              <a:t> </a:t>
            </a:r>
            <a:r>
              <a:rPr lang="en-US" sz="2000" dirty="0"/>
              <a:t>C</a:t>
            </a:r>
          </a:p>
          <a:p>
            <a:pPr lvl="1"/>
            <a:r>
              <a:rPr lang="en-US" sz="2000" dirty="0"/>
              <a:t>H</a:t>
            </a:r>
            <a:r>
              <a:rPr lang="en-US" sz="100" dirty="0"/>
              <a:t> </a:t>
            </a:r>
            <a:r>
              <a:rPr lang="en-US" sz="2000" dirty="0"/>
              <a:t>M</a:t>
            </a:r>
            <a:r>
              <a:rPr lang="en-US" sz="100" dirty="0"/>
              <a:t> </a:t>
            </a:r>
            <a:r>
              <a:rPr lang="en-US" sz="2000" dirty="0"/>
              <a:t>A</a:t>
            </a:r>
            <a:r>
              <a:rPr lang="en-US" sz="100" dirty="0"/>
              <a:t> </a:t>
            </a:r>
            <a:r>
              <a:rPr lang="en-US" sz="2000" dirty="0"/>
              <a:t>C design objectives</a:t>
            </a:r>
          </a:p>
          <a:p>
            <a:pPr lvl="1"/>
            <a:r>
              <a:rPr lang="en-US" sz="2000" dirty="0"/>
              <a:t>H</a:t>
            </a:r>
            <a:r>
              <a:rPr lang="en-US" sz="100" dirty="0"/>
              <a:t> </a:t>
            </a:r>
            <a:r>
              <a:rPr lang="en-US" sz="2000" dirty="0"/>
              <a:t>M</a:t>
            </a:r>
            <a:r>
              <a:rPr lang="en-US" sz="100" dirty="0"/>
              <a:t> </a:t>
            </a:r>
            <a:r>
              <a:rPr lang="en-US" sz="2000" dirty="0"/>
              <a:t>A</a:t>
            </a:r>
            <a:r>
              <a:rPr lang="en-US" sz="100" dirty="0"/>
              <a:t> </a:t>
            </a:r>
            <a:r>
              <a:rPr lang="en-US" sz="2000" dirty="0"/>
              <a:t>C algorithm</a:t>
            </a:r>
          </a:p>
          <a:p>
            <a:pPr lvl="1"/>
            <a:r>
              <a:rPr lang="en-US" sz="2000" dirty="0"/>
              <a:t>Security of H</a:t>
            </a:r>
            <a:r>
              <a:rPr lang="en-US" sz="100" dirty="0"/>
              <a:t> </a:t>
            </a:r>
            <a:r>
              <a:rPr lang="en-US" sz="2000" dirty="0"/>
              <a:t>M</a:t>
            </a:r>
            <a:r>
              <a:rPr lang="en-US" sz="100" dirty="0"/>
              <a:t> </a:t>
            </a:r>
            <a:r>
              <a:rPr lang="en-US" sz="2000" dirty="0"/>
              <a:t>A</a:t>
            </a:r>
            <a:r>
              <a:rPr lang="en-US" sz="100" dirty="0"/>
              <a:t> </a:t>
            </a:r>
            <a:r>
              <a:rPr lang="en-US" sz="2000" dirty="0"/>
              <a:t>C</a:t>
            </a:r>
          </a:p>
        </p:txBody>
      </p:sp>
    </p:spTree>
    <p:extLst>
      <p:ext uri="{BB962C8B-B14F-4D97-AF65-F5344CB8AC3E}">
        <p14:creationId xmlns:p14="http://schemas.microsoft.com/office/powerpoint/2010/main" val="181058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Secure Hash Algorithm (S</a:t>
            </a:r>
            <a:r>
              <a:rPr lang="en-US" sz="100" dirty="0"/>
              <a:t> </a:t>
            </a:r>
            <a:r>
              <a:rPr lang="en-US" dirty="0"/>
              <a:t>H</a:t>
            </a:r>
            <a:r>
              <a:rPr lang="en-US" sz="100" dirty="0"/>
              <a:t> </a:t>
            </a:r>
            <a:r>
              <a:rPr lang="en-US" dirty="0"/>
              <a:t>A)</a:t>
            </a:r>
          </a:p>
        </p:txBody>
      </p:sp>
      <p:sp>
        <p:nvSpPr>
          <p:cNvPr id="2" name="Content Placeholder 1"/>
          <p:cNvSpPr>
            <a:spLocks noGrp="1"/>
          </p:cNvSpPr>
          <p:nvPr>
            <p:ph sz="quarter" idx="13"/>
          </p:nvPr>
        </p:nvSpPr>
        <p:spPr>
          <a:xfrm>
            <a:off x="457200" y="1556326"/>
            <a:ext cx="7926779" cy="4788911"/>
          </a:xfrm>
        </p:spPr>
        <p:txBody>
          <a:bodyPr/>
          <a:lstStyle/>
          <a:p>
            <a:r>
              <a:rPr lang="en-US" sz="2000" dirty="0"/>
              <a:t>S</a:t>
            </a:r>
            <a:r>
              <a:rPr lang="en-US" sz="100" dirty="0"/>
              <a:t> </a:t>
            </a:r>
            <a:r>
              <a:rPr lang="en-US" sz="2000" dirty="0"/>
              <a:t>H</a:t>
            </a:r>
            <a:r>
              <a:rPr lang="en-US" sz="100" dirty="0"/>
              <a:t> </a:t>
            </a:r>
            <a:r>
              <a:rPr lang="en-US" sz="2000" dirty="0"/>
              <a:t>A was originally developed by N</a:t>
            </a:r>
            <a:r>
              <a:rPr lang="en-US" sz="100" dirty="0"/>
              <a:t> </a:t>
            </a:r>
            <a:r>
              <a:rPr lang="en-US" sz="2000" dirty="0"/>
              <a:t>I</a:t>
            </a:r>
            <a:r>
              <a:rPr lang="en-US" sz="100" dirty="0"/>
              <a:t> </a:t>
            </a:r>
            <a:r>
              <a:rPr lang="en-US" sz="2000" dirty="0"/>
              <a:t>S</a:t>
            </a:r>
            <a:r>
              <a:rPr lang="en-US" sz="100" dirty="0"/>
              <a:t> </a:t>
            </a:r>
            <a:r>
              <a:rPr lang="en-US" sz="2000" dirty="0"/>
              <a:t>T</a:t>
            </a:r>
          </a:p>
          <a:p>
            <a:r>
              <a:rPr lang="en-US" sz="2000" dirty="0"/>
              <a:t>Published as F</a:t>
            </a:r>
            <a:r>
              <a:rPr lang="en-US" sz="100" dirty="0"/>
              <a:t> </a:t>
            </a:r>
            <a:r>
              <a:rPr lang="en-US" sz="2000" dirty="0"/>
              <a:t>I</a:t>
            </a:r>
            <a:r>
              <a:rPr lang="en-US" sz="100" dirty="0"/>
              <a:t> </a:t>
            </a:r>
            <a:r>
              <a:rPr lang="en-US" sz="2000" dirty="0"/>
              <a:t>P</a:t>
            </a:r>
            <a:r>
              <a:rPr lang="en-US" sz="100" dirty="0"/>
              <a:t> </a:t>
            </a:r>
            <a:r>
              <a:rPr lang="en-US" sz="2000" dirty="0"/>
              <a:t>S 180 in 1993</a:t>
            </a:r>
          </a:p>
          <a:p>
            <a:r>
              <a:rPr lang="en-US" sz="2000" dirty="0"/>
              <a:t>Was revised in 1995 as S</a:t>
            </a:r>
            <a:r>
              <a:rPr lang="en-US" sz="100" dirty="0"/>
              <a:t> </a:t>
            </a:r>
            <a:r>
              <a:rPr lang="en-US" sz="2000" dirty="0"/>
              <a:t>H</a:t>
            </a:r>
            <a:r>
              <a:rPr lang="en-US" sz="100" dirty="0"/>
              <a:t> </a:t>
            </a:r>
            <a:r>
              <a:rPr lang="en-US" sz="2000" dirty="0"/>
              <a:t>A-1</a:t>
            </a:r>
          </a:p>
          <a:p>
            <a:pPr lvl="1"/>
            <a:r>
              <a:rPr lang="en-US" sz="2000" dirty="0"/>
              <a:t>Produces 160-bit hash values</a:t>
            </a:r>
          </a:p>
          <a:p>
            <a:r>
              <a:rPr lang="en-US" sz="2000" dirty="0"/>
              <a:t>N</a:t>
            </a:r>
            <a:r>
              <a:rPr lang="en-US" sz="100" dirty="0"/>
              <a:t> </a:t>
            </a:r>
            <a:r>
              <a:rPr lang="en-US" sz="2000" dirty="0"/>
              <a:t>I</a:t>
            </a:r>
            <a:r>
              <a:rPr lang="en-US" sz="100" dirty="0"/>
              <a:t> </a:t>
            </a:r>
            <a:r>
              <a:rPr lang="en-US" sz="2000" dirty="0"/>
              <a:t>S</a:t>
            </a:r>
            <a:r>
              <a:rPr lang="en-US" sz="100" dirty="0"/>
              <a:t> </a:t>
            </a:r>
            <a:r>
              <a:rPr lang="en-US" sz="2000" dirty="0"/>
              <a:t>T issued revised F</a:t>
            </a:r>
            <a:r>
              <a:rPr lang="en-US" sz="100" dirty="0"/>
              <a:t> </a:t>
            </a:r>
            <a:r>
              <a:rPr lang="en-US" sz="2000" dirty="0"/>
              <a:t>I</a:t>
            </a:r>
            <a:r>
              <a:rPr lang="en-US" sz="100" dirty="0"/>
              <a:t> </a:t>
            </a:r>
            <a:r>
              <a:rPr lang="en-US" sz="2000" dirty="0"/>
              <a:t>P</a:t>
            </a:r>
            <a:r>
              <a:rPr lang="en-US" sz="100" dirty="0"/>
              <a:t> </a:t>
            </a:r>
            <a:r>
              <a:rPr lang="en-US" sz="2000" dirty="0"/>
              <a:t>S 180-2 in 2002</a:t>
            </a:r>
          </a:p>
          <a:p>
            <a:pPr lvl="1"/>
            <a:r>
              <a:rPr lang="en-US" sz="2000" dirty="0"/>
              <a:t>Adds 3 additional versions of S</a:t>
            </a:r>
            <a:r>
              <a:rPr lang="en-US" sz="100" dirty="0"/>
              <a:t> </a:t>
            </a:r>
            <a:r>
              <a:rPr lang="en-US" sz="2000" dirty="0"/>
              <a:t>H</a:t>
            </a:r>
            <a:r>
              <a:rPr lang="en-US" sz="100" dirty="0"/>
              <a:t> </a:t>
            </a:r>
            <a:r>
              <a:rPr lang="en-US" sz="2000" dirty="0"/>
              <a:t>A</a:t>
            </a:r>
          </a:p>
          <a:p>
            <a:pPr lvl="1"/>
            <a:r>
              <a:rPr lang="en-US" sz="2000" dirty="0"/>
              <a:t>S</a:t>
            </a:r>
            <a:r>
              <a:rPr lang="en-US" sz="100" dirty="0"/>
              <a:t> </a:t>
            </a:r>
            <a:r>
              <a:rPr lang="en-US" sz="2000" dirty="0"/>
              <a:t>H</a:t>
            </a:r>
            <a:r>
              <a:rPr lang="en-US" sz="100" dirty="0"/>
              <a:t> </a:t>
            </a:r>
            <a:r>
              <a:rPr lang="en-US" sz="2000" dirty="0"/>
              <a:t>A-256, S</a:t>
            </a:r>
            <a:r>
              <a:rPr lang="en-US" sz="100" dirty="0"/>
              <a:t> </a:t>
            </a:r>
            <a:r>
              <a:rPr lang="en-US" sz="2000" dirty="0"/>
              <a:t>H</a:t>
            </a:r>
            <a:r>
              <a:rPr lang="en-US" sz="100" dirty="0"/>
              <a:t> </a:t>
            </a:r>
            <a:r>
              <a:rPr lang="en-US" sz="2000" dirty="0"/>
              <a:t>A-384, S</a:t>
            </a:r>
            <a:r>
              <a:rPr lang="en-US" sz="100" dirty="0"/>
              <a:t> </a:t>
            </a:r>
            <a:r>
              <a:rPr lang="en-US" sz="2000" dirty="0"/>
              <a:t>H</a:t>
            </a:r>
            <a:r>
              <a:rPr lang="en-US" sz="100" dirty="0"/>
              <a:t> </a:t>
            </a:r>
            <a:r>
              <a:rPr lang="en-US" sz="2000" dirty="0"/>
              <a:t>A-512</a:t>
            </a:r>
          </a:p>
          <a:p>
            <a:pPr lvl="1"/>
            <a:r>
              <a:rPr lang="en-US" sz="2000" dirty="0"/>
              <a:t>With 256/384/512-bit hash values</a:t>
            </a:r>
          </a:p>
          <a:p>
            <a:pPr lvl="1"/>
            <a:r>
              <a:rPr lang="en-US" sz="2000" dirty="0"/>
              <a:t>Same basic structure as S</a:t>
            </a:r>
            <a:r>
              <a:rPr lang="en-US" sz="100" dirty="0"/>
              <a:t> </a:t>
            </a:r>
            <a:r>
              <a:rPr lang="en-US" sz="2000" dirty="0"/>
              <a:t>H</a:t>
            </a:r>
            <a:r>
              <a:rPr lang="en-US" sz="100" dirty="0"/>
              <a:t> </a:t>
            </a:r>
            <a:r>
              <a:rPr lang="en-US" sz="2000" dirty="0"/>
              <a:t>A-1 but greater security</a:t>
            </a:r>
          </a:p>
          <a:p>
            <a:r>
              <a:rPr lang="en-US" sz="2000" dirty="0"/>
              <a:t>The most recent version is F</a:t>
            </a:r>
            <a:r>
              <a:rPr lang="en-US" sz="100" dirty="0"/>
              <a:t> </a:t>
            </a:r>
            <a:r>
              <a:rPr lang="en-US" sz="2000" dirty="0"/>
              <a:t>I</a:t>
            </a:r>
            <a:r>
              <a:rPr lang="en-US" sz="100" dirty="0"/>
              <a:t> </a:t>
            </a:r>
            <a:r>
              <a:rPr lang="en-US" sz="2000" dirty="0"/>
              <a:t>P</a:t>
            </a:r>
            <a:r>
              <a:rPr lang="en-US" sz="100" dirty="0"/>
              <a:t> </a:t>
            </a:r>
            <a:r>
              <a:rPr lang="en-US" sz="2000" dirty="0"/>
              <a:t>S 180-4 which added two variants of S</a:t>
            </a:r>
            <a:r>
              <a:rPr lang="en-US" sz="100" dirty="0"/>
              <a:t> </a:t>
            </a:r>
            <a:r>
              <a:rPr lang="en-US" sz="2000" dirty="0"/>
              <a:t>H</a:t>
            </a:r>
            <a:r>
              <a:rPr lang="en-US" sz="100" dirty="0"/>
              <a:t> </a:t>
            </a:r>
            <a:r>
              <a:rPr lang="en-US" sz="2000" dirty="0"/>
              <a:t>A-512 with 224-bit and 256-bit hash sizes</a:t>
            </a:r>
          </a:p>
        </p:txBody>
      </p:sp>
    </p:spTree>
    <p:extLst>
      <p:ext uri="{BB962C8B-B14F-4D97-AF65-F5344CB8AC3E}">
        <p14:creationId xmlns:p14="http://schemas.microsoft.com/office/powerpoint/2010/main" val="134895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Table 21.1 Comparison of S</a:t>
            </a:r>
            <a:r>
              <a:rPr lang="en-US" sz="100" dirty="0"/>
              <a:t> </a:t>
            </a:r>
            <a:r>
              <a:rPr lang="en-US" sz="3200" dirty="0"/>
              <a:t>H</a:t>
            </a:r>
            <a:r>
              <a:rPr lang="en-US" sz="100" dirty="0"/>
              <a:t> </a:t>
            </a:r>
            <a:r>
              <a:rPr lang="en-US" sz="3200" dirty="0"/>
              <a:t>A Parameters</a:t>
            </a:r>
          </a:p>
        </p:txBody>
      </p:sp>
      <p:graphicFrame>
        <p:nvGraphicFramePr>
          <p:cNvPr id="21" name="Content Placeholder 20"/>
          <p:cNvGraphicFramePr>
            <a:graphicFrameLocks noGrp="1"/>
          </p:cNvGraphicFramePr>
          <p:nvPr>
            <p:ph sz="quarter" idx="13"/>
            <p:extLst>
              <p:ext uri="{D42A27DB-BD31-4B8C-83A1-F6EECF244321}">
                <p14:modId xmlns:p14="http://schemas.microsoft.com/office/powerpoint/2010/main" val="3913455230"/>
              </p:ext>
            </p:extLst>
          </p:nvPr>
        </p:nvGraphicFramePr>
        <p:xfrm>
          <a:off x="457197" y="1552573"/>
          <a:ext cx="8496798" cy="2834592"/>
        </p:xfrm>
        <a:graphic>
          <a:graphicData uri="http://schemas.openxmlformats.org/drawingml/2006/table">
            <a:tbl>
              <a:tblPr firstRow="1" bandRow="1">
                <a:tableStyleId>{2D5ABB26-0587-4C30-8999-92F81FD0307C}</a:tableStyleId>
              </a:tblPr>
              <a:tblGrid>
                <a:gridCol w="1359728">
                  <a:extLst>
                    <a:ext uri="{9D8B030D-6E8A-4147-A177-3AD203B41FA5}">
                      <a16:colId xmlns:a16="http://schemas.microsoft.com/office/drawing/2014/main" val="3683459154"/>
                    </a:ext>
                  </a:extLst>
                </a:gridCol>
                <a:gridCol w="748145">
                  <a:extLst>
                    <a:ext uri="{9D8B030D-6E8A-4147-A177-3AD203B41FA5}">
                      <a16:colId xmlns:a16="http://schemas.microsoft.com/office/drawing/2014/main" val="1431550622"/>
                    </a:ext>
                  </a:extLst>
                </a:gridCol>
                <a:gridCol w="950026">
                  <a:extLst>
                    <a:ext uri="{9D8B030D-6E8A-4147-A177-3AD203B41FA5}">
                      <a16:colId xmlns:a16="http://schemas.microsoft.com/office/drawing/2014/main" val="1488151706"/>
                    </a:ext>
                  </a:extLst>
                </a:gridCol>
                <a:gridCol w="926275">
                  <a:extLst>
                    <a:ext uri="{9D8B030D-6E8A-4147-A177-3AD203B41FA5}">
                      <a16:colId xmlns:a16="http://schemas.microsoft.com/office/drawing/2014/main" val="1040586187"/>
                    </a:ext>
                  </a:extLst>
                </a:gridCol>
                <a:gridCol w="961902">
                  <a:extLst>
                    <a:ext uri="{9D8B030D-6E8A-4147-A177-3AD203B41FA5}">
                      <a16:colId xmlns:a16="http://schemas.microsoft.com/office/drawing/2014/main" val="623001883"/>
                    </a:ext>
                  </a:extLst>
                </a:gridCol>
                <a:gridCol w="938150">
                  <a:extLst>
                    <a:ext uri="{9D8B030D-6E8A-4147-A177-3AD203B41FA5}">
                      <a16:colId xmlns:a16="http://schemas.microsoft.com/office/drawing/2014/main" val="626437169"/>
                    </a:ext>
                  </a:extLst>
                </a:gridCol>
                <a:gridCol w="1294411">
                  <a:extLst>
                    <a:ext uri="{9D8B030D-6E8A-4147-A177-3AD203B41FA5}">
                      <a16:colId xmlns:a16="http://schemas.microsoft.com/office/drawing/2014/main" val="1528317796"/>
                    </a:ext>
                  </a:extLst>
                </a:gridCol>
                <a:gridCol w="1318161">
                  <a:extLst>
                    <a:ext uri="{9D8B030D-6E8A-4147-A177-3AD203B41FA5}">
                      <a16:colId xmlns:a16="http://schemas.microsoft.com/office/drawing/2014/main" val="275445772"/>
                    </a:ext>
                  </a:extLst>
                </a:gridCol>
              </a:tblGrid>
              <a:tr h="254445">
                <a:tc>
                  <a:txBody>
                    <a:bodyPr/>
                    <a:lstStyle/>
                    <a:p>
                      <a:pPr algn="ctr"/>
                      <a:r>
                        <a:rPr lang="en-US" sz="100" b="1" dirty="0"/>
                        <a:t>Blank</a:t>
                      </a:r>
                      <a:endParaRPr lang="en-IN"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A-224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A-256</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A-384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A-512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A-512/224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i="0" u="none" strike="noStrike" cap="none" baseline="0" dirty="0">
                          <a:solidFill>
                            <a:schemeClr val="tx1"/>
                          </a:solidFill>
                          <a:latin typeface="+mn-lt"/>
                          <a:ea typeface="+mn-ea"/>
                          <a:cs typeface="+mn-cs"/>
                          <a:sym typeface="Arial"/>
                        </a:rPr>
                        <a:t>S</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H</a:t>
                      </a:r>
                      <a:r>
                        <a:rPr lang="en-IN" sz="100" b="1" i="0" u="none" strike="noStrike" cap="none" baseline="0" dirty="0">
                          <a:solidFill>
                            <a:schemeClr val="tx1"/>
                          </a:solidFill>
                          <a:latin typeface="+mn-lt"/>
                          <a:ea typeface="+mn-ea"/>
                          <a:cs typeface="+mn-cs"/>
                          <a:sym typeface="Arial"/>
                        </a:rPr>
                        <a:t> </a:t>
                      </a:r>
                      <a:r>
                        <a:rPr lang="en-IN" sz="1400" b="1" i="0" u="none" strike="noStrike" cap="none" baseline="0" dirty="0">
                          <a:solidFill>
                            <a:schemeClr val="tx1"/>
                          </a:solidFill>
                          <a:latin typeface="+mn-lt"/>
                          <a:ea typeface="+mn-ea"/>
                          <a:cs typeface="+mn-cs"/>
                          <a:sym typeface="Arial"/>
                        </a:rPr>
                        <a:t>A-512/256</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521366"/>
                  </a:ext>
                </a:extLst>
              </a:tr>
              <a:tr h="373368">
                <a:tc>
                  <a:txBody>
                    <a:bodyPr/>
                    <a:lstStyle/>
                    <a:p>
                      <a:r>
                        <a:rPr lang="en-IN" sz="1400" b="1" i="0" u="none" strike="noStrike" cap="none" baseline="0" dirty="0">
                          <a:solidFill>
                            <a:schemeClr val="tx1"/>
                          </a:solidFill>
                          <a:latin typeface="+mn-lt"/>
                          <a:ea typeface="+mn-ea"/>
                          <a:cs typeface="+mn-cs"/>
                          <a:sym typeface="Arial"/>
                        </a:rPr>
                        <a:t>Message size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64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64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64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128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128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128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dirty="0"/>
                        <a:t>is less than 2 to the 128 power</a:t>
                      </a:r>
                      <a:endParaRPr lang="en-IN" sz="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0075164"/>
                  </a:ext>
                </a:extLst>
              </a:tr>
              <a:tr h="373368">
                <a:tc>
                  <a:txBody>
                    <a:bodyPr/>
                    <a:lstStyle/>
                    <a:p>
                      <a:r>
                        <a:rPr lang="en-IN" sz="1400" b="1" i="0" u="none" strike="noStrike" cap="none" baseline="0" dirty="0">
                          <a:solidFill>
                            <a:schemeClr val="tx1"/>
                          </a:solidFill>
                          <a:latin typeface="+mn-lt"/>
                          <a:ea typeface="+mn-ea"/>
                          <a:cs typeface="+mn-cs"/>
                          <a:sym typeface="Arial"/>
                        </a:rPr>
                        <a:t>Word size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0383455"/>
                  </a:ext>
                </a:extLst>
              </a:tr>
              <a:tr h="373368">
                <a:tc>
                  <a:txBody>
                    <a:bodyPr/>
                    <a:lstStyle/>
                    <a:p>
                      <a:r>
                        <a:rPr lang="en-IN" sz="1400" b="1" i="0" u="none" strike="noStrike" cap="none" baseline="0" dirty="0">
                          <a:solidFill>
                            <a:schemeClr val="tx1"/>
                          </a:solidFill>
                          <a:latin typeface="+mn-lt"/>
                          <a:ea typeface="+mn-ea"/>
                          <a:cs typeface="+mn-cs"/>
                          <a:sym typeface="Arial"/>
                        </a:rPr>
                        <a:t>Block size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21501"/>
                  </a:ext>
                </a:extLst>
              </a:tr>
              <a:tr h="432556">
                <a:tc>
                  <a:txBody>
                    <a:bodyPr/>
                    <a:lstStyle/>
                    <a:p>
                      <a:r>
                        <a:rPr lang="en-IN" sz="1400" b="1" i="0" u="none" strike="noStrike" cap="none" baseline="0" dirty="0">
                          <a:solidFill>
                            <a:schemeClr val="tx1"/>
                          </a:solidFill>
                          <a:latin typeface="+mn-lt"/>
                          <a:ea typeface="+mn-ea"/>
                          <a:cs typeface="+mn-cs"/>
                          <a:sym typeface="Arial"/>
                        </a:rPr>
                        <a:t>Message digest size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160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256</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384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224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256</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361796"/>
                  </a:ext>
                </a:extLst>
              </a:tr>
              <a:tr h="432556">
                <a:tc>
                  <a:txBody>
                    <a:bodyPr/>
                    <a:lstStyle/>
                    <a:p>
                      <a:r>
                        <a:rPr lang="en-IN" sz="1400" b="1" i="0" u="none" strike="noStrike" cap="none" baseline="0" dirty="0">
                          <a:solidFill>
                            <a:schemeClr val="tx1"/>
                          </a:solidFill>
                          <a:latin typeface="+mn-lt"/>
                          <a:ea typeface="+mn-ea"/>
                          <a:cs typeface="+mn-cs"/>
                          <a:sym typeface="Arial"/>
                        </a:rPr>
                        <a:t>Number of steps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318977"/>
                  </a:ext>
                </a:extLst>
              </a:tr>
              <a:tr h="373368">
                <a:tc>
                  <a:txBody>
                    <a:bodyPr/>
                    <a:lstStyle/>
                    <a:p>
                      <a:r>
                        <a:rPr lang="en-IN" sz="1400" b="1" i="0" u="none" strike="noStrike" cap="none" baseline="0" dirty="0">
                          <a:solidFill>
                            <a:schemeClr val="tx1"/>
                          </a:solidFill>
                          <a:latin typeface="+mn-lt"/>
                          <a:ea typeface="+mn-ea"/>
                          <a:cs typeface="+mn-cs"/>
                          <a:sym typeface="Arial"/>
                        </a:rPr>
                        <a:t>Security</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128</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192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256</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128</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6400589"/>
                  </a:ext>
                </a:extLst>
              </a:tr>
            </a:tbl>
          </a:graphicData>
        </a:graphic>
      </p:graphicFrame>
      <p:graphicFrame>
        <p:nvGraphicFramePr>
          <p:cNvPr id="24" name="Object 2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66837953"/>
              </p:ext>
            </p:extLst>
          </p:nvPr>
        </p:nvGraphicFramePr>
        <p:xfrm>
          <a:off x="1933108" y="1907572"/>
          <a:ext cx="456400" cy="253556"/>
        </p:xfrm>
        <a:graphic>
          <a:graphicData uri="http://schemas.openxmlformats.org/presentationml/2006/ole">
            <mc:AlternateContent xmlns:mc="http://schemas.openxmlformats.org/markup-compatibility/2006">
              <mc:Choice xmlns:v="urn:schemas-microsoft-com:vml" Requires="v">
                <p:oleObj name="Equation" r:id="rId3" imgW="342720" imgH="190440" progId="Equation.DSMT4">
                  <p:embed/>
                </p:oleObj>
              </mc:Choice>
              <mc:Fallback>
                <p:oleObj name="Equation" r:id="rId3" imgW="342720" imgH="190440" progId="Equation.DSMT4">
                  <p:embed/>
                  <p:pic>
                    <p:nvPicPr>
                      <p:cNvPr id="24" name="Object 23">
                        <a:extLst>
                          <a:ext uri="{C183D7F6-B498-43B3-948B-1728B52AA6E4}">
                            <adec:decorative xmlns:adec="http://schemas.microsoft.com/office/drawing/2017/decorative" val="1"/>
                          </a:ext>
                        </a:extLst>
                      </p:cNvPr>
                      <p:cNvPicPr/>
                      <p:nvPr/>
                    </p:nvPicPr>
                    <p:blipFill>
                      <a:blip r:embed="rId4"/>
                      <a:stretch>
                        <a:fillRect/>
                      </a:stretch>
                    </p:blipFill>
                    <p:spPr>
                      <a:xfrm>
                        <a:off x="1933108" y="1907572"/>
                        <a:ext cx="456400" cy="253556"/>
                      </a:xfrm>
                      <a:prstGeom prst="rect">
                        <a:avLst/>
                      </a:prstGeom>
                      <a:solidFill>
                        <a:schemeClr val="bg1"/>
                      </a:solidFill>
                    </p:spPr>
                  </p:pic>
                </p:oleObj>
              </mc:Fallback>
            </mc:AlternateContent>
          </a:graphicData>
        </a:graphic>
      </p:graphicFrame>
      <p:graphicFrame>
        <p:nvGraphicFramePr>
          <p:cNvPr id="25" name="Object 24">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36364881"/>
              </p:ext>
            </p:extLst>
          </p:nvPr>
        </p:nvGraphicFramePr>
        <p:xfrm>
          <a:off x="2795460" y="1907572"/>
          <a:ext cx="456400" cy="253556"/>
        </p:xfrm>
        <a:graphic>
          <a:graphicData uri="http://schemas.openxmlformats.org/presentationml/2006/ole">
            <mc:AlternateContent xmlns:mc="http://schemas.openxmlformats.org/markup-compatibility/2006">
              <mc:Choice xmlns:v="urn:schemas-microsoft-com:vml" Requires="v">
                <p:oleObj name="Equation" r:id="rId5" imgW="342720" imgH="190440" progId="Equation.DSMT4">
                  <p:embed/>
                </p:oleObj>
              </mc:Choice>
              <mc:Fallback>
                <p:oleObj name="Equation" r:id="rId5" imgW="342720" imgH="190440" progId="Equation.DSMT4">
                  <p:embed/>
                  <p:pic>
                    <p:nvPicPr>
                      <p:cNvPr id="25" name="Object 24">
                        <a:extLst>
                          <a:ext uri="{C183D7F6-B498-43B3-948B-1728B52AA6E4}">
                            <adec:decorative xmlns:adec="http://schemas.microsoft.com/office/drawing/2017/decorative" val="1"/>
                          </a:ext>
                        </a:extLst>
                      </p:cNvPr>
                      <p:cNvPicPr/>
                      <p:nvPr/>
                    </p:nvPicPr>
                    <p:blipFill>
                      <a:blip r:embed="rId4"/>
                      <a:stretch>
                        <a:fillRect/>
                      </a:stretch>
                    </p:blipFill>
                    <p:spPr>
                      <a:xfrm>
                        <a:off x="2795460" y="1907572"/>
                        <a:ext cx="456400" cy="253556"/>
                      </a:xfrm>
                      <a:prstGeom prst="rect">
                        <a:avLst/>
                      </a:prstGeom>
                      <a:solidFill>
                        <a:schemeClr val="bg1"/>
                      </a:solidFill>
                    </p:spPr>
                  </p:pic>
                </p:oleObj>
              </mc:Fallback>
            </mc:AlternateContent>
          </a:graphicData>
        </a:graphic>
      </p:graphicFrame>
      <p:graphicFrame>
        <p:nvGraphicFramePr>
          <p:cNvPr id="26" name="Object 25">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87703014"/>
              </p:ext>
            </p:extLst>
          </p:nvPr>
        </p:nvGraphicFramePr>
        <p:xfrm>
          <a:off x="3727084" y="1907390"/>
          <a:ext cx="456400" cy="253556"/>
        </p:xfrm>
        <a:graphic>
          <a:graphicData uri="http://schemas.openxmlformats.org/presentationml/2006/ole">
            <mc:AlternateContent xmlns:mc="http://schemas.openxmlformats.org/markup-compatibility/2006">
              <mc:Choice xmlns:v="urn:schemas-microsoft-com:vml" Requires="v">
                <p:oleObj name="Equation" r:id="rId6" imgW="342720" imgH="190440" progId="Equation.DSMT4">
                  <p:embed/>
                </p:oleObj>
              </mc:Choice>
              <mc:Fallback>
                <p:oleObj name="Equation" r:id="rId6" imgW="342720" imgH="190440" progId="Equation.DSMT4">
                  <p:embed/>
                  <p:pic>
                    <p:nvPicPr>
                      <p:cNvPr id="26" name="Object 25">
                        <a:extLst>
                          <a:ext uri="{C183D7F6-B498-43B3-948B-1728B52AA6E4}">
                            <adec:decorative xmlns:adec="http://schemas.microsoft.com/office/drawing/2017/decorative" val="1"/>
                          </a:ext>
                        </a:extLst>
                      </p:cNvPr>
                      <p:cNvPicPr/>
                      <p:nvPr/>
                    </p:nvPicPr>
                    <p:blipFill>
                      <a:blip r:embed="rId4"/>
                      <a:stretch>
                        <a:fillRect/>
                      </a:stretch>
                    </p:blipFill>
                    <p:spPr>
                      <a:xfrm>
                        <a:off x="3727084" y="1907390"/>
                        <a:ext cx="456400" cy="253556"/>
                      </a:xfrm>
                      <a:prstGeom prst="rect">
                        <a:avLst/>
                      </a:prstGeom>
                      <a:solidFill>
                        <a:schemeClr val="bg1"/>
                      </a:solidFill>
                    </p:spPr>
                  </p:pic>
                </p:oleObj>
              </mc:Fallback>
            </mc:AlternateContent>
          </a:graphicData>
        </a:graphic>
      </p:graphicFrame>
      <p:graphicFrame>
        <p:nvGraphicFramePr>
          <p:cNvPr id="27" name="Object 2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467890452"/>
              </p:ext>
            </p:extLst>
          </p:nvPr>
        </p:nvGraphicFramePr>
        <p:xfrm>
          <a:off x="4627563" y="1895475"/>
          <a:ext cx="525462" cy="254000"/>
        </p:xfrm>
        <a:graphic>
          <a:graphicData uri="http://schemas.openxmlformats.org/presentationml/2006/ole">
            <mc:AlternateContent xmlns:mc="http://schemas.openxmlformats.org/markup-compatibility/2006">
              <mc:Choice xmlns:v="urn:schemas-microsoft-com:vml" Requires="v">
                <p:oleObj name="Equation" r:id="rId7" imgW="393480" imgH="190440" progId="Equation.DSMT4">
                  <p:embed/>
                </p:oleObj>
              </mc:Choice>
              <mc:Fallback>
                <p:oleObj name="Equation" r:id="rId7" imgW="393480" imgH="190440" progId="Equation.DSMT4">
                  <p:embed/>
                  <p:pic>
                    <p:nvPicPr>
                      <p:cNvPr id="27" name="Object 26">
                        <a:extLst>
                          <a:ext uri="{C183D7F6-B498-43B3-948B-1728B52AA6E4}">
                            <adec:decorative xmlns:adec="http://schemas.microsoft.com/office/drawing/2017/decorative" val="1"/>
                          </a:ext>
                        </a:extLst>
                      </p:cNvPr>
                      <p:cNvPicPr/>
                      <p:nvPr/>
                    </p:nvPicPr>
                    <p:blipFill>
                      <a:blip r:embed="rId8"/>
                      <a:stretch>
                        <a:fillRect/>
                      </a:stretch>
                    </p:blipFill>
                    <p:spPr>
                      <a:xfrm>
                        <a:off x="4627563" y="1895475"/>
                        <a:ext cx="525462" cy="254000"/>
                      </a:xfrm>
                      <a:prstGeom prst="rect">
                        <a:avLst/>
                      </a:prstGeom>
                      <a:solidFill>
                        <a:schemeClr val="bg1"/>
                      </a:solidFill>
                    </p:spPr>
                  </p:pic>
                </p:oleObj>
              </mc:Fallback>
            </mc:AlternateContent>
          </a:graphicData>
        </a:graphic>
      </p:graphicFrame>
      <p:graphicFrame>
        <p:nvGraphicFramePr>
          <p:cNvPr id="28" name="Object 2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1426331"/>
              </p:ext>
            </p:extLst>
          </p:nvPr>
        </p:nvGraphicFramePr>
        <p:xfrm>
          <a:off x="5560613" y="1906946"/>
          <a:ext cx="525462" cy="254000"/>
        </p:xfrm>
        <a:graphic>
          <a:graphicData uri="http://schemas.openxmlformats.org/presentationml/2006/ole">
            <mc:AlternateContent xmlns:mc="http://schemas.openxmlformats.org/markup-compatibility/2006">
              <mc:Choice xmlns:v="urn:schemas-microsoft-com:vml" Requires="v">
                <p:oleObj name="Equation" r:id="rId9" imgW="393480" imgH="190440" progId="Equation.DSMT4">
                  <p:embed/>
                </p:oleObj>
              </mc:Choice>
              <mc:Fallback>
                <p:oleObj name="Equation" r:id="rId9" imgW="393480" imgH="190440" progId="Equation.DSMT4">
                  <p:embed/>
                  <p:pic>
                    <p:nvPicPr>
                      <p:cNvPr id="28" name="Object 27">
                        <a:extLst>
                          <a:ext uri="{C183D7F6-B498-43B3-948B-1728B52AA6E4}">
                            <adec:decorative xmlns:adec="http://schemas.microsoft.com/office/drawing/2017/decorative" val="1"/>
                          </a:ext>
                        </a:extLst>
                      </p:cNvPr>
                      <p:cNvPicPr/>
                      <p:nvPr/>
                    </p:nvPicPr>
                    <p:blipFill>
                      <a:blip r:embed="rId8"/>
                      <a:stretch>
                        <a:fillRect/>
                      </a:stretch>
                    </p:blipFill>
                    <p:spPr>
                      <a:xfrm>
                        <a:off x="5560613" y="1906946"/>
                        <a:ext cx="525462" cy="254000"/>
                      </a:xfrm>
                      <a:prstGeom prst="rect">
                        <a:avLst/>
                      </a:prstGeom>
                      <a:solidFill>
                        <a:schemeClr val="bg1"/>
                      </a:solidFill>
                    </p:spPr>
                  </p:pic>
                </p:oleObj>
              </mc:Fallback>
            </mc:AlternateContent>
          </a:graphicData>
        </a:graphic>
      </p:graphicFrame>
      <p:graphicFrame>
        <p:nvGraphicFramePr>
          <p:cNvPr id="29" name="Object 2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13805795"/>
              </p:ext>
            </p:extLst>
          </p:nvPr>
        </p:nvGraphicFramePr>
        <p:xfrm>
          <a:off x="6672027" y="1906946"/>
          <a:ext cx="525462" cy="254000"/>
        </p:xfrm>
        <a:graphic>
          <a:graphicData uri="http://schemas.openxmlformats.org/presentationml/2006/ole">
            <mc:AlternateContent xmlns:mc="http://schemas.openxmlformats.org/markup-compatibility/2006">
              <mc:Choice xmlns:v="urn:schemas-microsoft-com:vml" Requires="v">
                <p:oleObj name="Equation" r:id="rId10" imgW="393480" imgH="190440" progId="Equation.DSMT4">
                  <p:embed/>
                </p:oleObj>
              </mc:Choice>
              <mc:Fallback>
                <p:oleObj name="Equation" r:id="rId10" imgW="393480" imgH="190440" progId="Equation.DSMT4">
                  <p:embed/>
                  <p:pic>
                    <p:nvPicPr>
                      <p:cNvPr id="29" name="Object 28">
                        <a:extLst>
                          <a:ext uri="{C183D7F6-B498-43B3-948B-1728B52AA6E4}">
                            <adec:decorative xmlns:adec="http://schemas.microsoft.com/office/drawing/2017/decorative" val="1"/>
                          </a:ext>
                        </a:extLst>
                      </p:cNvPr>
                      <p:cNvPicPr/>
                      <p:nvPr/>
                    </p:nvPicPr>
                    <p:blipFill>
                      <a:blip r:embed="rId8"/>
                      <a:stretch>
                        <a:fillRect/>
                      </a:stretch>
                    </p:blipFill>
                    <p:spPr>
                      <a:xfrm>
                        <a:off x="6672027" y="1906946"/>
                        <a:ext cx="525462" cy="254000"/>
                      </a:xfrm>
                      <a:prstGeom prst="rect">
                        <a:avLst/>
                      </a:prstGeom>
                      <a:solidFill>
                        <a:schemeClr val="bg1"/>
                      </a:solidFill>
                    </p:spPr>
                  </p:pic>
                </p:oleObj>
              </mc:Fallback>
            </mc:AlternateContent>
          </a:graphicData>
        </a:graphic>
      </p:graphicFrame>
      <p:graphicFrame>
        <p:nvGraphicFramePr>
          <p:cNvPr id="30" name="Object 2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41188742"/>
              </p:ext>
            </p:extLst>
          </p:nvPr>
        </p:nvGraphicFramePr>
        <p:xfrm>
          <a:off x="7952584" y="1906946"/>
          <a:ext cx="525462" cy="254000"/>
        </p:xfrm>
        <a:graphic>
          <a:graphicData uri="http://schemas.openxmlformats.org/presentationml/2006/ole">
            <mc:AlternateContent xmlns:mc="http://schemas.openxmlformats.org/markup-compatibility/2006">
              <mc:Choice xmlns:v="urn:schemas-microsoft-com:vml" Requires="v">
                <p:oleObj name="Equation" r:id="rId11" imgW="393480" imgH="190440" progId="Equation.DSMT4">
                  <p:embed/>
                </p:oleObj>
              </mc:Choice>
              <mc:Fallback>
                <p:oleObj name="Equation" r:id="rId11" imgW="393480" imgH="190440" progId="Equation.DSMT4">
                  <p:embed/>
                  <p:pic>
                    <p:nvPicPr>
                      <p:cNvPr id="30" name="Object 29">
                        <a:extLst>
                          <a:ext uri="{C183D7F6-B498-43B3-948B-1728B52AA6E4}">
                            <adec:decorative xmlns:adec="http://schemas.microsoft.com/office/drawing/2017/decorative" val="1"/>
                          </a:ext>
                        </a:extLst>
                      </p:cNvPr>
                      <p:cNvPicPr/>
                      <p:nvPr/>
                    </p:nvPicPr>
                    <p:blipFill>
                      <a:blip r:embed="rId8"/>
                      <a:stretch>
                        <a:fillRect/>
                      </a:stretch>
                    </p:blipFill>
                    <p:spPr>
                      <a:xfrm>
                        <a:off x="7952584" y="1906946"/>
                        <a:ext cx="525462" cy="254000"/>
                      </a:xfrm>
                      <a:prstGeom prst="rect">
                        <a:avLst/>
                      </a:prstGeom>
                      <a:solidFill>
                        <a:schemeClr val="bg1"/>
                      </a:solidFill>
                    </p:spPr>
                  </p:pic>
                </p:oleObj>
              </mc:Fallback>
            </mc:AlternateContent>
          </a:graphicData>
        </a:graphic>
      </p:graphicFrame>
      <p:sp>
        <p:nvSpPr>
          <p:cNvPr id="5" name="Content Placeholder 4"/>
          <p:cNvSpPr>
            <a:spLocks noGrp="1"/>
          </p:cNvSpPr>
          <p:nvPr>
            <p:ph sz="quarter" idx="15"/>
          </p:nvPr>
        </p:nvSpPr>
        <p:spPr>
          <a:xfrm>
            <a:off x="457200" y="4536374"/>
            <a:ext cx="8229600" cy="831273"/>
          </a:xfrm>
        </p:spPr>
        <p:txBody>
          <a:bodyPr/>
          <a:lstStyle/>
          <a:p>
            <a:pPr marL="432" indent="0">
              <a:spcBef>
                <a:spcPts val="600"/>
              </a:spcBef>
              <a:buNone/>
            </a:pPr>
            <a:r>
              <a:rPr lang="en-US" sz="1200" b="1" dirty="0"/>
              <a:t>Notes:</a:t>
            </a:r>
            <a:endParaRPr lang="en-US" sz="1200" i="1" dirty="0"/>
          </a:p>
          <a:p>
            <a:pPr marL="432000" indent="-432000">
              <a:spcBef>
                <a:spcPts val="600"/>
              </a:spcBef>
              <a:buFont typeface="+mj-lt"/>
              <a:buAutoNum type="arabicPeriod"/>
            </a:pPr>
            <a:r>
              <a:rPr lang="en-US" sz="1200" dirty="0"/>
              <a:t>All sizes are measured in bits</a:t>
            </a:r>
          </a:p>
          <a:p>
            <a:pPr marL="432000" indent="-432000">
              <a:spcBef>
                <a:spcPts val="600"/>
              </a:spcBef>
              <a:buFont typeface="+mj-lt"/>
              <a:buAutoNum type="arabicPeriod"/>
            </a:pPr>
            <a:r>
              <a:rPr lang="en-US" sz="1200" dirty="0"/>
              <a:t>Security refers to the fact that a birthday attack on a message digest of size </a:t>
            </a:r>
            <a:r>
              <a:rPr lang="en-US" sz="1200" i="1" dirty="0"/>
              <a:t>n </a:t>
            </a:r>
            <a:r>
              <a:rPr lang="en-US" sz="1200" dirty="0"/>
              <a:t>produces a collision with a work</a:t>
            </a:r>
          </a:p>
        </p:txBody>
      </p:sp>
      <p:sp>
        <p:nvSpPr>
          <p:cNvPr id="10" name="Content Placeholder 9"/>
          <p:cNvSpPr>
            <a:spLocks noGrp="1"/>
          </p:cNvSpPr>
          <p:nvPr>
            <p:ph sz="quarter" idx="16"/>
          </p:nvPr>
        </p:nvSpPr>
        <p:spPr>
          <a:xfrm>
            <a:off x="457200" y="5450731"/>
            <a:ext cx="2124075" cy="218926"/>
          </a:xfrm>
        </p:spPr>
        <p:txBody>
          <a:bodyPr tIns="0" rIns="0"/>
          <a:lstStyle/>
          <a:p>
            <a:pPr marL="432000" indent="0">
              <a:spcBef>
                <a:spcPts val="600"/>
              </a:spcBef>
              <a:buNone/>
            </a:pPr>
            <a:r>
              <a:rPr lang="en-US" sz="1200" dirty="0"/>
              <a:t>factor of approximately</a:t>
            </a:r>
          </a:p>
        </p:txBody>
      </p:sp>
      <p:graphicFrame>
        <p:nvGraphicFramePr>
          <p:cNvPr id="31" name="Object 30" descr="2 to the power of start fraction n over 2 end fraction."/>
          <p:cNvGraphicFramePr>
            <a:graphicFrameLocks noChangeAspect="1"/>
          </p:cNvGraphicFramePr>
          <p:nvPr>
            <p:extLst>
              <p:ext uri="{D42A27DB-BD31-4B8C-83A1-F6EECF244321}">
                <p14:modId xmlns:p14="http://schemas.microsoft.com/office/powerpoint/2010/main" val="2569491786"/>
              </p:ext>
            </p:extLst>
          </p:nvPr>
        </p:nvGraphicFramePr>
        <p:xfrm>
          <a:off x="2622550" y="5426075"/>
          <a:ext cx="349250" cy="209550"/>
        </p:xfrm>
        <a:graphic>
          <a:graphicData uri="http://schemas.openxmlformats.org/presentationml/2006/ole">
            <mc:AlternateContent xmlns:mc="http://schemas.openxmlformats.org/markup-compatibility/2006">
              <mc:Choice xmlns:v="urn:schemas-microsoft-com:vml" Requires="v">
                <p:oleObj name="Equation" r:id="rId12" imgW="317160" imgH="190440" progId="Equation.DSMT4">
                  <p:embed/>
                </p:oleObj>
              </mc:Choice>
              <mc:Fallback>
                <p:oleObj name="Equation" r:id="rId12" imgW="317160" imgH="190440" progId="Equation.DSMT4">
                  <p:embed/>
                  <p:pic>
                    <p:nvPicPr>
                      <p:cNvPr id="31" name="Object 30" descr="2 to the power of start fraction n over 2 end fraction."/>
                      <p:cNvPicPr/>
                      <p:nvPr/>
                    </p:nvPicPr>
                    <p:blipFill>
                      <a:blip r:embed="rId13"/>
                      <a:stretch>
                        <a:fillRect/>
                      </a:stretch>
                    </p:blipFill>
                    <p:spPr>
                      <a:xfrm>
                        <a:off x="2622550" y="5426075"/>
                        <a:ext cx="349250" cy="2095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0929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C5C523B-EC9B-48D2-9F2E-8D590F819918}"/>
              </a:ext>
            </a:extLst>
          </p:cNvPr>
          <p:cNvSpPr>
            <a:spLocks noGrp="1"/>
          </p:cNvSpPr>
          <p:nvPr>
            <p:ph type="title"/>
          </p:nvPr>
        </p:nvSpPr>
        <p:spPr/>
        <p:txBody>
          <a:bodyPr/>
          <a:lstStyle/>
          <a:p>
            <a:r>
              <a:rPr lang="en-US" sz="3200" dirty="0"/>
              <a:t>Figure 21.2 Message Digest Generation Using S</a:t>
            </a:r>
            <a:r>
              <a:rPr lang="en-US" sz="100" dirty="0"/>
              <a:t> </a:t>
            </a:r>
            <a:r>
              <a:rPr lang="en-US" sz="3200" dirty="0"/>
              <a:t>H</a:t>
            </a:r>
            <a:r>
              <a:rPr lang="en-US" sz="100" dirty="0"/>
              <a:t> </a:t>
            </a:r>
            <a:r>
              <a:rPr lang="en-US" sz="3200" dirty="0"/>
              <a:t>A-512</a:t>
            </a:r>
          </a:p>
        </p:txBody>
      </p:sp>
      <p:pic>
        <p:nvPicPr>
          <p:cNvPr id="3" name="Content Placeholder 2" descr="An illustration depicts the message digest generation process using S H A 512.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36942" y="1579271"/>
            <a:ext cx="7270117" cy="4588332"/>
          </a:xfrm>
        </p:spPr>
      </p:pic>
    </p:spTree>
    <p:extLst>
      <p:ext uri="{BB962C8B-B14F-4D97-AF65-F5344CB8AC3E}">
        <p14:creationId xmlns:p14="http://schemas.microsoft.com/office/powerpoint/2010/main" val="17471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21.3 S</a:t>
            </a:r>
            <a:r>
              <a:rPr lang="en-US" sz="100" dirty="0"/>
              <a:t> </a:t>
            </a:r>
            <a:r>
              <a:rPr lang="en-US" sz="3200" dirty="0"/>
              <a:t>H</a:t>
            </a:r>
            <a:r>
              <a:rPr lang="en-US" sz="100" dirty="0"/>
              <a:t> </a:t>
            </a:r>
            <a:r>
              <a:rPr lang="en-US" sz="3200" dirty="0"/>
              <a:t>A-512 Processing of a Single 1024-Bit Block</a:t>
            </a:r>
          </a:p>
        </p:txBody>
      </p:sp>
      <p:pic>
        <p:nvPicPr>
          <p:cNvPr id="4" name="Content Placeholder 3" descr="An illustration depicts the S H A 512 processing of a single 1024 bit bloc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782894" y="1491724"/>
            <a:ext cx="3578212" cy="4755508"/>
          </a:xfrm>
        </p:spPr>
      </p:pic>
    </p:spTree>
    <p:extLst>
      <p:ext uri="{BB962C8B-B14F-4D97-AF65-F5344CB8AC3E}">
        <p14:creationId xmlns:p14="http://schemas.microsoft.com/office/powerpoint/2010/main" val="40163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z="100" dirty="0"/>
              <a:t> </a:t>
            </a:r>
            <a:r>
              <a:rPr lang="en-US" dirty="0"/>
              <a:t>M</a:t>
            </a:r>
            <a:r>
              <a:rPr lang="en-US" sz="100" dirty="0"/>
              <a:t> </a:t>
            </a:r>
            <a:r>
              <a:rPr lang="en-US" dirty="0"/>
              <a:t>A</a:t>
            </a:r>
            <a:r>
              <a:rPr lang="en-US" sz="100" dirty="0"/>
              <a:t> </a:t>
            </a:r>
            <a:r>
              <a:rPr lang="en-US" dirty="0"/>
              <a:t>C</a:t>
            </a:r>
          </a:p>
        </p:txBody>
      </p:sp>
      <p:sp>
        <p:nvSpPr>
          <p:cNvPr id="3" name="Content Placeholder 2"/>
          <p:cNvSpPr>
            <a:spLocks noGrp="1"/>
          </p:cNvSpPr>
          <p:nvPr>
            <p:ph sz="quarter" idx="13"/>
          </p:nvPr>
        </p:nvSpPr>
        <p:spPr>
          <a:xfrm>
            <a:off x="457200" y="1556327"/>
            <a:ext cx="8229600" cy="4571342"/>
          </a:xfrm>
        </p:spPr>
        <p:txBody>
          <a:bodyPr/>
          <a:lstStyle/>
          <a:p>
            <a:r>
              <a:rPr lang="en-US" sz="2200" dirty="0"/>
              <a:t>Interest in developing a M</a:t>
            </a:r>
            <a:r>
              <a:rPr lang="en-US" sz="100" dirty="0"/>
              <a:t> </a:t>
            </a:r>
            <a:r>
              <a:rPr lang="en-US" sz="2200" dirty="0"/>
              <a:t>A</a:t>
            </a:r>
            <a:r>
              <a:rPr lang="en-US" sz="100" dirty="0"/>
              <a:t> </a:t>
            </a:r>
            <a:r>
              <a:rPr lang="en-US" sz="2200" dirty="0"/>
              <a:t>C derived from a cryptographic hash code</a:t>
            </a:r>
          </a:p>
          <a:p>
            <a:pPr lvl="1"/>
            <a:r>
              <a:rPr lang="en-US" sz="2200" dirty="0"/>
              <a:t>Cryptographic hash functions generally execute faster</a:t>
            </a:r>
          </a:p>
          <a:p>
            <a:pPr lvl="1"/>
            <a:r>
              <a:rPr lang="en-US" sz="2200" dirty="0"/>
              <a:t>Library code is widely available</a:t>
            </a:r>
          </a:p>
          <a:p>
            <a:pPr lvl="1"/>
            <a:r>
              <a:rPr lang="en-US" sz="2200" dirty="0"/>
              <a:t>S</a:t>
            </a:r>
            <a:r>
              <a:rPr lang="en-US" sz="100" dirty="0"/>
              <a:t> </a:t>
            </a:r>
            <a:r>
              <a:rPr lang="en-US" sz="2200" dirty="0"/>
              <a:t>H</a:t>
            </a:r>
            <a:r>
              <a:rPr lang="en-US" sz="100" dirty="0"/>
              <a:t> </a:t>
            </a:r>
            <a:r>
              <a:rPr lang="en-US" sz="2200" dirty="0"/>
              <a:t>A-1 was not deigned for use as a M</a:t>
            </a:r>
            <a:r>
              <a:rPr lang="en-US" sz="100" dirty="0"/>
              <a:t> </a:t>
            </a:r>
            <a:r>
              <a:rPr lang="en-US" sz="2200" dirty="0"/>
              <a:t>A</a:t>
            </a:r>
            <a:r>
              <a:rPr lang="en-US" sz="100" dirty="0"/>
              <a:t> </a:t>
            </a:r>
            <a:r>
              <a:rPr lang="en-US" sz="2200" dirty="0"/>
              <a:t>C because it does not rely on a secret key</a:t>
            </a:r>
          </a:p>
          <a:p>
            <a:r>
              <a:rPr lang="en-US" sz="2200" dirty="0"/>
              <a:t>Issued as R</a:t>
            </a:r>
            <a:r>
              <a:rPr lang="en-US" sz="100" dirty="0"/>
              <a:t> </a:t>
            </a:r>
            <a:r>
              <a:rPr lang="en-US" sz="2200" dirty="0"/>
              <a:t>F</a:t>
            </a:r>
            <a:r>
              <a:rPr lang="en-US" sz="100" dirty="0"/>
              <a:t> </a:t>
            </a:r>
            <a:r>
              <a:rPr lang="en-US" sz="2200" dirty="0"/>
              <a:t>C2014</a:t>
            </a:r>
          </a:p>
          <a:p>
            <a:r>
              <a:rPr lang="en-US" sz="2200" dirty="0"/>
              <a:t>Has been chosen as the mandatory-to-implement M</a:t>
            </a:r>
            <a:r>
              <a:rPr lang="en-US" sz="100" dirty="0"/>
              <a:t> </a:t>
            </a:r>
            <a:r>
              <a:rPr lang="en-US" sz="2200" dirty="0"/>
              <a:t>A</a:t>
            </a:r>
            <a:r>
              <a:rPr lang="en-US" sz="100" dirty="0"/>
              <a:t> </a:t>
            </a:r>
            <a:r>
              <a:rPr lang="en-US" sz="2200" dirty="0"/>
              <a:t>C for I</a:t>
            </a:r>
            <a:r>
              <a:rPr lang="en-US" sz="100" dirty="0"/>
              <a:t> </a:t>
            </a:r>
            <a:r>
              <a:rPr lang="en-US" sz="2200" dirty="0"/>
              <a:t>P security</a:t>
            </a:r>
          </a:p>
          <a:p>
            <a:pPr lvl="1"/>
            <a:r>
              <a:rPr lang="en-US" sz="2200" dirty="0"/>
              <a:t>Used in other Internet protocols such as Transport Layer Security (T</a:t>
            </a:r>
            <a:r>
              <a:rPr lang="en-US" sz="100" dirty="0"/>
              <a:t> </a:t>
            </a:r>
            <a:r>
              <a:rPr lang="en-US" sz="2200" dirty="0"/>
              <a:t>L</a:t>
            </a:r>
            <a:r>
              <a:rPr lang="en-US" sz="100" dirty="0"/>
              <a:t> </a:t>
            </a:r>
            <a:r>
              <a:rPr lang="en-US" sz="2200" dirty="0"/>
              <a:t>S) and Secure Electronic Transaction (S</a:t>
            </a:r>
            <a:r>
              <a:rPr lang="en-US" sz="100" dirty="0"/>
              <a:t> </a:t>
            </a:r>
            <a:r>
              <a:rPr lang="en-US" sz="2200" dirty="0"/>
              <a:t>E</a:t>
            </a:r>
            <a:r>
              <a:rPr lang="en-US" sz="100" dirty="0"/>
              <a:t> </a:t>
            </a:r>
            <a:r>
              <a:rPr lang="en-US" sz="2200" dirty="0"/>
              <a:t>T)</a:t>
            </a:r>
          </a:p>
        </p:txBody>
      </p:sp>
    </p:spTree>
    <p:extLst>
      <p:ext uri="{BB962C8B-B14F-4D97-AF65-F5344CB8AC3E}">
        <p14:creationId xmlns:p14="http://schemas.microsoft.com/office/powerpoint/2010/main" val="405828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z="100" dirty="0"/>
              <a:t> </a:t>
            </a:r>
            <a:r>
              <a:rPr lang="en-US" dirty="0"/>
              <a:t>M</a:t>
            </a:r>
            <a:r>
              <a:rPr lang="en-US" sz="100" dirty="0"/>
              <a:t> </a:t>
            </a:r>
            <a:r>
              <a:rPr lang="en-US" dirty="0"/>
              <a:t>A</a:t>
            </a:r>
            <a:r>
              <a:rPr lang="en-US" sz="100" dirty="0"/>
              <a:t> </a:t>
            </a:r>
            <a:r>
              <a:rPr lang="en-US" dirty="0"/>
              <a:t>C Design Objectives</a:t>
            </a:r>
          </a:p>
        </p:txBody>
      </p:sp>
      <p:sp>
        <p:nvSpPr>
          <p:cNvPr id="3" name="Content Placeholder 2"/>
          <p:cNvSpPr>
            <a:spLocks noGrp="1"/>
          </p:cNvSpPr>
          <p:nvPr>
            <p:ph sz="quarter" idx="13"/>
          </p:nvPr>
        </p:nvSpPr>
        <p:spPr>
          <a:xfrm>
            <a:off x="457199" y="1556326"/>
            <a:ext cx="8283039" cy="4788911"/>
          </a:xfrm>
        </p:spPr>
        <p:txBody>
          <a:bodyPr/>
          <a:lstStyle/>
          <a:p>
            <a:r>
              <a:rPr lang="en-US" dirty="0"/>
              <a:t>To use, without modifications, available hash functions</a:t>
            </a:r>
          </a:p>
          <a:p>
            <a:r>
              <a:rPr lang="en-US" dirty="0"/>
              <a:t>To allow for easy </a:t>
            </a:r>
            <a:r>
              <a:rPr lang="en-US" dirty="0" err="1"/>
              <a:t>replaceability</a:t>
            </a:r>
            <a:r>
              <a:rPr lang="en-US" dirty="0"/>
              <a:t> of the embedded hash function in case faster or more secure hash functions are found or required</a:t>
            </a:r>
          </a:p>
          <a:p>
            <a:r>
              <a:rPr lang="en-US" dirty="0"/>
              <a:t>To preserve the original performance of the hash function without incurring a significant degradation</a:t>
            </a:r>
          </a:p>
          <a:p>
            <a:r>
              <a:rPr lang="en-US" dirty="0"/>
              <a:t>To use and handle keys in a simple way</a:t>
            </a:r>
          </a:p>
          <a:p>
            <a:r>
              <a:rPr lang="en-US" dirty="0"/>
              <a:t>To have a well-understood cryptographic analysis of the strength of the authentication mechanism based on reasonable assumptions on the embedded hash function</a:t>
            </a:r>
          </a:p>
        </p:txBody>
      </p:sp>
    </p:spTree>
    <p:extLst>
      <p:ext uri="{BB962C8B-B14F-4D97-AF65-F5344CB8AC3E}">
        <p14:creationId xmlns:p14="http://schemas.microsoft.com/office/powerpoint/2010/main" val="344193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21.4 H</a:t>
            </a:r>
            <a:r>
              <a:rPr lang="en-US" sz="100" dirty="0"/>
              <a:t> </a:t>
            </a:r>
            <a:r>
              <a:rPr lang="en-US" dirty="0"/>
              <a:t>M</a:t>
            </a:r>
            <a:r>
              <a:rPr lang="en-US" sz="100" dirty="0"/>
              <a:t> </a:t>
            </a:r>
            <a:r>
              <a:rPr lang="en-US" dirty="0"/>
              <a:t>A</a:t>
            </a:r>
            <a:r>
              <a:rPr lang="en-US" sz="100" dirty="0"/>
              <a:t> </a:t>
            </a:r>
            <a:r>
              <a:rPr lang="en-US" dirty="0"/>
              <a:t>C Structure</a:t>
            </a:r>
          </a:p>
        </p:txBody>
      </p:sp>
      <p:pic>
        <p:nvPicPr>
          <p:cNvPr id="4" name="Content Placeholder 3" descr="An illustration depicts the H M A C structur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3056" y="1507541"/>
            <a:ext cx="3917888" cy="4705403"/>
          </a:xfrm>
        </p:spPr>
      </p:pic>
    </p:spTree>
    <p:extLst>
      <p:ext uri="{BB962C8B-B14F-4D97-AF65-F5344CB8AC3E}">
        <p14:creationId xmlns:p14="http://schemas.microsoft.com/office/powerpoint/2010/main" val="201073457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F65207F5-7C10-42A2-90C1-0FB4DED646A0}">
  <ds:schemaRefs>
    <ds:schemaRef ds:uri="http://schemas.microsoft.com/sharepoint/v3/contenttype/forms"/>
  </ds:schemaRefs>
</ds:datastoreItem>
</file>

<file path=customXml/itemProps2.xml><?xml version="1.0" encoding="utf-8"?>
<ds:datastoreItem xmlns:ds="http://schemas.openxmlformats.org/officeDocument/2006/customXml" ds:itemID="{C0123A84-2261-443E-A5EF-B059E88CBCFD}">
  <ds:schemaRefs>
    <ds:schemaRef ds:uri="http://schemas.microsoft.com/office/2006/metadata/contentType"/>
    <ds:schemaRef ds:uri="http://schemas.microsoft.com/office/2006/metadata/properties/metaAttributes"/>
    <ds:schemaRef ds:uri="http://www.w3.org/2000/xmlns/"/>
    <ds:schemaRef ds:uri="http://www.w3.org/2001/XMLSchema"/>
    <ds:schemaRef ds:uri="7c1bd8dc-4e40-424f-a15f-9ffcd522197f"/>
    <ds:schemaRef ds:uri="6125ffc9-2c56-435e-8267-1393444907b2"/>
  </ds:schemaRefs>
</ds:datastoreItem>
</file>

<file path=customXml/itemProps3.xml><?xml version="1.0" encoding="utf-8"?>
<ds:datastoreItem xmlns:ds="http://schemas.openxmlformats.org/officeDocument/2006/customXml" ds:itemID="{3A93BCC0-0FAF-4F6C-BD3A-23BB8815D8AC}">
  <ds:schemaRefs>
    <ds:schemaRef ds:uri="http://schemas.microsoft.com/office/2006/metadata/properties"/>
    <ds:schemaRef ds:uri="http://www.w3.org/2000/xmlns/"/>
    <ds:schemaRef ds:uri="7c1bd8dc-4e40-424f-a15f-9ffcd522197f"/>
    <ds:schemaRef ds:uri="http://www.w3.org/2001/XMLSchema-instance"/>
    <ds:schemaRef ds:uri="6125ffc9-2c56-435e-8267-1393444907b2"/>
  </ds:schemaRefs>
</ds:datastoreItem>
</file>

<file path=docProps/app.xml><?xml version="1.0" encoding="utf-8"?>
<Properties xmlns="http://schemas.openxmlformats.org/officeDocument/2006/extended-properties" xmlns:vt="http://schemas.openxmlformats.org/officeDocument/2006/docPropsVTypes">
  <TotalTime>147989</TotalTime>
  <Words>9327</Words>
  <Application>Microsoft Office PowerPoint</Application>
  <PresentationFormat>On-screen Show (4:3)</PresentationFormat>
  <Paragraphs>655</Paragraphs>
  <Slides>28</Slides>
  <Notes>25</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USHE</vt:lpstr>
      <vt:lpstr>USHE_slide options</vt:lpstr>
      <vt:lpstr>Computer Security: Principles and Practice</vt:lpstr>
      <vt:lpstr>Figure 21.1 Simple Hash Function Using Bitwise X O R</vt:lpstr>
      <vt:lpstr>Secure Hash Algorithm (S H A)</vt:lpstr>
      <vt:lpstr>Table 21.1 Comparison of S H A Parameters</vt:lpstr>
      <vt:lpstr>Figure 21.2 Message Digest Generation Using S H A-512</vt:lpstr>
      <vt:lpstr>Figure 21.3 S H A-512 Processing of a Single 1024-Bit Block</vt:lpstr>
      <vt:lpstr>H M A C</vt:lpstr>
      <vt:lpstr>H M A C Design Objectives</vt:lpstr>
      <vt:lpstr>Figure 21.4 H M A C Structure</vt:lpstr>
      <vt:lpstr>R S A Public-Key Encryption</vt:lpstr>
      <vt:lpstr>Figure 21.7 The R S A Algorithm</vt:lpstr>
      <vt:lpstr>Figure 21.8 Example of R S A Algorithm</vt:lpstr>
      <vt:lpstr>Calculating d using Extended Euclidean Algorithm</vt:lpstr>
      <vt:lpstr>Encryption in RSA with public key (29,133)</vt:lpstr>
      <vt:lpstr>Another RSA Example</vt:lpstr>
      <vt:lpstr>Security of R S A</vt:lpstr>
      <vt:lpstr>Table 21.2 Progress in Factorization</vt:lpstr>
      <vt:lpstr>Timing Attacks</vt:lpstr>
      <vt:lpstr>Timing Attack Countermeasures</vt:lpstr>
      <vt:lpstr>Diffie-Hellman Key Exchange</vt:lpstr>
      <vt:lpstr>Diffie-Hellman key exchange</vt:lpstr>
      <vt:lpstr>Diffie-Hellman- Example</vt:lpstr>
      <vt:lpstr>Figure 21.9 The Diffie-Hellman Key Exchange Algorithm</vt:lpstr>
      <vt:lpstr>Another Diffie-Hellman Example</vt:lpstr>
      <vt:lpstr>Figure 21.10 Diffie-Hellman Key Exchange</vt:lpstr>
      <vt:lpstr>Man-in-the-Middle Attack</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dc:title>
  <dc:subject>Engineering and Computer Science</dc:subject>
  <dc:creator>Stallings/Brown</dc:creator>
  <cp:keywords>Computer Security</cp:keywords>
  <dc:description>Long description alt-text is inserted in the notes pane; Alt text for images/math equations within table cells have been placed behind the object intentionally to provide a better screen reader user experience.</dc:description>
  <cp:lastModifiedBy>Abdullah O Alshalan</cp:lastModifiedBy>
  <cp:revision>1010</cp:revision>
  <dcterms:modified xsi:type="dcterms:W3CDTF">2024-10-06T22:23:07Z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6372400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