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4"/>
    <p:sldMasterId id="2147483659" r:id="rId5"/>
  </p:sldMasterIdLst>
  <p:notesMasterIdLst>
    <p:notesMasterId r:id="rId47"/>
  </p:notesMasterIdLst>
  <p:handoutMasterIdLst>
    <p:handoutMasterId r:id="rId48"/>
  </p:handoutMasterIdLst>
  <p:sldIdLst>
    <p:sldId id="330" r:id="rId6"/>
    <p:sldId id="370" r:id="rId7"/>
    <p:sldId id="372" r:id="rId8"/>
    <p:sldId id="373" r:id="rId9"/>
    <p:sldId id="405" r:id="rId10"/>
    <p:sldId id="406" r:id="rId11"/>
    <p:sldId id="407" r:id="rId12"/>
    <p:sldId id="374" r:id="rId13"/>
    <p:sldId id="408" r:id="rId14"/>
    <p:sldId id="409" r:id="rId15"/>
    <p:sldId id="375" r:id="rId16"/>
    <p:sldId id="376" r:id="rId17"/>
    <p:sldId id="377" r:id="rId18"/>
    <p:sldId id="378" r:id="rId19"/>
    <p:sldId id="379" r:id="rId20"/>
    <p:sldId id="380" r:id="rId21"/>
    <p:sldId id="381" r:id="rId22"/>
    <p:sldId id="382" r:id="rId23"/>
    <p:sldId id="383" r:id="rId24"/>
    <p:sldId id="384" r:id="rId25"/>
    <p:sldId id="385" r:id="rId26"/>
    <p:sldId id="386" r:id="rId27"/>
    <p:sldId id="387" r:id="rId28"/>
    <p:sldId id="388" r:id="rId29"/>
    <p:sldId id="389" r:id="rId30"/>
    <p:sldId id="390" r:id="rId31"/>
    <p:sldId id="391" r:id="rId32"/>
    <p:sldId id="392" r:id="rId33"/>
    <p:sldId id="393" r:id="rId34"/>
    <p:sldId id="404" r:id="rId35"/>
    <p:sldId id="394" r:id="rId36"/>
    <p:sldId id="395" r:id="rId37"/>
    <p:sldId id="396" r:id="rId38"/>
    <p:sldId id="397" r:id="rId39"/>
    <p:sldId id="398" r:id="rId40"/>
    <p:sldId id="399" r:id="rId41"/>
    <p:sldId id="400" r:id="rId42"/>
    <p:sldId id="401" r:id="rId43"/>
    <p:sldId id="402" r:id="rId44"/>
    <p:sldId id="403" r:id="rId45"/>
    <p:sldId id="298" r:id="rId46"/>
  </p:sldIdLst>
  <p:sldSz cx="9144000" cy="6858000" type="screen4x3"/>
  <p:notesSz cx="6858000" cy="9144000"/>
  <p:embeddedFontLst>
    <p:embeddedFont>
      <p:font typeface="Noto Sans Symbols" panose="020B0604020202020204" pitchFamily="34" charset="0"/>
      <p:regular r:id="rId49"/>
      <p:bold r:id="rId50"/>
      <p:italic r:id="rId51"/>
      <p:boldItalic r:id="rId52"/>
    </p:embeddedFont>
    <p:embeddedFont>
      <p:font typeface="Verdana" panose="020B0604030504040204" pitchFamily="3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2" pos="295" userDrawn="1">
          <p15:clr>
            <a:srgbClr val="A4A3A4"/>
          </p15:clr>
        </p15:guide>
        <p15:guide id="3" orient="horz" pos="4178" userDrawn="1">
          <p15:clr>
            <a:srgbClr val="A4A3A4"/>
          </p15:clr>
        </p15:guide>
        <p15:guide id="4" orient="horz" pos="119" userDrawn="1">
          <p15:clr>
            <a:srgbClr val="A4A3A4"/>
          </p15:clr>
        </p15:guide>
        <p15:guide id="5" orient="horz" pos="709" userDrawn="1">
          <p15:clr>
            <a:srgbClr val="A4A3A4"/>
          </p15:clr>
        </p15:guide>
        <p15:guide id="6" orient="horz" pos="1071" userDrawn="1">
          <p15:clr>
            <a:srgbClr val="A4A3A4"/>
          </p15:clr>
        </p15:guide>
        <p15:guide id="7" pos="63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15" autoAdjust="0"/>
    <p:restoredTop sz="82528" autoAdjust="0"/>
  </p:normalViewPr>
  <p:slideViewPr>
    <p:cSldViewPr snapToGrid="0" snapToObjects="1">
      <p:cViewPr varScale="1">
        <p:scale>
          <a:sx n="95" d="100"/>
          <a:sy n="95" d="100"/>
        </p:scale>
        <p:origin x="2104" y="184"/>
      </p:cViewPr>
      <p:guideLst>
        <p:guide pos="295"/>
        <p:guide orient="horz" pos="4178"/>
        <p:guide orient="horz" pos="119"/>
        <p:guide orient="horz" pos="709"/>
        <p:guide orient="horz" pos="1071"/>
        <p:guide pos="6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font" Target="fonts/font5.fntdata"/><Relationship Id="rId58"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56" Type="http://schemas.openxmlformats.org/officeDocument/2006/relationships/font" Target="fonts/font8.fntdata"/><Relationship Id="rId8" Type="http://schemas.openxmlformats.org/officeDocument/2006/relationships/slide" Target="slides/slide3.xml"/><Relationship Id="rId51" Type="http://schemas.openxmlformats.org/officeDocument/2006/relationships/font" Target="fonts/font3.fntdata"/><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font" Target="fonts/font6.fntdata"/><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1.fntdata"/><Relationship Id="rId57" Type="http://schemas.openxmlformats.org/officeDocument/2006/relationships/commentAuthors" Target="commentAuthor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font" Target="fonts/font4.fntdata"/><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O Alshalan" userId="b5f3f57b-ab63-41c5-8145-087ccfb5e07e" providerId="ADAL" clId="{3B6645DA-8424-AD42-9B27-E6447281BD3D}"/>
    <pc:docChg chg="undo custSel addSld modSld modMainMaster">
      <pc:chgData name="Abdullah O Alshalan" userId="b5f3f57b-ab63-41c5-8145-087ccfb5e07e" providerId="ADAL" clId="{3B6645DA-8424-AD42-9B27-E6447281BD3D}" dt="2023-03-21T13:03:33.877" v="289" actId="478"/>
      <pc:docMkLst>
        <pc:docMk/>
      </pc:docMkLst>
      <pc:sldChg chg="modSp mod">
        <pc:chgData name="Abdullah O Alshalan" userId="b5f3f57b-ab63-41c5-8145-087ccfb5e07e" providerId="ADAL" clId="{3B6645DA-8424-AD42-9B27-E6447281BD3D}" dt="2023-03-21T12:29:38.563" v="40"/>
        <pc:sldMkLst>
          <pc:docMk/>
          <pc:sldMk cId="0" sldId="298"/>
        </pc:sldMkLst>
        <pc:spChg chg="mod">
          <ac:chgData name="Abdullah O Alshalan" userId="b5f3f57b-ab63-41c5-8145-087ccfb5e07e" providerId="ADAL" clId="{3B6645DA-8424-AD42-9B27-E6447281BD3D}" dt="2023-03-21T12:29:38.563" v="40"/>
          <ac:spMkLst>
            <pc:docMk/>
            <pc:sldMk cId="0" sldId="298"/>
            <ac:spMk id="2" creationId="{AD5FAE7B-F718-4307-B112-AD6256157E8F}"/>
          </ac:spMkLst>
        </pc:spChg>
        <pc:spChg chg="mod">
          <ac:chgData name="Abdullah O Alshalan" userId="b5f3f57b-ab63-41c5-8145-087ccfb5e07e" providerId="ADAL" clId="{3B6645DA-8424-AD42-9B27-E6447281BD3D}" dt="2023-03-21T12:29:38.563" v="40"/>
          <ac:spMkLst>
            <pc:docMk/>
            <pc:sldMk cId="0" sldId="298"/>
            <ac:spMk id="5" creationId="{E47FF819-0D5D-491A-BF8F-B42813E7390C}"/>
          </ac:spMkLst>
        </pc:spChg>
      </pc:sldChg>
      <pc:sldChg chg="addSp delSp modSp mod">
        <pc:chgData name="Abdullah O Alshalan" userId="b5f3f57b-ab63-41c5-8145-087ccfb5e07e" providerId="ADAL" clId="{3B6645DA-8424-AD42-9B27-E6447281BD3D}" dt="2023-03-21T13:03:33.877" v="289" actId="478"/>
        <pc:sldMkLst>
          <pc:docMk/>
          <pc:sldMk cId="3801335957" sldId="330"/>
        </pc:sldMkLst>
        <pc:spChg chg="mod">
          <ac:chgData name="Abdullah O Alshalan" userId="b5f3f57b-ab63-41c5-8145-087ccfb5e07e" providerId="ADAL" clId="{3B6645DA-8424-AD42-9B27-E6447281BD3D}" dt="2023-03-21T12:29:40.336" v="44"/>
          <ac:spMkLst>
            <pc:docMk/>
            <pc:sldMk cId="3801335957" sldId="330"/>
            <ac:spMk id="2" creationId="{57E98728-A241-43F4-95FF-6C49FEEA0911}"/>
          </ac:spMkLst>
        </pc:spChg>
        <pc:spChg chg="mod">
          <ac:chgData name="Abdullah O Alshalan" userId="b5f3f57b-ab63-41c5-8145-087ccfb5e07e" providerId="ADAL" clId="{3B6645DA-8424-AD42-9B27-E6447281BD3D}" dt="2023-03-21T12:29:40.336" v="44"/>
          <ac:spMkLst>
            <pc:docMk/>
            <pc:sldMk cId="3801335957" sldId="330"/>
            <ac:spMk id="3" creationId="{ABE18F80-D4FC-4D8F-B2BD-E7BEE7E012B5}"/>
          </ac:spMkLst>
        </pc:spChg>
        <pc:spChg chg="add del mod">
          <ac:chgData name="Abdullah O Alshalan" userId="b5f3f57b-ab63-41c5-8145-087ccfb5e07e" providerId="ADAL" clId="{3B6645DA-8424-AD42-9B27-E6447281BD3D}" dt="2023-03-21T12:30:48.405" v="47" actId="478"/>
          <ac:spMkLst>
            <pc:docMk/>
            <pc:sldMk cId="3801335957" sldId="330"/>
            <ac:spMk id="8" creationId="{C8E88D28-1A9F-4FC4-946F-10B4629D1438}"/>
          </ac:spMkLst>
        </pc:spChg>
        <pc:spChg chg="add del mod">
          <ac:chgData name="Abdullah O Alshalan" userId="b5f3f57b-ab63-41c5-8145-087ccfb5e07e" providerId="ADAL" clId="{3B6645DA-8424-AD42-9B27-E6447281BD3D}" dt="2023-03-21T12:30:44.179" v="46" actId="478"/>
          <ac:spMkLst>
            <pc:docMk/>
            <pc:sldMk cId="3801335957" sldId="330"/>
            <ac:spMk id="9" creationId="{2333820E-7EEC-6C2C-338A-AF4BAE794419}"/>
          </ac:spMkLst>
        </pc:spChg>
        <pc:spChg chg="add del mod">
          <ac:chgData name="Abdullah O Alshalan" userId="b5f3f57b-ab63-41c5-8145-087ccfb5e07e" providerId="ADAL" clId="{3B6645DA-8424-AD42-9B27-E6447281BD3D}" dt="2023-03-21T12:29:25.277" v="32" actId="478"/>
          <ac:spMkLst>
            <pc:docMk/>
            <pc:sldMk cId="3801335957" sldId="330"/>
            <ac:spMk id="9" creationId="{67C62625-6B11-1AFE-0C6D-14B76D985C54}"/>
          </ac:spMkLst>
        </pc:spChg>
        <pc:spChg chg="add del mod">
          <ac:chgData name="Abdullah O Alshalan" userId="b5f3f57b-ab63-41c5-8145-087ccfb5e07e" providerId="ADAL" clId="{3B6645DA-8424-AD42-9B27-E6447281BD3D}" dt="2023-03-21T12:30:52.249" v="48" actId="478"/>
          <ac:spMkLst>
            <pc:docMk/>
            <pc:sldMk cId="3801335957" sldId="330"/>
            <ac:spMk id="11" creationId="{7F02AEBA-F48E-775F-4473-156BFEED86B1}"/>
          </ac:spMkLst>
        </pc:spChg>
        <pc:spChg chg="add del mod">
          <ac:chgData name="Abdullah O Alshalan" userId="b5f3f57b-ab63-41c5-8145-087ccfb5e07e" providerId="ADAL" clId="{3B6645DA-8424-AD42-9B27-E6447281BD3D}" dt="2023-03-21T12:29:38.505" v="38" actId="478"/>
          <ac:spMkLst>
            <pc:docMk/>
            <pc:sldMk cId="3801335957" sldId="330"/>
            <ac:spMk id="11" creationId="{E05D7AE5-632D-7A73-852F-E671AC24205B}"/>
          </ac:spMkLst>
        </pc:spChg>
        <pc:spChg chg="add del mod">
          <ac:chgData name="Abdullah O Alshalan" userId="b5f3f57b-ab63-41c5-8145-087ccfb5e07e" providerId="ADAL" clId="{3B6645DA-8424-AD42-9B27-E6447281BD3D}" dt="2023-03-21T13:03:33.877" v="289" actId="478"/>
          <ac:spMkLst>
            <pc:docMk/>
            <pc:sldMk cId="3801335957" sldId="330"/>
            <ac:spMk id="13" creationId="{D88E38FC-1304-205B-1B67-5EEE42BEB4AF}"/>
          </ac:spMkLst>
        </pc:spChg>
        <pc:spChg chg="add del mod">
          <ac:chgData name="Abdullah O Alshalan" userId="b5f3f57b-ab63-41c5-8145-087ccfb5e07e" providerId="ADAL" clId="{3B6645DA-8424-AD42-9B27-E6447281BD3D}" dt="2023-03-21T12:29:37.263" v="36" actId="478"/>
          <ac:spMkLst>
            <pc:docMk/>
            <pc:sldMk cId="3801335957" sldId="330"/>
            <ac:spMk id="13" creationId="{DBEC9FF3-C601-82F3-483E-69537E2946C6}"/>
          </ac:spMkLst>
        </pc:spChg>
        <pc:picChg chg="add del">
          <ac:chgData name="Abdullah O Alshalan" userId="b5f3f57b-ab63-41c5-8145-087ccfb5e07e" providerId="ADAL" clId="{3B6645DA-8424-AD42-9B27-E6447281BD3D}" dt="2023-03-21T13:03:31.225" v="288" actId="478"/>
          <ac:picMkLst>
            <pc:docMk/>
            <pc:sldMk cId="3801335957" sldId="330"/>
            <ac:picMk id="22" creationId="{463657D3-0029-4FB6-A24C-CAB832988B4E}"/>
          </ac:picMkLst>
        </pc:picChg>
      </pc:sldChg>
      <pc:sldChg chg="addSp delSp modSp mod">
        <pc:chgData name="Abdullah O Alshalan" userId="b5f3f57b-ab63-41c5-8145-087ccfb5e07e" providerId="ADAL" clId="{3B6645DA-8424-AD42-9B27-E6447281BD3D}" dt="2023-03-21T12:36:26.994" v="53" actId="20577"/>
        <pc:sldMkLst>
          <pc:docMk/>
          <pc:sldMk cId="3225623932" sldId="370"/>
        </pc:sldMkLst>
        <pc:spChg chg="mod">
          <ac:chgData name="Abdullah O Alshalan" userId="b5f3f57b-ab63-41c5-8145-087ccfb5e07e" providerId="ADAL" clId="{3B6645DA-8424-AD42-9B27-E6447281BD3D}" dt="2023-03-21T12:36:26.994" v="53" actId="20577"/>
          <ac:spMkLst>
            <pc:docMk/>
            <pc:sldMk cId="3225623932" sldId="370"/>
            <ac:spMk id="2" creationId="{055B1649-84C7-4420-8FE2-2092C0766DFD}"/>
          </ac:spMkLst>
        </pc:spChg>
        <pc:spChg chg="mod">
          <ac:chgData name="Abdullah O Alshalan" userId="b5f3f57b-ab63-41c5-8145-087ccfb5e07e" providerId="ADAL" clId="{3B6645DA-8424-AD42-9B27-E6447281BD3D}" dt="2023-03-21T12:36:12.345" v="52" actId="20577"/>
          <ac:spMkLst>
            <pc:docMk/>
            <pc:sldMk cId="3225623932" sldId="370"/>
            <ac:spMk id="3" creationId="{5FB851E9-070D-4315-B0AE-FF1A64666F99}"/>
          </ac:spMkLst>
        </pc:spChg>
        <pc:spChg chg="add del mod">
          <ac:chgData name="Abdullah O Alshalan" userId="b5f3f57b-ab63-41c5-8145-087ccfb5e07e" providerId="ADAL" clId="{3B6645DA-8424-AD42-9B27-E6447281BD3D}" dt="2023-03-21T12:30:59.354" v="51"/>
          <ac:spMkLst>
            <pc:docMk/>
            <pc:sldMk cId="3225623932" sldId="370"/>
            <ac:spMk id="4" creationId="{54BE3E1B-A353-11AB-0EEC-CBE374F103DF}"/>
          </ac:spMkLst>
        </pc:spChg>
      </pc:sldChg>
      <pc:sldChg chg="modSp mod">
        <pc:chgData name="Abdullah O Alshalan" userId="b5f3f57b-ab63-41c5-8145-087ccfb5e07e" providerId="ADAL" clId="{3B6645DA-8424-AD42-9B27-E6447281BD3D}" dt="2023-03-21T12:47:56.963" v="164" actId="20577"/>
        <pc:sldMkLst>
          <pc:docMk/>
          <pc:sldMk cId="1746364728" sldId="372"/>
        </pc:sldMkLst>
        <pc:spChg chg="mod">
          <ac:chgData name="Abdullah O Alshalan" userId="b5f3f57b-ab63-41c5-8145-087ccfb5e07e" providerId="ADAL" clId="{3B6645DA-8424-AD42-9B27-E6447281BD3D}" dt="2023-03-21T12:47:56.963" v="164" actId="20577"/>
          <ac:spMkLst>
            <pc:docMk/>
            <pc:sldMk cId="1746364728" sldId="372"/>
            <ac:spMk id="2" creationId="{3890336D-5BAF-44A8-A367-33014C141515}"/>
          </ac:spMkLst>
        </pc:spChg>
        <pc:picChg chg="mod">
          <ac:chgData name="Abdullah O Alshalan" userId="b5f3f57b-ab63-41c5-8145-087ccfb5e07e" providerId="ADAL" clId="{3B6645DA-8424-AD42-9B27-E6447281BD3D}" dt="2023-03-21T12:29:38.563" v="40"/>
          <ac:picMkLst>
            <pc:docMk/>
            <pc:sldMk cId="1746364728" sldId="372"/>
            <ac:picMk id="6" creationId="{E631D828-1747-4F97-903B-2E8D2B6E9C7B}"/>
          </ac:picMkLst>
        </pc:picChg>
      </pc:sldChg>
      <pc:sldChg chg="modSp mod">
        <pc:chgData name="Abdullah O Alshalan" userId="b5f3f57b-ab63-41c5-8145-087ccfb5e07e" providerId="ADAL" clId="{3B6645DA-8424-AD42-9B27-E6447281BD3D}" dt="2023-03-21T12:40:24.817" v="103" actId="113"/>
        <pc:sldMkLst>
          <pc:docMk/>
          <pc:sldMk cId="3005573044" sldId="373"/>
        </pc:sldMkLst>
        <pc:spChg chg="mod">
          <ac:chgData name="Abdullah O Alshalan" userId="b5f3f57b-ab63-41c5-8145-087ccfb5e07e" providerId="ADAL" clId="{3B6645DA-8424-AD42-9B27-E6447281BD3D}" dt="2023-03-21T12:29:38.563" v="40"/>
          <ac:spMkLst>
            <pc:docMk/>
            <pc:sldMk cId="3005573044" sldId="373"/>
            <ac:spMk id="2" creationId="{CD748F31-D2ED-4DE1-8A2A-5198496ECB71}"/>
          </ac:spMkLst>
        </pc:spChg>
        <pc:spChg chg="mod">
          <ac:chgData name="Abdullah O Alshalan" userId="b5f3f57b-ab63-41c5-8145-087ccfb5e07e" providerId="ADAL" clId="{3B6645DA-8424-AD42-9B27-E6447281BD3D}" dt="2023-03-21T12:40:24.817" v="103" actId="113"/>
          <ac:spMkLst>
            <pc:docMk/>
            <pc:sldMk cId="3005573044" sldId="373"/>
            <ac:spMk id="3" creationId="{0490FDB1-6D2A-42F3-9C3F-AF3C54A56934}"/>
          </ac:spMkLst>
        </pc:spChg>
      </pc:sldChg>
      <pc:sldChg chg="modSp mod">
        <pc:chgData name="Abdullah O Alshalan" userId="b5f3f57b-ab63-41c5-8145-087ccfb5e07e" providerId="ADAL" clId="{3B6645DA-8424-AD42-9B27-E6447281BD3D}" dt="2023-03-21T12:54:42.983" v="252" actId="404"/>
        <pc:sldMkLst>
          <pc:docMk/>
          <pc:sldMk cId="2878433595" sldId="374"/>
        </pc:sldMkLst>
        <pc:spChg chg="mod">
          <ac:chgData name="Abdullah O Alshalan" userId="b5f3f57b-ab63-41c5-8145-087ccfb5e07e" providerId="ADAL" clId="{3B6645DA-8424-AD42-9B27-E6447281BD3D}" dt="2023-03-21T12:50:30.852" v="184" actId="20577"/>
          <ac:spMkLst>
            <pc:docMk/>
            <pc:sldMk cId="2878433595" sldId="374"/>
            <ac:spMk id="2" creationId="{EAE2A894-04E6-49CB-AEA8-59E005F1E854}"/>
          </ac:spMkLst>
        </pc:spChg>
        <pc:spChg chg="mod">
          <ac:chgData name="Abdullah O Alshalan" userId="b5f3f57b-ab63-41c5-8145-087ccfb5e07e" providerId="ADAL" clId="{3B6645DA-8424-AD42-9B27-E6447281BD3D}" dt="2023-03-21T12:54:42.983" v="252" actId="404"/>
          <ac:spMkLst>
            <pc:docMk/>
            <pc:sldMk cId="2878433595" sldId="374"/>
            <ac:spMk id="3" creationId="{4478BC7B-1259-4CF7-B39E-21613D42D18B}"/>
          </ac:spMkLst>
        </pc:spChg>
      </pc:sldChg>
      <pc:sldChg chg="modSp mod">
        <pc:chgData name="Abdullah O Alshalan" userId="b5f3f57b-ab63-41c5-8145-087ccfb5e07e" providerId="ADAL" clId="{3B6645DA-8424-AD42-9B27-E6447281BD3D}" dt="2023-03-21T13:02:41.667" v="287" actId="20577"/>
        <pc:sldMkLst>
          <pc:docMk/>
          <pc:sldMk cId="939152809" sldId="375"/>
        </pc:sldMkLst>
        <pc:spChg chg="mod">
          <ac:chgData name="Abdullah O Alshalan" userId="b5f3f57b-ab63-41c5-8145-087ccfb5e07e" providerId="ADAL" clId="{3B6645DA-8424-AD42-9B27-E6447281BD3D}" dt="2023-03-21T12:29:38.563" v="40"/>
          <ac:spMkLst>
            <pc:docMk/>
            <pc:sldMk cId="939152809" sldId="375"/>
            <ac:spMk id="2" creationId="{E7C6B780-F506-4FB2-9022-ED0E1CB67B41}"/>
          </ac:spMkLst>
        </pc:spChg>
        <pc:spChg chg="mod">
          <ac:chgData name="Abdullah O Alshalan" userId="b5f3f57b-ab63-41c5-8145-087ccfb5e07e" providerId="ADAL" clId="{3B6645DA-8424-AD42-9B27-E6447281BD3D}" dt="2023-03-21T13:02:41.667" v="287" actId="20577"/>
          <ac:spMkLst>
            <pc:docMk/>
            <pc:sldMk cId="939152809" sldId="375"/>
            <ac:spMk id="3" creationId="{55FCC879-940D-4BAD-8354-F22F063AB8CE}"/>
          </ac:spMkLst>
        </pc:spChg>
      </pc:sldChg>
      <pc:sldChg chg="modSp">
        <pc:chgData name="Abdullah O Alshalan" userId="b5f3f57b-ab63-41c5-8145-087ccfb5e07e" providerId="ADAL" clId="{3B6645DA-8424-AD42-9B27-E6447281BD3D}" dt="2023-03-21T12:29:38.563" v="40"/>
        <pc:sldMkLst>
          <pc:docMk/>
          <pc:sldMk cId="2005625662" sldId="376"/>
        </pc:sldMkLst>
        <pc:spChg chg="mod">
          <ac:chgData name="Abdullah O Alshalan" userId="b5f3f57b-ab63-41c5-8145-087ccfb5e07e" providerId="ADAL" clId="{3B6645DA-8424-AD42-9B27-E6447281BD3D}" dt="2023-03-21T12:29:38.563" v="40"/>
          <ac:spMkLst>
            <pc:docMk/>
            <pc:sldMk cId="2005625662" sldId="376"/>
            <ac:spMk id="2" creationId="{E7C6B780-F506-4FB2-9022-ED0E1CB67B41}"/>
          </ac:spMkLst>
        </pc:spChg>
      </pc:sldChg>
      <pc:sldChg chg="modSp">
        <pc:chgData name="Abdullah O Alshalan" userId="b5f3f57b-ab63-41c5-8145-087ccfb5e07e" providerId="ADAL" clId="{3B6645DA-8424-AD42-9B27-E6447281BD3D}" dt="2023-03-21T12:29:38.563" v="40"/>
        <pc:sldMkLst>
          <pc:docMk/>
          <pc:sldMk cId="3815495375" sldId="377"/>
        </pc:sldMkLst>
        <pc:spChg chg="mod">
          <ac:chgData name="Abdullah O Alshalan" userId="b5f3f57b-ab63-41c5-8145-087ccfb5e07e" providerId="ADAL" clId="{3B6645DA-8424-AD42-9B27-E6447281BD3D}" dt="2023-03-21T12:29:38.563" v="40"/>
          <ac:spMkLst>
            <pc:docMk/>
            <pc:sldMk cId="3815495375" sldId="377"/>
            <ac:spMk id="3" creationId="{5B211097-3044-466D-BCD2-AC05A4905282}"/>
          </ac:spMkLst>
        </pc:spChg>
      </pc:sldChg>
      <pc:sldChg chg="modSp mod">
        <pc:chgData name="Abdullah O Alshalan" userId="b5f3f57b-ab63-41c5-8145-087ccfb5e07e" providerId="ADAL" clId="{3B6645DA-8424-AD42-9B27-E6447281BD3D}" dt="2023-03-21T12:29:38.563" v="40"/>
        <pc:sldMkLst>
          <pc:docMk/>
          <pc:sldMk cId="2091461465" sldId="379"/>
        </pc:sldMkLst>
        <pc:spChg chg="mod">
          <ac:chgData name="Abdullah O Alshalan" userId="b5f3f57b-ab63-41c5-8145-087ccfb5e07e" providerId="ADAL" clId="{3B6645DA-8424-AD42-9B27-E6447281BD3D}" dt="2023-03-21T12:29:38.563" v="40"/>
          <ac:spMkLst>
            <pc:docMk/>
            <pc:sldMk cId="2091461465" sldId="379"/>
            <ac:spMk id="2" creationId="{3484BA5C-241F-435E-BFD5-D6D5FB30C659}"/>
          </ac:spMkLst>
        </pc:spChg>
        <pc:picChg chg="mod">
          <ac:chgData name="Abdullah O Alshalan" userId="b5f3f57b-ab63-41c5-8145-087ccfb5e07e" providerId="ADAL" clId="{3B6645DA-8424-AD42-9B27-E6447281BD3D}" dt="2023-03-21T12:29:38.563" v="40"/>
          <ac:picMkLst>
            <pc:docMk/>
            <pc:sldMk cId="2091461465" sldId="379"/>
            <ac:picMk id="6" creationId="{A58B50AD-EF24-4BF5-9C2D-248E4CDDF794}"/>
          </ac:picMkLst>
        </pc:picChg>
      </pc:sldChg>
      <pc:sldChg chg="modSp">
        <pc:chgData name="Abdullah O Alshalan" userId="b5f3f57b-ab63-41c5-8145-087ccfb5e07e" providerId="ADAL" clId="{3B6645DA-8424-AD42-9B27-E6447281BD3D}" dt="2023-03-21T12:29:38.563" v="40"/>
        <pc:sldMkLst>
          <pc:docMk/>
          <pc:sldMk cId="218551158" sldId="380"/>
        </pc:sldMkLst>
        <pc:spChg chg="mod">
          <ac:chgData name="Abdullah O Alshalan" userId="b5f3f57b-ab63-41c5-8145-087ccfb5e07e" providerId="ADAL" clId="{3B6645DA-8424-AD42-9B27-E6447281BD3D}" dt="2023-03-21T12:29:38.563" v="40"/>
          <ac:spMkLst>
            <pc:docMk/>
            <pc:sldMk cId="218551158" sldId="380"/>
            <ac:spMk id="2" creationId="{37465513-9671-457B-B82C-92FDD34C1BCA}"/>
          </ac:spMkLst>
        </pc:spChg>
        <pc:spChg chg="mod">
          <ac:chgData name="Abdullah O Alshalan" userId="b5f3f57b-ab63-41c5-8145-087ccfb5e07e" providerId="ADAL" clId="{3B6645DA-8424-AD42-9B27-E6447281BD3D}" dt="2023-03-21T12:29:38.563" v="40"/>
          <ac:spMkLst>
            <pc:docMk/>
            <pc:sldMk cId="218551158" sldId="380"/>
            <ac:spMk id="3" creationId="{651F3246-60A2-4FD6-9449-9ACDC4E83B44}"/>
          </ac:spMkLst>
        </pc:spChg>
      </pc:sldChg>
      <pc:sldChg chg="modSp">
        <pc:chgData name="Abdullah O Alshalan" userId="b5f3f57b-ab63-41c5-8145-087ccfb5e07e" providerId="ADAL" clId="{3B6645DA-8424-AD42-9B27-E6447281BD3D}" dt="2023-03-21T12:29:38.563" v="40"/>
        <pc:sldMkLst>
          <pc:docMk/>
          <pc:sldMk cId="1515887100" sldId="381"/>
        </pc:sldMkLst>
        <pc:spChg chg="mod">
          <ac:chgData name="Abdullah O Alshalan" userId="b5f3f57b-ab63-41c5-8145-087ccfb5e07e" providerId="ADAL" clId="{3B6645DA-8424-AD42-9B27-E6447281BD3D}" dt="2023-03-21T12:29:38.563" v="40"/>
          <ac:spMkLst>
            <pc:docMk/>
            <pc:sldMk cId="1515887100" sldId="381"/>
            <ac:spMk id="2" creationId="{21AE918A-5BE6-4F89-B30C-DB6353A648C1}"/>
          </ac:spMkLst>
        </pc:spChg>
      </pc:sldChg>
      <pc:sldChg chg="modSp">
        <pc:chgData name="Abdullah O Alshalan" userId="b5f3f57b-ab63-41c5-8145-087ccfb5e07e" providerId="ADAL" clId="{3B6645DA-8424-AD42-9B27-E6447281BD3D}" dt="2023-03-21T12:29:38.563" v="40"/>
        <pc:sldMkLst>
          <pc:docMk/>
          <pc:sldMk cId="2664099951" sldId="382"/>
        </pc:sldMkLst>
        <pc:spChg chg="mod">
          <ac:chgData name="Abdullah O Alshalan" userId="b5f3f57b-ab63-41c5-8145-087ccfb5e07e" providerId="ADAL" clId="{3B6645DA-8424-AD42-9B27-E6447281BD3D}" dt="2023-03-21T12:29:38.563" v="40"/>
          <ac:spMkLst>
            <pc:docMk/>
            <pc:sldMk cId="2664099951" sldId="382"/>
            <ac:spMk id="2" creationId="{A3FAAC3D-BF54-4F93-9F9A-D5862F9F4E53}"/>
          </ac:spMkLst>
        </pc:spChg>
        <pc:spChg chg="mod">
          <ac:chgData name="Abdullah O Alshalan" userId="b5f3f57b-ab63-41c5-8145-087ccfb5e07e" providerId="ADAL" clId="{3B6645DA-8424-AD42-9B27-E6447281BD3D}" dt="2023-03-21T12:29:38.563" v="40"/>
          <ac:spMkLst>
            <pc:docMk/>
            <pc:sldMk cId="2664099951" sldId="382"/>
            <ac:spMk id="3" creationId="{07896D6B-1457-4035-B4A4-5680A8F9324B}"/>
          </ac:spMkLst>
        </pc:spChg>
      </pc:sldChg>
      <pc:sldChg chg="modSp">
        <pc:chgData name="Abdullah O Alshalan" userId="b5f3f57b-ab63-41c5-8145-087ccfb5e07e" providerId="ADAL" clId="{3B6645DA-8424-AD42-9B27-E6447281BD3D}" dt="2023-03-21T12:29:38.563" v="40"/>
        <pc:sldMkLst>
          <pc:docMk/>
          <pc:sldMk cId="1847418472" sldId="385"/>
        </pc:sldMkLst>
        <pc:spChg chg="mod">
          <ac:chgData name="Abdullah O Alshalan" userId="b5f3f57b-ab63-41c5-8145-087ccfb5e07e" providerId="ADAL" clId="{3B6645DA-8424-AD42-9B27-E6447281BD3D}" dt="2023-03-21T12:29:38.563" v="40"/>
          <ac:spMkLst>
            <pc:docMk/>
            <pc:sldMk cId="1847418472" sldId="385"/>
            <ac:spMk id="2" creationId="{A9D0A6A6-B15F-4078-81E7-E851C51CB4BB}"/>
          </ac:spMkLst>
        </pc:spChg>
        <pc:picChg chg="mod">
          <ac:chgData name="Abdullah O Alshalan" userId="b5f3f57b-ab63-41c5-8145-087ccfb5e07e" providerId="ADAL" clId="{3B6645DA-8424-AD42-9B27-E6447281BD3D}" dt="2023-03-21T12:29:38.563" v="40"/>
          <ac:picMkLst>
            <pc:docMk/>
            <pc:sldMk cId="1847418472" sldId="385"/>
            <ac:picMk id="8" creationId="{BE5CF52E-F1C8-4A5E-B9AF-2600C976FB09}"/>
          </ac:picMkLst>
        </pc:picChg>
      </pc:sldChg>
      <pc:sldChg chg="modSp mod">
        <pc:chgData name="Abdullah O Alshalan" userId="b5f3f57b-ab63-41c5-8145-087ccfb5e07e" providerId="ADAL" clId="{3B6645DA-8424-AD42-9B27-E6447281BD3D}" dt="2023-03-21T12:29:38.563" v="40"/>
        <pc:sldMkLst>
          <pc:docMk/>
          <pc:sldMk cId="3757127108" sldId="386"/>
        </pc:sldMkLst>
        <pc:spChg chg="mod">
          <ac:chgData name="Abdullah O Alshalan" userId="b5f3f57b-ab63-41c5-8145-087ccfb5e07e" providerId="ADAL" clId="{3B6645DA-8424-AD42-9B27-E6447281BD3D}" dt="2023-03-21T12:29:38.563" v="40"/>
          <ac:spMkLst>
            <pc:docMk/>
            <pc:sldMk cId="3757127108" sldId="386"/>
            <ac:spMk id="2" creationId="{17A083CF-E56C-422D-A8AF-D676AD9B61B3}"/>
          </ac:spMkLst>
        </pc:spChg>
      </pc:sldChg>
      <pc:sldChg chg="modSp">
        <pc:chgData name="Abdullah O Alshalan" userId="b5f3f57b-ab63-41c5-8145-087ccfb5e07e" providerId="ADAL" clId="{3B6645DA-8424-AD42-9B27-E6447281BD3D}" dt="2023-03-21T12:29:38.563" v="40"/>
        <pc:sldMkLst>
          <pc:docMk/>
          <pc:sldMk cId="344819861" sldId="387"/>
        </pc:sldMkLst>
        <pc:spChg chg="mod">
          <ac:chgData name="Abdullah O Alshalan" userId="b5f3f57b-ab63-41c5-8145-087ccfb5e07e" providerId="ADAL" clId="{3B6645DA-8424-AD42-9B27-E6447281BD3D}" dt="2023-03-21T12:29:38.563" v="40"/>
          <ac:spMkLst>
            <pc:docMk/>
            <pc:sldMk cId="344819861" sldId="387"/>
            <ac:spMk id="2" creationId="{187CC757-F2CA-4B1C-BB1C-BA95565FC4F8}"/>
          </ac:spMkLst>
        </pc:spChg>
      </pc:sldChg>
      <pc:sldChg chg="modSp">
        <pc:chgData name="Abdullah O Alshalan" userId="b5f3f57b-ab63-41c5-8145-087ccfb5e07e" providerId="ADAL" clId="{3B6645DA-8424-AD42-9B27-E6447281BD3D}" dt="2023-03-21T12:29:38.563" v="40"/>
        <pc:sldMkLst>
          <pc:docMk/>
          <pc:sldMk cId="3812594381" sldId="388"/>
        </pc:sldMkLst>
        <pc:spChg chg="mod">
          <ac:chgData name="Abdullah O Alshalan" userId="b5f3f57b-ab63-41c5-8145-087ccfb5e07e" providerId="ADAL" clId="{3B6645DA-8424-AD42-9B27-E6447281BD3D}" dt="2023-03-21T12:29:38.563" v="40"/>
          <ac:spMkLst>
            <pc:docMk/>
            <pc:sldMk cId="3812594381" sldId="388"/>
            <ac:spMk id="2" creationId="{A648C35A-67DA-4689-B803-EC05917CF0F3}"/>
          </ac:spMkLst>
        </pc:spChg>
      </pc:sldChg>
      <pc:sldChg chg="modSp">
        <pc:chgData name="Abdullah O Alshalan" userId="b5f3f57b-ab63-41c5-8145-087ccfb5e07e" providerId="ADAL" clId="{3B6645DA-8424-AD42-9B27-E6447281BD3D}" dt="2023-03-21T12:29:38.563" v="40"/>
        <pc:sldMkLst>
          <pc:docMk/>
          <pc:sldMk cId="797976635" sldId="389"/>
        </pc:sldMkLst>
        <pc:spChg chg="mod">
          <ac:chgData name="Abdullah O Alshalan" userId="b5f3f57b-ab63-41c5-8145-087ccfb5e07e" providerId="ADAL" clId="{3B6645DA-8424-AD42-9B27-E6447281BD3D}" dt="2023-03-21T12:29:38.563" v="40"/>
          <ac:spMkLst>
            <pc:docMk/>
            <pc:sldMk cId="797976635" sldId="389"/>
            <ac:spMk id="2" creationId="{A648C35A-67DA-4689-B803-EC05917CF0F3}"/>
          </ac:spMkLst>
        </pc:spChg>
      </pc:sldChg>
      <pc:sldChg chg="modSp">
        <pc:chgData name="Abdullah O Alshalan" userId="b5f3f57b-ab63-41c5-8145-087ccfb5e07e" providerId="ADAL" clId="{3B6645DA-8424-AD42-9B27-E6447281BD3D}" dt="2023-03-21T12:29:38.563" v="40"/>
        <pc:sldMkLst>
          <pc:docMk/>
          <pc:sldMk cId="2642248524" sldId="390"/>
        </pc:sldMkLst>
        <pc:spChg chg="mod">
          <ac:chgData name="Abdullah O Alshalan" userId="b5f3f57b-ab63-41c5-8145-087ccfb5e07e" providerId="ADAL" clId="{3B6645DA-8424-AD42-9B27-E6447281BD3D}" dt="2023-03-21T12:29:38.563" v="40"/>
          <ac:spMkLst>
            <pc:docMk/>
            <pc:sldMk cId="2642248524" sldId="390"/>
            <ac:spMk id="2" creationId="{A648C35A-67DA-4689-B803-EC05917CF0F3}"/>
          </ac:spMkLst>
        </pc:spChg>
      </pc:sldChg>
      <pc:sldChg chg="modSp">
        <pc:chgData name="Abdullah O Alshalan" userId="b5f3f57b-ab63-41c5-8145-087ccfb5e07e" providerId="ADAL" clId="{3B6645DA-8424-AD42-9B27-E6447281BD3D}" dt="2023-03-21T12:29:38.563" v="40"/>
        <pc:sldMkLst>
          <pc:docMk/>
          <pc:sldMk cId="4200126922" sldId="391"/>
        </pc:sldMkLst>
        <pc:spChg chg="mod">
          <ac:chgData name="Abdullah O Alshalan" userId="b5f3f57b-ab63-41c5-8145-087ccfb5e07e" providerId="ADAL" clId="{3B6645DA-8424-AD42-9B27-E6447281BD3D}" dt="2023-03-21T12:29:38.563" v="40"/>
          <ac:spMkLst>
            <pc:docMk/>
            <pc:sldMk cId="4200126922" sldId="391"/>
            <ac:spMk id="2" creationId="{A648C35A-67DA-4689-B803-EC05917CF0F3}"/>
          </ac:spMkLst>
        </pc:spChg>
      </pc:sldChg>
      <pc:sldChg chg="modSp">
        <pc:chgData name="Abdullah O Alshalan" userId="b5f3f57b-ab63-41c5-8145-087ccfb5e07e" providerId="ADAL" clId="{3B6645DA-8424-AD42-9B27-E6447281BD3D}" dt="2023-03-21T12:29:38.563" v="40"/>
        <pc:sldMkLst>
          <pc:docMk/>
          <pc:sldMk cId="3323035527" sldId="392"/>
        </pc:sldMkLst>
        <pc:spChg chg="mod">
          <ac:chgData name="Abdullah O Alshalan" userId="b5f3f57b-ab63-41c5-8145-087ccfb5e07e" providerId="ADAL" clId="{3B6645DA-8424-AD42-9B27-E6447281BD3D}" dt="2023-03-21T12:29:38.563" v="40"/>
          <ac:spMkLst>
            <pc:docMk/>
            <pc:sldMk cId="3323035527" sldId="392"/>
            <ac:spMk id="2" creationId="{A648C35A-67DA-4689-B803-EC05917CF0F3}"/>
          </ac:spMkLst>
        </pc:spChg>
      </pc:sldChg>
      <pc:sldChg chg="modSp">
        <pc:chgData name="Abdullah O Alshalan" userId="b5f3f57b-ab63-41c5-8145-087ccfb5e07e" providerId="ADAL" clId="{3B6645DA-8424-AD42-9B27-E6447281BD3D}" dt="2023-03-21T12:29:38.563" v="40"/>
        <pc:sldMkLst>
          <pc:docMk/>
          <pc:sldMk cId="3204901943" sldId="393"/>
        </pc:sldMkLst>
        <pc:spChg chg="mod">
          <ac:chgData name="Abdullah O Alshalan" userId="b5f3f57b-ab63-41c5-8145-087ccfb5e07e" providerId="ADAL" clId="{3B6645DA-8424-AD42-9B27-E6447281BD3D}" dt="2023-03-21T12:29:38.563" v="40"/>
          <ac:spMkLst>
            <pc:docMk/>
            <pc:sldMk cId="3204901943" sldId="393"/>
            <ac:spMk id="2" creationId="{A648C35A-67DA-4689-B803-EC05917CF0F3}"/>
          </ac:spMkLst>
        </pc:spChg>
      </pc:sldChg>
      <pc:sldChg chg="modSp">
        <pc:chgData name="Abdullah O Alshalan" userId="b5f3f57b-ab63-41c5-8145-087ccfb5e07e" providerId="ADAL" clId="{3B6645DA-8424-AD42-9B27-E6447281BD3D}" dt="2023-03-21T12:29:38.563" v="40"/>
        <pc:sldMkLst>
          <pc:docMk/>
          <pc:sldMk cId="632513294" sldId="394"/>
        </pc:sldMkLst>
        <pc:spChg chg="mod">
          <ac:chgData name="Abdullah O Alshalan" userId="b5f3f57b-ab63-41c5-8145-087ccfb5e07e" providerId="ADAL" clId="{3B6645DA-8424-AD42-9B27-E6447281BD3D}" dt="2023-03-21T12:29:38.563" v="40"/>
          <ac:spMkLst>
            <pc:docMk/>
            <pc:sldMk cId="632513294" sldId="394"/>
            <ac:spMk id="2" creationId="{574BA8BC-4782-4704-AA50-7CFA8665428C}"/>
          </ac:spMkLst>
        </pc:spChg>
      </pc:sldChg>
      <pc:sldChg chg="modSp">
        <pc:chgData name="Abdullah O Alshalan" userId="b5f3f57b-ab63-41c5-8145-087ccfb5e07e" providerId="ADAL" clId="{3B6645DA-8424-AD42-9B27-E6447281BD3D}" dt="2023-03-21T12:29:38.563" v="40"/>
        <pc:sldMkLst>
          <pc:docMk/>
          <pc:sldMk cId="3385739790" sldId="395"/>
        </pc:sldMkLst>
        <pc:spChg chg="mod">
          <ac:chgData name="Abdullah O Alshalan" userId="b5f3f57b-ab63-41c5-8145-087ccfb5e07e" providerId="ADAL" clId="{3B6645DA-8424-AD42-9B27-E6447281BD3D}" dt="2023-03-21T12:29:38.563" v="40"/>
          <ac:spMkLst>
            <pc:docMk/>
            <pc:sldMk cId="3385739790" sldId="395"/>
            <ac:spMk id="2" creationId="{C119FF2B-B171-457A-A1EB-927DF0674EC4}"/>
          </ac:spMkLst>
        </pc:spChg>
      </pc:sldChg>
      <pc:sldChg chg="modSp">
        <pc:chgData name="Abdullah O Alshalan" userId="b5f3f57b-ab63-41c5-8145-087ccfb5e07e" providerId="ADAL" clId="{3B6645DA-8424-AD42-9B27-E6447281BD3D}" dt="2023-03-21T12:29:38.563" v="40"/>
        <pc:sldMkLst>
          <pc:docMk/>
          <pc:sldMk cId="2176611815" sldId="396"/>
        </pc:sldMkLst>
        <pc:spChg chg="mod">
          <ac:chgData name="Abdullah O Alshalan" userId="b5f3f57b-ab63-41c5-8145-087ccfb5e07e" providerId="ADAL" clId="{3B6645DA-8424-AD42-9B27-E6447281BD3D}" dt="2023-03-21T12:29:38.563" v="40"/>
          <ac:spMkLst>
            <pc:docMk/>
            <pc:sldMk cId="2176611815" sldId="396"/>
            <ac:spMk id="2" creationId="{AC63636D-5647-454C-AD8B-9D2B7DA957F7}"/>
          </ac:spMkLst>
        </pc:spChg>
      </pc:sldChg>
      <pc:sldChg chg="modSp mod">
        <pc:chgData name="Abdullah O Alshalan" userId="b5f3f57b-ab63-41c5-8145-087ccfb5e07e" providerId="ADAL" clId="{3B6645DA-8424-AD42-9B27-E6447281BD3D}" dt="2023-03-21T12:29:38.563" v="40"/>
        <pc:sldMkLst>
          <pc:docMk/>
          <pc:sldMk cId="3888142977" sldId="397"/>
        </pc:sldMkLst>
        <pc:spChg chg="mod">
          <ac:chgData name="Abdullah O Alshalan" userId="b5f3f57b-ab63-41c5-8145-087ccfb5e07e" providerId="ADAL" clId="{3B6645DA-8424-AD42-9B27-E6447281BD3D}" dt="2023-03-21T12:29:38.563" v="40"/>
          <ac:spMkLst>
            <pc:docMk/>
            <pc:sldMk cId="3888142977" sldId="397"/>
            <ac:spMk id="2" creationId="{0E705383-D91B-4269-A21B-FB79F1F04513}"/>
          </ac:spMkLst>
        </pc:spChg>
        <pc:picChg chg="mod">
          <ac:chgData name="Abdullah O Alshalan" userId="b5f3f57b-ab63-41c5-8145-087ccfb5e07e" providerId="ADAL" clId="{3B6645DA-8424-AD42-9B27-E6447281BD3D}" dt="2023-03-21T12:29:38.563" v="40"/>
          <ac:picMkLst>
            <pc:docMk/>
            <pc:sldMk cId="3888142977" sldId="397"/>
            <ac:picMk id="5" creationId="{8FC7A68C-4A12-4A74-B91B-6E91812A6F77}"/>
          </ac:picMkLst>
        </pc:picChg>
      </pc:sldChg>
      <pc:sldChg chg="modSp mod">
        <pc:chgData name="Abdullah O Alshalan" userId="b5f3f57b-ab63-41c5-8145-087ccfb5e07e" providerId="ADAL" clId="{3B6645DA-8424-AD42-9B27-E6447281BD3D}" dt="2023-03-21T12:29:38.563" v="40"/>
        <pc:sldMkLst>
          <pc:docMk/>
          <pc:sldMk cId="255694833" sldId="398"/>
        </pc:sldMkLst>
        <pc:spChg chg="mod">
          <ac:chgData name="Abdullah O Alshalan" userId="b5f3f57b-ab63-41c5-8145-087ccfb5e07e" providerId="ADAL" clId="{3B6645DA-8424-AD42-9B27-E6447281BD3D}" dt="2023-03-21T12:29:38.563" v="40"/>
          <ac:spMkLst>
            <pc:docMk/>
            <pc:sldMk cId="255694833" sldId="398"/>
            <ac:spMk id="2" creationId="{5582148E-FDDA-4CE7-9233-6FACA2429338}"/>
          </ac:spMkLst>
        </pc:spChg>
        <pc:picChg chg="mod">
          <ac:chgData name="Abdullah O Alshalan" userId="b5f3f57b-ab63-41c5-8145-087ccfb5e07e" providerId="ADAL" clId="{3B6645DA-8424-AD42-9B27-E6447281BD3D}" dt="2023-03-21T12:29:38.563" v="40"/>
          <ac:picMkLst>
            <pc:docMk/>
            <pc:sldMk cId="255694833" sldId="398"/>
            <ac:picMk id="5" creationId="{A12D2511-82FF-4B95-9499-09447B04FD1F}"/>
          </ac:picMkLst>
        </pc:picChg>
      </pc:sldChg>
      <pc:sldChg chg="modSp">
        <pc:chgData name="Abdullah O Alshalan" userId="b5f3f57b-ab63-41c5-8145-087ccfb5e07e" providerId="ADAL" clId="{3B6645DA-8424-AD42-9B27-E6447281BD3D}" dt="2023-03-21T12:29:38.563" v="40"/>
        <pc:sldMkLst>
          <pc:docMk/>
          <pc:sldMk cId="266031973" sldId="399"/>
        </pc:sldMkLst>
        <pc:spChg chg="mod">
          <ac:chgData name="Abdullah O Alshalan" userId="b5f3f57b-ab63-41c5-8145-087ccfb5e07e" providerId="ADAL" clId="{3B6645DA-8424-AD42-9B27-E6447281BD3D}" dt="2023-03-21T12:29:38.563" v="40"/>
          <ac:spMkLst>
            <pc:docMk/>
            <pc:sldMk cId="266031973" sldId="399"/>
            <ac:spMk id="2" creationId="{725C5C0E-E362-4150-BDD9-1D040B2609BC}"/>
          </ac:spMkLst>
        </pc:spChg>
      </pc:sldChg>
      <pc:sldChg chg="modSp">
        <pc:chgData name="Abdullah O Alshalan" userId="b5f3f57b-ab63-41c5-8145-087ccfb5e07e" providerId="ADAL" clId="{3B6645DA-8424-AD42-9B27-E6447281BD3D}" dt="2023-03-21T12:29:38.563" v="40"/>
        <pc:sldMkLst>
          <pc:docMk/>
          <pc:sldMk cId="3571931345" sldId="400"/>
        </pc:sldMkLst>
        <pc:spChg chg="mod">
          <ac:chgData name="Abdullah O Alshalan" userId="b5f3f57b-ab63-41c5-8145-087ccfb5e07e" providerId="ADAL" clId="{3B6645DA-8424-AD42-9B27-E6447281BD3D}" dt="2023-03-21T12:29:38.563" v="40"/>
          <ac:spMkLst>
            <pc:docMk/>
            <pc:sldMk cId="3571931345" sldId="400"/>
            <ac:spMk id="2" creationId="{725C5C0E-E362-4150-BDD9-1D040B2609BC}"/>
          </ac:spMkLst>
        </pc:spChg>
      </pc:sldChg>
      <pc:sldChg chg="modSp">
        <pc:chgData name="Abdullah O Alshalan" userId="b5f3f57b-ab63-41c5-8145-087ccfb5e07e" providerId="ADAL" clId="{3B6645DA-8424-AD42-9B27-E6447281BD3D}" dt="2023-03-21T12:29:38.563" v="40"/>
        <pc:sldMkLst>
          <pc:docMk/>
          <pc:sldMk cId="3007344440" sldId="401"/>
        </pc:sldMkLst>
        <pc:spChg chg="mod">
          <ac:chgData name="Abdullah O Alshalan" userId="b5f3f57b-ab63-41c5-8145-087ccfb5e07e" providerId="ADAL" clId="{3B6645DA-8424-AD42-9B27-E6447281BD3D}" dt="2023-03-21T12:29:38.563" v="40"/>
          <ac:spMkLst>
            <pc:docMk/>
            <pc:sldMk cId="3007344440" sldId="401"/>
            <ac:spMk id="2" creationId="{44055B60-76B4-41C4-8181-9B69692ABB18}"/>
          </ac:spMkLst>
        </pc:spChg>
      </pc:sldChg>
      <pc:sldChg chg="modSp">
        <pc:chgData name="Abdullah O Alshalan" userId="b5f3f57b-ab63-41c5-8145-087ccfb5e07e" providerId="ADAL" clId="{3B6645DA-8424-AD42-9B27-E6447281BD3D}" dt="2023-03-21T12:29:38.563" v="40"/>
        <pc:sldMkLst>
          <pc:docMk/>
          <pc:sldMk cId="3364021992" sldId="402"/>
        </pc:sldMkLst>
        <pc:spChg chg="mod">
          <ac:chgData name="Abdullah O Alshalan" userId="b5f3f57b-ab63-41c5-8145-087ccfb5e07e" providerId="ADAL" clId="{3B6645DA-8424-AD42-9B27-E6447281BD3D}" dt="2023-03-21T12:29:38.563" v="40"/>
          <ac:spMkLst>
            <pc:docMk/>
            <pc:sldMk cId="3364021992" sldId="402"/>
            <ac:spMk id="2" creationId="{44055B60-76B4-41C4-8181-9B69692ABB18}"/>
          </ac:spMkLst>
        </pc:spChg>
      </pc:sldChg>
      <pc:sldChg chg="modSp">
        <pc:chgData name="Abdullah O Alshalan" userId="b5f3f57b-ab63-41c5-8145-087ccfb5e07e" providerId="ADAL" clId="{3B6645DA-8424-AD42-9B27-E6447281BD3D}" dt="2023-03-21T12:29:38.563" v="40"/>
        <pc:sldMkLst>
          <pc:docMk/>
          <pc:sldMk cId="4130510570" sldId="403"/>
        </pc:sldMkLst>
        <pc:spChg chg="mod">
          <ac:chgData name="Abdullah O Alshalan" userId="b5f3f57b-ab63-41c5-8145-087ccfb5e07e" providerId="ADAL" clId="{3B6645DA-8424-AD42-9B27-E6447281BD3D}" dt="2023-03-21T12:29:38.563" v="40"/>
          <ac:spMkLst>
            <pc:docMk/>
            <pc:sldMk cId="4130510570" sldId="403"/>
            <ac:spMk id="2" creationId="{96102F62-961F-4CF3-95B9-C84EC80F386C}"/>
          </ac:spMkLst>
        </pc:spChg>
      </pc:sldChg>
      <pc:sldChg chg="modSp">
        <pc:chgData name="Abdullah O Alshalan" userId="b5f3f57b-ab63-41c5-8145-087ccfb5e07e" providerId="ADAL" clId="{3B6645DA-8424-AD42-9B27-E6447281BD3D}" dt="2023-03-21T12:29:38.563" v="40"/>
        <pc:sldMkLst>
          <pc:docMk/>
          <pc:sldMk cId="341929345" sldId="404"/>
        </pc:sldMkLst>
        <pc:spChg chg="mod">
          <ac:chgData name="Abdullah O Alshalan" userId="b5f3f57b-ab63-41c5-8145-087ccfb5e07e" providerId="ADAL" clId="{3B6645DA-8424-AD42-9B27-E6447281BD3D}" dt="2023-03-21T12:29:38.563" v="40"/>
          <ac:spMkLst>
            <pc:docMk/>
            <pc:sldMk cId="341929345" sldId="404"/>
            <ac:spMk id="2" creationId="{A648C35A-67DA-4689-B803-EC05917CF0F3}"/>
          </ac:spMkLst>
        </pc:spChg>
      </pc:sldChg>
      <pc:sldChg chg="modSp add mod">
        <pc:chgData name="Abdullah O Alshalan" userId="b5f3f57b-ab63-41c5-8145-087ccfb5e07e" providerId="ADAL" clId="{3B6645DA-8424-AD42-9B27-E6447281BD3D}" dt="2023-03-21T12:46:33.729" v="152" actId="404"/>
        <pc:sldMkLst>
          <pc:docMk/>
          <pc:sldMk cId="2949836345" sldId="405"/>
        </pc:sldMkLst>
        <pc:spChg chg="mod">
          <ac:chgData name="Abdullah O Alshalan" userId="b5f3f57b-ab63-41c5-8145-087ccfb5e07e" providerId="ADAL" clId="{3B6645DA-8424-AD42-9B27-E6447281BD3D}" dt="2023-03-21T12:46:33.729" v="152" actId="404"/>
          <ac:spMkLst>
            <pc:docMk/>
            <pc:sldMk cId="2949836345" sldId="405"/>
            <ac:spMk id="3" creationId="{0490FDB1-6D2A-42F3-9C3F-AF3C54A56934}"/>
          </ac:spMkLst>
        </pc:spChg>
      </pc:sldChg>
      <pc:sldChg chg="modSp add mod">
        <pc:chgData name="Abdullah O Alshalan" userId="b5f3f57b-ab63-41c5-8145-087ccfb5e07e" providerId="ADAL" clId="{3B6645DA-8424-AD42-9B27-E6447281BD3D}" dt="2023-03-21T12:46:50.643" v="154" actId="5793"/>
        <pc:sldMkLst>
          <pc:docMk/>
          <pc:sldMk cId="2869054299" sldId="406"/>
        </pc:sldMkLst>
        <pc:spChg chg="mod">
          <ac:chgData name="Abdullah O Alshalan" userId="b5f3f57b-ab63-41c5-8145-087ccfb5e07e" providerId="ADAL" clId="{3B6645DA-8424-AD42-9B27-E6447281BD3D}" dt="2023-03-21T12:46:50.643" v="154" actId="5793"/>
          <ac:spMkLst>
            <pc:docMk/>
            <pc:sldMk cId="2869054299" sldId="406"/>
            <ac:spMk id="3" creationId="{0490FDB1-6D2A-42F3-9C3F-AF3C54A56934}"/>
          </ac:spMkLst>
        </pc:spChg>
      </pc:sldChg>
      <pc:sldChg chg="modSp add mod">
        <pc:chgData name="Abdullah O Alshalan" userId="b5f3f57b-ab63-41c5-8145-087ccfb5e07e" providerId="ADAL" clId="{3B6645DA-8424-AD42-9B27-E6447281BD3D}" dt="2023-03-21T12:42:38.155" v="131" actId="20577"/>
        <pc:sldMkLst>
          <pc:docMk/>
          <pc:sldMk cId="1798525603" sldId="407"/>
        </pc:sldMkLst>
        <pc:spChg chg="mod">
          <ac:chgData name="Abdullah O Alshalan" userId="b5f3f57b-ab63-41c5-8145-087ccfb5e07e" providerId="ADAL" clId="{3B6645DA-8424-AD42-9B27-E6447281BD3D}" dt="2023-03-21T12:42:38.155" v="131" actId="20577"/>
          <ac:spMkLst>
            <pc:docMk/>
            <pc:sldMk cId="1798525603" sldId="407"/>
            <ac:spMk id="3" creationId="{0490FDB1-6D2A-42F3-9C3F-AF3C54A56934}"/>
          </ac:spMkLst>
        </pc:spChg>
      </pc:sldChg>
      <pc:sldChg chg="modSp add mod">
        <pc:chgData name="Abdullah O Alshalan" userId="b5f3f57b-ab63-41c5-8145-087ccfb5e07e" providerId="ADAL" clId="{3B6645DA-8424-AD42-9B27-E6447281BD3D}" dt="2023-03-21T12:58:47.433" v="285" actId="113"/>
        <pc:sldMkLst>
          <pc:docMk/>
          <pc:sldMk cId="2507234298" sldId="408"/>
        </pc:sldMkLst>
        <pc:spChg chg="mod">
          <ac:chgData name="Abdullah O Alshalan" userId="b5f3f57b-ab63-41c5-8145-087ccfb5e07e" providerId="ADAL" clId="{3B6645DA-8424-AD42-9B27-E6447281BD3D}" dt="2023-03-21T12:58:47.433" v="285" actId="113"/>
          <ac:spMkLst>
            <pc:docMk/>
            <pc:sldMk cId="2507234298" sldId="408"/>
            <ac:spMk id="3" creationId="{4478BC7B-1259-4CF7-B39E-21613D42D18B}"/>
          </ac:spMkLst>
        </pc:spChg>
      </pc:sldChg>
      <pc:sldChg chg="modSp add mod">
        <pc:chgData name="Abdullah O Alshalan" userId="b5f3f57b-ab63-41c5-8145-087ccfb5e07e" providerId="ADAL" clId="{3B6645DA-8424-AD42-9B27-E6447281BD3D}" dt="2023-03-21T12:58:51.607" v="286" actId="113"/>
        <pc:sldMkLst>
          <pc:docMk/>
          <pc:sldMk cId="2035533717" sldId="409"/>
        </pc:sldMkLst>
        <pc:spChg chg="mod">
          <ac:chgData name="Abdullah O Alshalan" userId="b5f3f57b-ab63-41c5-8145-087ccfb5e07e" providerId="ADAL" clId="{3B6645DA-8424-AD42-9B27-E6447281BD3D}" dt="2023-03-21T12:58:51.607" v="286" actId="113"/>
          <ac:spMkLst>
            <pc:docMk/>
            <pc:sldMk cId="2035533717" sldId="409"/>
            <ac:spMk id="3" creationId="{4478BC7B-1259-4CF7-B39E-21613D42D18B}"/>
          </ac:spMkLst>
        </pc:spChg>
      </pc:sldChg>
      <pc:sldMasterChg chg="addSp">
        <pc:chgData name="Abdullah O Alshalan" userId="b5f3f57b-ab63-41c5-8145-087ccfb5e07e" providerId="ADAL" clId="{3B6645DA-8424-AD42-9B27-E6447281BD3D}" dt="2023-03-21T12:29:16.964" v="21"/>
        <pc:sldMasterMkLst>
          <pc:docMk/>
          <pc:sldMasterMk cId="2826740455" sldId="2147483775"/>
        </pc:sldMasterMkLst>
        <pc:picChg chg="add">
          <ac:chgData name="Abdullah O Alshalan" userId="b5f3f57b-ab63-41c5-8145-087ccfb5e07e" providerId="ADAL" clId="{3B6645DA-8424-AD42-9B27-E6447281BD3D}" dt="2023-03-21T12:29:16.964" v="21"/>
          <ac:picMkLst>
            <pc:docMk/>
            <pc:sldMasterMk cId="2826740455" sldId="2147483775"/>
            <ac:picMk id="7" creationId="{311DC4D6-657B-CF64-714A-B0CF0D725383}"/>
          </ac:picMkLst>
        </pc:pic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10/10/24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cs typeface="Arial"/>
              <a:sym typeface="Arial"/>
            </a:endParaRPr>
          </a:p>
          <a:p>
            <a:r>
              <a:rPr lang="en-US" sz="1200" b="0" i="0" u="none" strike="noStrike" kern="1200" cap="none" baseline="0" dirty="0">
                <a:solidFill>
                  <a:schemeClr val="tx1"/>
                </a:solidFill>
                <a:latin typeface="Arial" pitchFamily="-107" charset="0"/>
                <a:ea typeface="Arial"/>
                <a:cs typeface="Arial"/>
                <a:sym typeface="Arial"/>
              </a:rPr>
              <a:t>This chapter provides an overview of computer security. We begin with a discussion of what we mean by computer security. In essence, computer security deals with computer-related assets that are subject to a variety of threats and for which various measures are taken to protect those assets. Accordingly, the next section of this chapter provides a brief overview of the categories of computer-related assets that users and system managers wish to preserve and protect, and a look at the various threats and attacks that can be made on those assets. Then, we survey the measures that can be taken to deal with such threats and attacks. This we do from three different viewpoints, in Sections 1.3 through 1.5. We then lay out in general terms a computer security strategy.</a:t>
            </a:r>
          </a:p>
          <a:p>
            <a:endParaRPr lang="en-US" sz="1200" b="0" i="0" u="none" strike="noStrike" kern="1200" cap="none" baseline="0" dirty="0">
              <a:solidFill>
                <a:schemeClr val="tx1"/>
              </a:solidFill>
              <a:latin typeface="Arial" pitchFamily="-107" charset="0"/>
              <a:ea typeface="Arial"/>
              <a:cs typeface="Arial"/>
              <a:sym typeface="Arial"/>
            </a:endParaRPr>
          </a:p>
          <a:p>
            <a:r>
              <a:rPr lang="en-US" sz="1200" b="0" i="0" u="none" strike="noStrike" kern="1200" cap="none" baseline="0" dirty="0">
                <a:solidFill>
                  <a:schemeClr val="tx1"/>
                </a:solidFill>
                <a:latin typeface="Arial" pitchFamily="-107" charset="0"/>
                <a:ea typeface="Arial"/>
                <a:cs typeface="Arial"/>
                <a:sym typeface="Arial"/>
              </a:rPr>
              <a:t>The focus of this chapter, and indeed this book, is on three fundamental questions:</a:t>
            </a:r>
          </a:p>
          <a:p>
            <a:endParaRPr lang="en-US" sz="1200" b="0" i="0" u="none" strike="noStrike" kern="1200" cap="none" baseline="0" dirty="0">
              <a:solidFill>
                <a:schemeClr val="tx1"/>
              </a:solidFill>
              <a:latin typeface="Arial" pitchFamily="-107" charset="0"/>
              <a:ea typeface="Arial"/>
              <a:cs typeface="Arial"/>
              <a:sym typeface="Arial"/>
            </a:endParaRPr>
          </a:p>
          <a:p>
            <a:r>
              <a:rPr lang="en-US" sz="1200" b="0" i="0" u="none" strike="noStrike" kern="1200" cap="none" baseline="0" dirty="0">
                <a:solidFill>
                  <a:schemeClr val="tx1"/>
                </a:solidFill>
                <a:latin typeface="Arial" pitchFamily="-107" charset="0"/>
                <a:ea typeface="Arial"/>
                <a:cs typeface="Arial"/>
                <a:sym typeface="Arial"/>
              </a:rPr>
              <a:t>1. What assets do we need to protect?</a:t>
            </a:r>
          </a:p>
          <a:p>
            <a:r>
              <a:rPr lang="en-US" sz="1200" b="0" i="0" u="none" strike="noStrike" kern="1200" cap="none" baseline="0" dirty="0">
                <a:solidFill>
                  <a:schemeClr val="tx1"/>
                </a:solidFill>
                <a:latin typeface="Arial" pitchFamily="-107" charset="0"/>
                <a:ea typeface="Arial"/>
                <a:cs typeface="Arial"/>
                <a:sym typeface="Arial"/>
              </a:rPr>
              <a:t>2. How are those assets threatened?</a:t>
            </a:r>
          </a:p>
          <a:p>
            <a:r>
              <a:rPr lang="en-US" sz="1200" b="0" i="0" u="none" strike="noStrike" kern="1200" cap="none" baseline="0" dirty="0">
                <a:solidFill>
                  <a:schemeClr val="tx1"/>
                </a:solidFill>
                <a:latin typeface="Arial" pitchFamily="-107" charset="0"/>
                <a:ea typeface="Arial"/>
                <a:cs typeface="Arial"/>
                <a:sym typeface="Arial"/>
              </a:rPr>
              <a:t>3. What can we do to counter those threats?</a:t>
            </a:r>
            <a:endParaRPr lang="en-US" b="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We use three levels of impact on organizations or individuals should there be a breach of security (i.e., a loss of confidentiality, integrity, or availability). These levels are defined in FIPS 199:</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Low:  The loss could be expected to have a limited adverse effect on organizational operations, organizational assets, or individuals. A limited adverse effect means that, for example, the loss of confidentiality, integrity, or availability might (i) cause a degradation in mission capability to an extent and duration that the organization is able to perform its primary functions, but the effectiveness of the functions is noticeably reduced; (ii) result in minor damage to organizational assets; (iii) result in minor financial loss; or (iv) result in minor harm to individuals.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Moderate:  The loss could be expected to have a serious adverse effect on organizational operations, organizational assets, or individuals. A serious adverse effect means that, for example, the loss might (i) cause a significant degradation in mission capability to an extent and duration that the organization is able to perform its primary functions, but the effectiveness of the functions is significantly reduced; (ii) result in significant damage to organizational assets; (iii) result in significant financial loss; or (iv) result in significant harm to individuals that does not involve loss of life or serious, life-threatening injuries.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High:  The loss could be expected to have a severe or catastrophic adverse effect on organizational operations, organizational assets, or individuals. A severe or catastrophic adverse effect means that, for example, the loss might (i) cause a severe degradation in or loss of mission capability to an extent and duration that the organization is not able to perform one or more of its primary functions; (ii) result in major damage to organizational assets; (iii) result in major financial loss; or (iv) result in severe or catastrophic harm to individuals involving loss of life or serious life-threatening injuries.</a:t>
            </a:r>
            <a:endParaRPr lang="en-US"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13861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itchFamily="-107" charset="0"/>
              </a:rPr>
              <a:t>Computer security is both fascinating and complex. Some of the reasons follow:</a:t>
            </a:r>
          </a:p>
          <a:p>
            <a:endParaRPr lang="en-US" dirty="0">
              <a:latin typeface="Times New Roman" pitchFamily="-107" charset="0"/>
            </a:endParaRPr>
          </a:p>
          <a:p>
            <a:r>
              <a:rPr lang="en-US" sz="1200" kern="1200" dirty="0">
                <a:solidFill>
                  <a:schemeClr val="tx1"/>
                </a:solidFill>
                <a:effectLst/>
                <a:latin typeface="Arial" pitchFamily="-107" charset="0"/>
                <a:ea typeface="+mn-ea"/>
                <a:cs typeface="+mn-cs"/>
              </a:rPr>
              <a:t> 1. Computer security is not as simple as it might first appear to the novice. The requirements seem to be straightforward; indeed, most of the major requirements for security services can be given self-explanatory one-word labels: confidentiality,</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authentication, nonrepudiation, and integrity. But the mechanisms used to meet those requirements can be quite complex, and understanding them may involve rather subtle reasoning.</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2. In developing a particular security mechanism or algorithm, one must always consider potential attacks on those security features. In many cases, successful attacks are designed by looking at the problem in a completely different way, therefore</a:t>
            </a:r>
          </a:p>
          <a:p>
            <a:r>
              <a:rPr lang="en-US" sz="1200" kern="1200" dirty="0">
                <a:solidFill>
                  <a:schemeClr val="tx1"/>
                </a:solidFill>
                <a:effectLst/>
                <a:latin typeface="Arial" pitchFamily="-107" charset="0"/>
                <a:ea typeface="+mn-ea"/>
                <a:cs typeface="+mn-cs"/>
              </a:rPr>
              <a:t>exploiting an unexpected weakness in the mechanism.</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3. Because of Point 2, the procedures used to provide particular services are often counterintuitive. Typically, a security mechanism is complex, and it is not obvious from the statement of a particular requirement that such elaborate measures are</a:t>
            </a:r>
          </a:p>
          <a:p>
            <a:r>
              <a:rPr lang="en-US" sz="1200" kern="1200" dirty="0">
                <a:solidFill>
                  <a:schemeClr val="tx1"/>
                </a:solidFill>
                <a:effectLst/>
                <a:latin typeface="Arial" pitchFamily="-107" charset="0"/>
                <a:ea typeface="+mn-ea"/>
                <a:cs typeface="+mn-cs"/>
              </a:rPr>
              <a:t>needed. Only when the various aspects of the threat are considered do elaborate security mechanisms make sense.</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4. Having designed various security mechanisms, it is necessary to decide where to use them. This is true both in terms of physical placement (e.g., at what points in a network are certain security mechanisms needed) and in a logical sense [e.g.,</a:t>
            </a:r>
          </a:p>
          <a:p>
            <a:r>
              <a:rPr lang="en-US" sz="1200" kern="1200" dirty="0">
                <a:solidFill>
                  <a:schemeClr val="tx1"/>
                </a:solidFill>
                <a:effectLst/>
                <a:latin typeface="Arial" pitchFamily="-107" charset="0"/>
                <a:ea typeface="+mn-ea"/>
                <a:cs typeface="+mn-cs"/>
              </a:rPr>
              <a:t>at what layer or layers of an architecture such as TCP/IP (Transmission Control Protocol/Internet Protocol) should mechanisms be placed].</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5. Security mechanisms typically involve more than a particular algorithm or protocol.</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They also require that participants be in possession of some secret information (e.g., an encryption key), which raises questions about the creation,</a:t>
            </a:r>
          </a:p>
          <a:p>
            <a:r>
              <a:rPr lang="en-US" sz="1200" kern="1200" dirty="0">
                <a:solidFill>
                  <a:schemeClr val="tx1"/>
                </a:solidFill>
                <a:effectLst/>
                <a:latin typeface="Arial" pitchFamily="-107" charset="0"/>
                <a:ea typeface="+mn-ea"/>
                <a:cs typeface="+mn-cs"/>
              </a:rPr>
              <a:t>distribution, and protection of that secret information. There may also be a reliance on communications protocols whose behavior may complicate the task of developing the security mechanism. For example, if the proper functioning of the</a:t>
            </a:r>
          </a:p>
          <a:p>
            <a:r>
              <a:rPr lang="en-US" sz="1200" kern="1200" dirty="0">
                <a:solidFill>
                  <a:schemeClr val="tx1"/>
                </a:solidFill>
                <a:effectLst/>
                <a:latin typeface="Arial" pitchFamily="-107" charset="0"/>
                <a:ea typeface="+mn-ea"/>
                <a:cs typeface="+mn-cs"/>
              </a:rPr>
              <a:t>security mechanism requires setting time limits on the transit time of a message from sender to receiver, then any protocol or network that introduces variable, unpredictable delays may render such time limits meaningless.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6.  Computer security is essentially a battle of wits between a perpetrator who tries to find holes, and the designer or administrator who tries to close them. The great advantage that the attacker has is that he or she need only find a single weakness,</a:t>
            </a:r>
          </a:p>
          <a:p>
            <a:r>
              <a:rPr lang="en-US" sz="1200" kern="1200" dirty="0">
                <a:solidFill>
                  <a:schemeClr val="tx1"/>
                </a:solidFill>
                <a:effectLst/>
                <a:latin typeface="Arial" pitchFamily="-107" charset="0"/>
                <a:ea typeface="+mn-ea"/>
                <a:cs typeface="+mn-cs"/>
              </a:rPr>
              <a:t>while the designer must find and eliminate all weaknesses to achieve perfect security.</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7.  There is a natural tendency on the part of users and system managers to perceive little benefit from security investment until a security failure occurs.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8.  Security requires regular, even constant monitoring, and this is difficult in today’s short-term, overloaded environment.</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9.  Security is still too often an afterthought to be incorporated into a system after the design is complete, rather than being an integral part of the design process.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10.  Many users and even security administrators view strong security as an impediment to efficient and user-friendly operation of an information system or use of information.</a:t>
            </a:r>
          </a:p>
          <a:p>
            <a:endParaRPr lang="en-US" sz="1200" kern="1200" dirty="0">
              <a:solidFill>
                <a:schemeClr val="tx1"/>
              </a:solidFill>
              <a:effectLst/>
              <a:latin typeface="Arial" pitchFamily="-107" charset="0"/>
              <a:ea typeface="+mn-ea"/>
              <a:cs typeface="+mn-cs"/>
            </a:endParaRPr>
          </a:p>
          <a:p>
            <a:endParaRPr lang="en-US" dirty="0">
              <a:latin typeface="Times New Roman" pitchFamily="-107" charset="0"/>
            </a:endParaRP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98870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69427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baseline="0" dirty="0">
                <a:solidFill>
                  <a:schemeClr val="tx1"/>
                </a:solidFill>
                <a:latin typeface="Arial" pitchFamily="-107" charset="0"/>
                <a:ea typeface="+mn-ea"/>
                <a:cs typeface="+mn-cs"/>
              </a:rPr>
              <a:t>We now introduce some terminology that will be useful throughout the book, relying on RFC 2828, Internet Security Glossary .  Table 1.1 defines terms.</a:t>
            </a:r>
            <a:endParaRPr lang="en-US" i="0"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99690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17894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Figure 1.2, based on [CCPS12a], shows the relationship among some of these terms.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We start with the concept of a system resource , or asset , that users and owners wish to protect.</a:t>
            </a:r>
          </a:p>
          <a:p>
            <a:r>
              <a:rPr lang="en-US" sz="1200" b="0" i="0" u="none" strike="noStrike" kern="1200" baseline="0" dirty="0">
                <a:solidFill>
                  <a:schemeClr val="tx1"/>
                </a:solidFill>
                <a:latin typeface="Arial" pitchFamily="-107" charset="0"/>
                <a:ea typeface="+mn-ea"/>
                <a:cs typeface="+mn-cs"/>
              </a:rPr>
              <a:t>
The diagram is as follows.</a:t>
            </a:r>
          </a:p>
          <a:p>
            <a:r>
              <a:rPr lang="en-US" sz="1200" b="0" i="0" u="none" strike="noStrike" kern="1200" baseline="0" dirty="0">
                <a:solidFill>
                  <a:schemeClr val="tx1"/>
                </a:solidFill>
                <a:latin typeface="Arial" pitchFamily="-107" charset="0"/>
                <a:ea typeface="+mn-ea"/>
                <a:cs typeface="+mn-cs"/>
              </a:rPr>
              <a:t>1. Owners value assets and wish to minimize risk to assets. The owners impose countermeasures to reduce risk.</a:t>
            </a:r>
          </a:p>
          <a:p>
            <a:r>
              <a:rPr lang="en-US" sz="1200" b="0" i="0" u="none" strike="noStrike" kern="1200" baseline="0" dirty="0">
                <a:solidFill>
                  <a:schemeClr val="tx1"/>
                </a:solidFill>
                <a:latin typeface="Arial" pitchFamily="-107" charset="0"/>
                <a:ea typeface="+mn-ea"/>
                <a:cs typeface="+mn-cs"/>
              </a:rPr>
              <a:t>2. Threat agents wish to abuse or may damage assets. The agents give rise to threats to assets. The threats increase the risk to assets.</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93285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The assets of a computer system can be categorized as follows: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Hardware:  Including computer systems and other data processing, data storage, and data communications devices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Software:  Including the operating system, system utilities, and applications.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Data:  Including files and databases, as well as security-related data, such as password files.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Communication facilities and networks:  Local and wide area network communication links, bridges, routers, and so on.</a:t>
            </a:r>
            <a:endParaRPr lang="en-US"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48853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07" charset="0"/>
                <a:ea typeface="+mn-ea"/>
                <a:cs typeface="+mn-cs"/>
              </a:rPr>
              <a:t>In the context of security, our concern is with the vulnerabilities of system resources. [NRC02] lists the following general categories of vulnerabilities of a computer system or network asset: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a:t>
            </a:r>
            <a:r>
              <a:rPr lang="en-US" sz="1200" kern="1200" dirty="0">
                <a:solidFill>
                  <a:schemeClr val="tx1"/>
                </a:solidFill>
                <a:effectLst/>
                <a:latin typeface="Arial" pitchFamily="-107" charset="0"/>
                <a:ea typeface="+mn-ea"/>
                <a:cs typeface="+mn-cs"/>
              </a:rPr>
              <a:t>system can be corrupted , so it does the wrong thing or gives wrong answers. For example, stored data values may differ from what they should be because they have been improperly modified.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system can become leaky . For example, someone who should not have access to some or all of the information available through the network obtains such access.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system can become unavailable or very slow. That is, using the system or network becomes impossible or impractical.</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These three general types of vulnerability correspond to the concepts of integrity, confidentiality, and availability, enumerated earlier in this section.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Corresponding to the various types of vulnerabilities to a system resource are </a:t>
            </a:r>
            <a:r>
              <a:rPr lang="en-US" sz="1200" b="1" kern="1200" baseline="0" dirty="0">
                <a:solidFill>
                  <a:schemeClr val="tx1"/>
                </a:solidFill>
                <a:latin typeface="Arial" pitchFamily="-107" charset="0"/>
                <a:ea typeface="+mn-ea"/>
                <a:cs typeface="+mn-cs"/>
              </a:rPr>
              <a:t>threats</a:t>
            </a:r>
            <a:r>
              <a:rPr lang="en-US" sz="1200" b="0" kern="1200" baseline="0" dirty="0">
                <a:solidFill>
                  <a:schemeClr val="tx1"/>
                </a:solidFill>
                <a:latin typeface="Arial" pitchFamily="-107" charset="0"/>
                <a:ea typeface="+mn-ea"/>
                <a:cs typeface="+mn-cs"/>
              </a:rPr>
              <a:t> that are capable of exploiting those vulnerabilities. A threat represents a potential security harm to an asset. An </a:t>
            </a:r>
            <a:r>
              <a:rPr lang="en-US" sz="1200" b="1" kern="1200" baseline="0" dirty="0">
                <a:solidFill>
                  <a:schemeClr val="tx1"/>
                </a:solidFill>
                <a:latin typeface="Arial" pitchFamily="-107" charset="0"/>
                <a:ea typeface="+mn-ea"/>
                <a:cs typeface="+mn-cs"/>
              </a:rPr>
              <a:t>attack</a:t>
            </a:r>
            <a:r>
              <a:rPr lang="en-US" sz="1200" b="0" kern="1200" baseline="0" dirty="0">
                <a:solidFill>
                  <a:schemeClr val="tx1"/>
                </a:solidFill>
                <a:latin typeface="Arial" pitchFamily="-107" charset="0"/>
                <a:ea typeface="+mn-ea"/>
                <a:cs typeface="+mn-cs"/>
              </a:rPr>
              <a:t> is a threat that is carried out (threat action) and, if successful, leads to an undesirable violation of security, or threat consequence. The agent carrying out the attack is referred to as an attacker, or </a:t>
            </a:r>
            <a:r>
              <a:rPr lang="en-US" sz="1200" b="1" kern="1200" baseline="0" dirty="0">
                <a:solidFill>
                  <a:schemeClr val="tx1"/>
                </a:solidFill>
                <a:latin typeface="Arial" pitchFamily="-107" charset="0"/>
                <a:ea typeface="+mn-ea"/>
                <a:cs typeface="+mn-cs"/>
              </a:rPr>
              <a:t>threat agent </a:t>
            </a:r>
            <a:r>
              <a:rPr lang="en-US" sz="1200" b="0" kern="1200" baseline="0" dirty="0">
                <a:solidFill>
                  <a:schemeClr val="tx1"/>
                </a:solidFill>
                <a:latin typeface="Arial" pitchFamily="-107" charset="0"/>
                <a:ea typeface="+mn-ea"/>
                <a:cs typeface="+mn-cs"/>
              </a:rPr>
              <a:t>. We can distinguish two types of attacks: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Active attack</a:t>
            </a:r>
            <a:r>
              <a:rPr lang="en-US" sz="1200" b="0" kern="1200" baseline="0" dirty="0">
                <a:solidFill>
                  <a:schemeClr val="tx1"/>
                </a:solidFill>
                <a:latin typeface="Arial" pitchFamily="-107" charset="0"/>
                <a:ea typeface="+mn-ea"/>
                <a:cs typeface="+mn-cs"/>
              </a:rPr>
              <a:t>: An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Passive attack: </a:t>
            </a:r>
            <a:r>
              <a:rPr lang="en-US" sz="1200" b="0" kern="1200" baseline="0" dirty="0">
                <a:solidFill>
                  <a:schemeClr val="tx1"/>
                </a:solidFill>
                <a:latin typeface="Arial" pitchFamily="-107" charset="0"/>
                <a:ea typeface="+mn-ea"/>
                <a:cs typeface="+mn-cs"/>
              </a:rPr>
              <a:t>An attempt to learn or make use of information from the system that does not affect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We can also classify attacks based on the origin of the attack:</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Inside attack</a:t>
            </a:r>
            <a:r>
              <a:rPr lang="en-US" sz="1200" b="0" kern="1200" baseline="0" dirty="0">
                <a:solidFill>
                  <a:schemeClr val="tx1"/>
                </a:solidFill>
                <a:latin typeface="Arial" pitchFamily="-107" charset="0"/>
                <a:ea typeface="+mn-ea"/>
                <a:cs typeface="+mn-cs"/>
              </a:rPr>
              <a:t>: Initiated by an entity inside the security perimeter (an “insider”). The insider is authorized to access system resources but uses them in a way not approved by those who granted the authorization.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Outside attack</a:t>
            </a:r>
            <a:r>
              <a:rPr lang="en-US" sz="1200" b="0" kern="1200" baseline="0" dirty="0">
                <a:solidFill>
                  <a:schemeClr val="tx1"/>
                </a:solidFill>
                <a:latin typeface="Arial" pitchFamily="-107" charset="0"/>
                <a:ea typeface="+mn-ea"/>
                <a:cs typeface="+mn-cs"/>
              </a:rPr>
              <a:t>: Initiated from outside the perimeter, by an unauthorized or illegitimate user of the system (an “outsider”). On the Internet, potential outside attackers range from amateur pranksters to organized criminals, international terrorists, and hostile governments.</a:t>
            </a:r>
            <a:endParaRPr lang="en-US" b="0" dirty="0">
              <a:latin typeface="Times New Roman" pitchFamily="-107" charset="0"/>
            </a:endParaRP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13334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07" charset="0"/>
                <a:ea typeface="+mn-ea"/>
                <a:cs typeface="+mn-cs"/>
              </a:rPr>
              <a:t>Finally, a countermeasure is any means taken to deal with a security attack. Ideally, a countermeasure can be devised to prevent a particular type of attack from succeeding. When prevention is not possible, or fails in some instance, the goal is to detect the attack and then recover from the effects of the attack. A countermeasure may itself introduce new vulnerabilities. In any case, residual vulnerabilities may remain after the imposition of countermeasures. Such vulnerabilities may be exploited by threat agents representing a residual level of risk to the assets. Owners will seek to minimize that risk given other constraints.</a:t>
            </a:r>
            <a:endParaRPr lang="en-US" b="0" dirty="0">
              <a:latin typeface="Times New Roman" pitchFamily="-107" charset="0"/>
            </a:endParaRP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60135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07" charset="0"/>
                <a:ea typeface="+mn-ea"/>
                <a:cs typeface="+mn-cs"/>
              </a:rPr>
              <a:t>Table 1.2 , based on RFC 4949, describes four kinds of threat consequences and lists the kinds of attacks that result in each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Unauthorized disclosure is a threat to confidentiality. The following types of 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Exposure: This can be deliberate, as when an insider intentionally releases sensitive information, such as credit card numbers, to an outsider. It can also be the result of a human, hardware, or software error, which results in an entity gaining unauthorized knowledge of sensitive data. There have been numerous instances of this, such as universities accidentally posting student confidential information on the Web.</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Interception: Interception is a common attack in the context of communications.</a:t>
            </a:r>
          </a:p>
          <a:p>
            <a:r>
              <a:rPr lang="en-US" sz="1200" b="0" kern="1200" baseline="0" dirty="0">
                <a:solidFill>
                  <a:schemeClr val="tx1"/>
                </a:solidFill>
                <a:latin typeface="Arial" pitchFamily="-107" charset="0"/>
                <a:ea typeface="+mn-ea"/>
                <a:cs typeface="+mn-cs"/>
              </a:rPr>
              <a:t>On a shared local area network (LAN), such as a wireless LAN or a broadcast Ethernet, any device attached to the LAN can receive a copy of packets intended for another device. On the Internet, a determined hacker can gain access to e-mail traffic and other data transfers. All of these situations create the potential for unauthorized access to data.</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Inference: An example of inference is known as traffic analysis, in which an adversary is able to gain information from observing the pattern of traffic on a network, such as the amount of traffic between particular pairs of hosts on the network. Another example is the inference of detailed information from a database by a user who has only limited access; this is accomplished by repeated queries whose combined results enable inference.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Intrusion: An example of intrusion is an adversary gaining unauthorized access to sensitive data by overcoming the system’s access control protections.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Deception is a threat to either system integrity or data integrity. The following types of 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Masquerade: One example of masquerade is an attempt by an unauthorized user to gain access to a system by posing as an authorized user; this could happen if the unauthorized user has learned another user’s logon ID and password. Another example is malicious logic, such as a Trojan horse, that appears to perform a useful or desirable function but actually gains unauthorized access to system resources or tricks a user into executing other malicious logic.</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Falsification: This refers to the altering or replacing of valid data or the introduction of false data into a file or database. For example, a student may alter his or her grades on a school database.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Repudiation: In this case, a user either denies sending data or a user denies receiving or possessing the data.</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Disruption is a threat to availability or system integrity. The following types of 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Incapacitation: This is an attack on system availability. This could occur as a result of physical destruction of or damage to system hardware. More typically, malicious software, such as Trojan horses, viruses, or worms, could operate in such a way as to disable a system or some of its services.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Corruption: This is an attack on system integrity. Malicious software in this context could operate in such a way that system resources or services function in an unintended manner. Or a user could gain unauthorized access to a system and modify some of its functions. An example of the latter is a user placing backdoor logic in the system to provide subsequent access to a system and its resources by other than the usual procedure.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Obstruction: One way to obstruct system operation is to interfere with communications by disabling communication links or altering communication control information. Another way is to overload the system by placing excess burden on communication traffic or processing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Usurpation is a threat to system integrity. The following types of 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Misappropriation: This can include theft of service. An example is a distributed denial of service attack, when malicious software is installed on a number of hosts to be used as platforms to launch traffic at a target host. In this case, the malicious software makes unauthorized use of processor and operating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Misuse: Misuse can occur by means of either malicious logic or a hacker that has gained unauthorized access to a system. In either case, security functions can be disabled or thwarted.</a:t>
            </a:r>
            <a:endParaRPr lang="en-US" b="0" dirty="0">
              <a:latin typeface="Times New Roman" pitchFamily="-107" charset="0"/>
            </a:endParaRP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0022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The NIST Internal/Interagency Report NISTIR 7298 (</a:t>
            </a:r>
            <a:r>
              <a:rPr lang="en-US" sz="1200" i="1" kern="1200" dirty="0">
                <a:solidFill>
                  <a:schemeClr val="tx1"/>
                </a:solidFill>
                <a:effectLst/>
                <a:latin typeface="Arial" pitchFamily="-107" charset="0"/>
                <a:ea typeface="+mn-ea"/>
                <a:cs typeface="+mn-cs"/>
              </a:rPr>
              <a:t>Glossary of Key Information Security Terms </a:t>
            </a:r>
            <a:r>
              <a:rPr lang="en-US" sz="1200" kern="1200" dirty="0">
                <a:solidFill>
                  <a:schemeClr val="tx1"/>
                </a:solidFill>
                <a:effectLst/>
                <a:latin typeface="Arial" pitchFamily="-107" charset="0"/>
                <a:ea typeface="+mn-ea"/>
                <a:cs typeface="+mn-cs"/>
              </a:rPr>
              <a:t>, May 2013) defines the term </a:t>
            </a:r>
            <a:r>
              <a:rPr lang="en-US" sz="1200" i="1" kern="1200" dirty="0">
                <a:solidFill>
                  <a:schemeClr val="tx1"/>
                </a:solidFill>
                <a:effectLst/>
                <a:latin typeface="Arial" pitchFamily="-107" charset="0"/>
                <a:ea typeface="+mn-ea"/>
                <a:cs typeface="+mn-cs"/>
              </a:rPr>
              <a:t>computer security</a:t>
            </a:r>
            <a:r>
              <a:rPr lang="en-US" sz="1200" kern="1200" dirty="0">
                <a:solidFill>
                  <a:schemeClr val="tx1"/>
                </a:solidFill>
                <a:effectLst/>
                <a:latin typeface="Arial" pitchFamily="-107" charset="0"/>
                <a:ea typeface="+mn-ea"/>
                <a:cs typeface="+mn-cs"/>
              </a:rPr>
              <a:t>  as follows:</a:t>
            </a:r>
          </a:p>
          <a:p>
            <a:endParaRPr lang="en-US" sz="1200" b="0" kern="1200" baseline="0" dirty="0">
              <a:solidFill>
                <a:schemeClr val="tx1"/>
              </a:solidFill>
              <a:latin typeface="Arial" pitchFamily="-107" charset="0"/>
              <a:ea typeface="+mn-ea"/>
              <a:cs typeface="+mn-cs"/>
            </a:endParaRP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Computer Security: </a:t>
            </a:r>
            <a:r>
              <a:rPr lang="en-US" sz="1200" kern="1200" dirty="0">
                <a:solidFill>
                  <a:schemeClr val="tx1"/>
                </a:solidFill>
                <a:effectLst/>
                <a:latin typeface="Arial" pitchFamily="-107" charset="0"/>
                <a:ea typeface="+mn-ea"/>
                <a:cs typeface="+mn-cs"/>
              </a:rPr>
              <a:t> Measures and controls that ensure confidentiality, integrity, and availability of information system assets including hardware, software, firmware, and information being processed, stored, and communicated.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This definition introduces three key objectives that are at the heart of computer security: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Confidentiality: This term covers two related concepts: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Data confidentiality : Assures that private or confidential information is not made available or disclosed to unauthorized individuals.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Privacy : Assures that individuals control or influence what information related to them may be collected and stored and by whom and to whom that information may be disclosed.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Integrity: This term covers two related concepts: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Data integrity : Assures that information and programs are changed only in a specified and authorized manner.</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System integrity : Assures that a system performs its intended function in an unimpaired manner, free from deliberate or inadvertent unauthorized manipulation of the system.</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Availability: Assures that systems work promptly and service is not denied to authorized users.</a:t>
            </a:r>
            <a:endParaRPr lang="en-US" b="0" dirty="0">
              <a:latin typeface="Times New Roman" pitchFamily="-107" charset="0"/>
            </a:endParaRP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84515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198858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07" charset="0"/>
                <a:ea typeface="+mn-ea"/>
                <a:cs typeface="+mn-cs"/>
              </a:rPr>
              <a:t>The assets of a computer system can be categorized as hardware, software, data, and communication lines and networks. In this subsection, we briefly describe these four categories and relate these to the concepts of integrity, confidentiality, and availability introduced in Section 1.1 (see Figure 1.3 and Table 1.3 ).</a:t>
            </a:r>
          </a:p>
          <a:p>
            <a:endParaRPr lang="en-US" sz="1200" kern="1200" baseline="0" dirty="0">
              <a:solidFill>
                <a:schemeClr val="tx1"/>
              </a:solidFill>
              <a:latin typeface="Arial" pitchFamily="-107" charset="0"/>
              <a:ea typeface="+mn-ea"/>
              <a:cs typeface="+mn-cs"/>
            </a:endParaRP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
A computer system with data and processes representing users. Users make requests to the computer which moves through the guard on the system. 1. Access to the data must be controlled, protection. 2. Access to the computer facility must be controlled, user authentication. 3. The data must be securely transmitted through networks, network security. 4. Sensitive files must be secure, file security.</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41911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baseline="0" dirty="0">
                <a:solidFill>
                  <a:schemeClr val="tx1"/>
                </a:solidFill>
                <a:latin typeface="Arial" pitchFamily="-107" charset="0"/>
                <a:ea typeface="+mn-ea"/>
                <a:cs typeface="+mn-cs"/>
              </a:rPr>
              <a:t>HARDWARE A major threat to computer system hardware is the threat to </a:t>
            </a:r>
            <a:r>
              <a:rPr lang="en-US" sz="1200" b="0" kern="1200" baseline="0" dirty="0">
                <a:solidFill>
                  <a:schemeClr val="tx1"/>
                </a:solidFill>
                <a:latin typeface="Arial" pitchFamily="-107" charset="0"/>
                <a:ea typeface="+mn-ea"/>
                <a:cs typeface="+mn-cs"/>
              </a:rPr>
              <a:t>availability. Hardware is the most vulnerable to attack and the least susceptible to automated controls. Threats include accidental and deliberate damage to equipment as well as theft. The proliferation of personal computers and workstations and the widespread use of LANs increase the potential for losses in this area. Theft of USB drives can lead to loss of confidentiality. Physical and administrative security measures are needed to deal with these threats.</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SOFTWARE Software includes the operating system, utilities, and application </a:t>
            </a:r>
            <a:r>
              <a:rPr lang="en-US" sz="1200" b="0" kern="1200" baseline="0" dirty="0">
                <a:solidFill>
                  <a:schemeClr val="tx1"/>
                </a:solidFill>
                <a:latin typeface="Arial" pitchFamily="-107" charset="0"/>
                <a:ea typeface="+mn-ea"/>
                <a:cs typeface="+mn-cs"/>
              </a:rPr>
              <a:t>programs. A key threat to software is an attack on availability. Software, especially application software, is often easy to delete. Software can also be altered or damaged to render it useless. Careful software configuration management, which includes making backups of the most recent version of software, can maintain high availability. A more difficult problem to deal with is software modification that results in a program that still functions but that behaves differently than before, which is a threat to integrity/authenticity. Computer viruses and related attacks fall into this category. A final problem is protection against software piracy. Although certain countermeasures are available, by and large the problem of unauthorized copying of software has not been solved.</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DATA Hardware and software security are typically concerns of computing center </a:t>
            </a:r>
            <a:r>
              <a:rPr lang="en-US" sz="1200" b="0" kern="1200" baseline="0" dirty="0">
                <a:solidFill>
                  <a:schemeClr val="tx1"/>
                </a:solidFill>
                <a:latin typeface="Arial" pitchFamily="-107" charset="0"/>
                <a:ea typeface="+mn-ea"/>
                <a:cs typeface="+mn-cs"/>
              </a:rPr>
              <a:t>professionals or individual concerns of personal computer users. A much more widespread problem is data security, which involves files and other forms of data controlled by individuals, groups, and business organizations.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Security concerns with respect to data are broad, encompassing availability, secrecy, and integrity. In the case of availability, the concern is with the destruction of data files, which can occur either accidentally or maliciously.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obvious concern with secrecy is the unauthorized reading of data files or databases, and this area has been the subject of perhaps more research and effort than any other area of computer security. A less obvious threat to secrecy involves the analysis of data and manifests itself in the use of so-called statistical databases, which provide summary or aggregate information. Presumably, the existence of aggregate information does not threaten the privacy of the individuals involved. However, as the use of statistical databases grows, there is an increasing potential for disclosure of personal information. In essence, characteristics of constituent individuals may be identified through careful analysis. For example, if one table records the aggregate of the incomes of respondents A, B, C, and D and another records the aggregate of the incomes of A, B, C, D, and E, the difference between the two aggregates would be the income of E. This problem is exacerbated by the</a:t>
            </a:r>
          </a:p>
          <a:p>
            <a:r>
              <a:rPr lang="en-US" sz="1200" b="0" kern="1200" baseline="0" dirty="0">
                <a:solidFill>
                  <a:schemeClr val="tx1"/>
                </a:solidFill>
                <a:latin typeface="Arial" pitchFamily="-107" charset="0"/>
                <a:ea typeface="+mn-ea"/>
                <a:cs typeface="+mn-cs"/>
              </a:rPr>
              <a:t>increasing desire to combine data sets. In many cases, matching several sets of data for consistency at different levels of aggregation requires access to individual units. Thus, the individual units, which are the subject of privacy concerns, are available at various stages in the processing of data sets.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Finally, data integrity is a major concern in most installations. Modifications to data files can have consequences ranging from minor to disastrous.</a:t>
            </a:r>
            <a:endParaRPr lang="en-US" b="0"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32478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baseline="0" dirty="0">
                <a:solidFill>
                  <a:schemeClr val="tx1"/>
                </a:solidFill>
                <a:latin typeface="Arial" pitchFamily="-107" charset="0"/>
                <a:ea typeface="+mn-ea"/>
                <a:cs typeface="+mn-cs"/>
              </a:rPr>
              <a:t>Network security attacks can be classified </a:t>
            </a:r>
            <a:r>
              <a:rPr lang="en-US" sz="1200" b="0" kern="1200" baseline="0" dirty="0">
                <a:solidFill>
                  <a:schemeClr val="tx1"/>
                </a:solidFill>
                <a:latin typeface="Arial" pitchFamily="-107" charset="0"/>
                <a:ea typeface="+mn-ea"/>
                <a:cs typeface="+mn-cs"/>
              </a:rPr>
              <a:t>as </a:t>
            </a:r>
            <a:r>
              <a:rPr lang="en-US" sz="1200" b="0" i="1" kern="1200" baseline="0" dirty="0">
                <a:solidFill>
                  <a:schemeClr val="tx1"/>
                </a:solidFill>
                <a:latin typeface="Arial" pitchFamily="-107" charset="0"/>
                <a:ea typeface="+mn-ea"/>
                <a:cs typeface="+mn-cs"/>
              </a:rPr>
              <a:t>passive attacks and active attacks . A passive attack attempts to learn or make </a:t>
            </a:r>
            <a:r>
              <a:rPr lang="en-US" sz="1200" b="0" kern="1200" baseline="0" dirty="0">
                <a:solidFill>
                  <a:schemeClr val="tx1"/>
                </a:solidFill>
                <a:latin typeface="Arial" pitchFamily="-107" charset="0"/>
                <a:ea typeface="+mn-ea"/>
                <a:cs typeface="+mn-cs"/>
              </a:rPr>
              <a:t>use of information from the system but does not affect system resources. An active attack attempts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Passive attacks </a:t>
            </a:r>
            <a:r>
              <a:rPr lang="en-US" sz="1200" b="0" kern="1200" baseline="0" dirty="0">
                <a:solidFill>
                  <a:schemeClr val="tx1"/>
                </a:solidFill>
                <a:latin typeface="Arial" pitchFamily="-107" charset="0"/>
                <a:ea typeface="+mn-ea"/>
                <a:cs typeface="+mn-cs"/>
              </a:rPr>
              <a:t>are in the nature of eavesdropping on, or monitoring of, transmissions. The goal of the attacker is to obtain information that is being transmitted. Two types of passive attacks are release of message contents and traffic analysis.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a:t>
            </a:r>
            <a:r>
              <a:rPr lang="en-US" sz="1200" b="1" kern="1200" baseline="0" dirty="0">
                <a:solidFill>
                  <a:schemeClr val="tx1"/>
                </a:solidFill>
                <a:latin typeface="Arial" pitchFamily="-107" charset="0"/>
                <a:ea typeface="+mn-ea"/>
                <a:cs typeface="+mn-cs"/>
              </a:rPr>
              <a:t>release of message contents </a:t>
            </a:r>
            <a:r>
              <a:rPr lang="en-US" sz="1200" b="0" kern="1200" baseline="0" dirty="0">
                <a:solidFill>
                  <a:schemeClr val="tx1"/>
                </a:solidFill>
                <a:latin typeface="Arial" pitchFamily="-107" charset="0"/>
                <a:ea typeface="+mn-ea"/>
                <a:cs typeface="+mn-cs"/>
              </a:rPr>
              <a:t>is easily understood. A telephone conversation, an electronic mail message, and a transferred file may contain sensitive or confidential information. We would like to prevent an opponent from learning the contents of these transmissions.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second type of passive attack, </a:t>
            </a:r>
            <a:r>
              <a:rPr lang="en-US" sz="1200" b="1" kern="1200" baseline="0" dirty="0">
                <a:solidFill>
                  <a:schemeClr val="tx1"/>
                </a:solidFill>
                <a:latin typeface="Arial" pitchFamily="-107" charset="0"/>
                <a:ea typeface="+mn-ea"/>
                <a:cs typeface="+mn-cs"/>
              </a:rPr>
              <a:t>traffic analysis </a:t>
            </a:r>
            <a:r>
              <a:rPr lang="en-US" sz="1200" b="0" kern="1200" baseline="0" dirty="0">
                <a:solidFill>
                  <a:schemeClr val="tx1"/>
                </a:solidFill>
                <a:latin typeface="Arial" pitchFamily="-107" charset="0"/>
                <a:ea typeface="+mn-ea"/>
                <a:cs typeface="+mn-cs"/>
              </a:rPr>
              <a:t>, is subtler. Suppose that we had a way of masking the contents of messages or other information traffic so that opponents, even if they captured the message, could not extract the information from the message. The common technique for masking contents is encryption. If we had encryption protection in place, an opponent might still be able to observe the pattern of these messages. The opponent could determine the location and identity of communicating hosts and could observe the frequency and length of messages being exchanged. This information might be useful in guessing the nature of the communication that was taking place.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Passive attacks are very difficult to detect because they do not involve any alteration of the data. Typically, the message traffic is sent and received in an apparently normal fashion and neither the sender nor receiver is aware that a third party has read the messages or observed the traffic pattern. However, it is feasible to prevent the success of these attacks, usually by means of encryption. Thus, the emphasis in dealing with passive attacks is on prevention rather than detection.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Active attacks</a:t>
            </a:r>
            <a:r>
              <a:rPr lang="en-US" sz="1200" b="0" kern="1200" baseline="0" dirty="0">
                <a:solidFill>
                  <a:schemeClr val="tx1"/>
                </a:solidFill>
                <a:latin typeface="Arial" pitchFamily="-107" charset="0"/>
                <a:ea typeface="+mn-ea"/>
                <a:cs typeface="+mn-cs"/>
              </a:rPr>
              <a:t> involve some modification of the data stream or the creation of a false stream and can be subdivided into four categories: replay, masquerade, modification of messages, and denial of service.</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Replay</a:t>
            </a:r>
            <a:r>
              <a:rPr lang="en-US" sz="1200" b="0" kern="1200" baseline="0" dirty="0">
                <a:solidFill>
                  <a:schemeClr val="tx1"/>
                </a:solidFill>
                <a:latin typeface="Arial" pitchFamily="-107" charset="0"/>
                <a:ea typeface="+mn-ea"/>
                <a:cs typeface="+mn-cs"/>
              </a:rPr>
              <a:t> involves the passive capture of a data unit and its subsequent retransmission to produce an unauthorized effect.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a:t>
            </a:r>
            <a:r>
              <a:rPr lang="en-US" sz="1200" b="1" kern="1200" baseline="0" dirty="0">
                <a:solidFill>
                  <a:schemeClr val="tx1"/>
                </a:solidFill>
                <a:latin typeface="Arial" pitchFamily="-107" charset="0"/>
                <a:ea typeface="+mn-ea"/>
                <a:cs typeface="+mn-cs"/>
              </a:rPr>
              <a:t>masquerade</a:t>
            </a:r>
            <a:r>
              <a:rPr lang="en-US" sz="1200" b="0" kern="1200" baseline="0" dirty="0">
                <a:solidFill>
                  <a:schemeClr val="tx1"/>
                </a:solidFill>
                <a:latin typeface="Arial" pitchFamily="-107" charset="0"/>
                <a:ea typeface="+mn-ea"/>
                <a:cs typeface="+mn-cs"/>
              </a:rPr>
              <a:t> takes place when one entity pretends to be a different entity. A masquerade attack usually includes one of the other forms of active attack. For example, authentication sequences can be captured and replayed after a valid authentication sequence has taken place, thus enabling an authorized entity with few privileges to obtain extra privileges by impersonating an entity that has those privileges.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Modification of messages simply means that some portion of a legitimate message is altered, or that messages are delayed or reordered, to produce an unauthorized effect. For example, a message stating, “Allow John Smith to read confidential file accounts” is modified to say, “Allow Fred Brown to read confidential file accounts.”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denial of service prevents or inhibits the normal use or management of communications facilities. This attack may have a specific target; for example, an entity may suppress all messages directed to a particular destination (e.g., the security audit service). Another form of service denial is the disruption of an entire network, either by disabling the network or by overloading it with messages so as to degrade performance.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Active attacks present the opposite characteristics of passive attacks. Whereas passive attacks are difficult to detect, measures are available to prevent their success. On the other hand, it is quite difficult to prevent active attacks absolutely, because to do so would require physical protection of all communications facilities and paths at all times. Instead, the goal is to detect them and to recover from any disruption or delays caused by them. Because the detection has a deterrent effect, it may also contribute to prevention.</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71795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07" charset="0"/>
                <a:ea typeface="+mn-ea"/>
                <a:cs typeface="+mn-cs"/>
              </a:rPr>
              <a:t>There are a number of ways of classifying and characterizing the countermeasures that may be used to reduce vulnerabilities and deal with threats to system assets. It will be useful for the presentation in the remainder of the book to look at several approaches, which we do in this and the next two sections. In this section, we view countermeasures in terms of functional requirements, and we follow the classification defined in FIPS 200 ( </a:t>
            </a:r>
            <a:r>
              <a:rPr lang="en-US" sz="1200" i="1" kern="1200" baseline="0" dirty="0">
                <a:solidFill>
                  <a:schemeClr val="tx1"/>
                </a:solidFill>
                <a:latin typeface="Arial" pitchFamily="-107" charset="0"/>
                <a:ea typeface="+mn-ea"/>
                <a:cs typeface="+mn-cs"/>
              </a:rPr>
              <a:t>Minimum Security Requirements for Federal Information and Information Systems ). This standard enumerates 17 security-related areas with </a:t>
            </a:r>
            <a:r>
              <a:rPr lang="en-US" sz="1200" kern="1200" baseline="0" dirty="0">
                <a:solidFill>
                  <a:schemeClr val="tx1"/>
                </a:solidFill>
                <a:latin typeface="Arial" pitchFamily="-107" charset="0"/>
                <a:ea typeface="+mn-ea"/>
                <a:cs typeface="+mn-cs"/>
              </a:rPr>
              <a:t>regard to protecting the confidentiality, integrity, and availability of information 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 to security vulnerabilities and threats. Roughly, we can divide these countermeasures into two categories: those that require computer security technical measures (covered in this book in Parts One and Two), either hardware or software, or both; and those that are fundamentally management issues (covered in Part Three).</a:t>
            </a:r>
          </a:p>
          <a:p>
            <a:endParaRPr lang="en-US" sz="1200" kern="1200" baseline="0" dirty="0">
              <a:solidFill>
                <a:schemeClr val="tx1"/>
              </a:solidFill>
              <a:latin typeface="Arial" pitchFamily="-107" charset="0"/>
              <a:ea typeface="+mn-ea"/>
              <a:cs typeface="+mn-cs"/>
            </a:endParaRPr>
          </a:p>
          <a:p>
            <a:endParaRPr lang="en-US"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84822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347719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500415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Each of the functional areas may involve both computer security technical measures and management measures. Functional areas that primarily require computer security technical measures include access control, identification and authentication, system and communication protection, and system and information integrity. Functional areas that primarily involve management controls and procedures include awareness and training; audit and accountability; certification, accreditation, and security assessments; contingency planning; maintenance; physical and environmental protection; planning; personnel security; risk assessment; and systems and services acquisition. Functional areas that overlap computer security technical measures and management controls include configuration management, incident response, and media protection.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Note the majority of the functional requirements areas in FIPS 200 are either primarily issues of management or at least have a significant management component, as opposed to purely software or hardware solutions. This may be new to some readers, and is not reflected in many of the books on computer and information security. But as one computer security expert observed, “If you think technology can solve your security problems, then you don’t understand the problems and you don’t understand the technology” [SCHN00]. This book reflects the need to combine technical and managerial approaches to achieve effective computer security.</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FIPS 200 provides a useful summary of the principal areas of concern, both technical and managerial, with respect to computer security. This book attempts to cover all of these areas.</a:t>
            </a: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560584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483282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90504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These three concepts form what is often referred to as the CIA triad . The three concepts embody the fundamental security objectives for both data and for information and computing services. For example, the NIST standard FIPS 199 (Standards for Security Categorization of Federal Information and Information Systems , February 2004) lists confidentiality, integrity, and availability as the three security objectives for information and for information systems. </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Although the use of the CIA triad to define security objectives is well established, some in the security field feel that additional concepts are needed to present a complete picture (see Figure 1.1).</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Two of the most commonly mentioned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Authenticity:  The property of being genuine and being able to be verified and trusted; confidence in the validity of a transmission, a message, or message originator. This means verifying that users are who they say they are and that each input arriving at the system came from a trusted source.</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Accountability:  The security goal that generates the requirement for actions of an entity to be traced uniquely to that entity. This supports nonrepudiation, deterrence, fault isolation, intrusion detection and prevention, and after-action recovery and legal action. Because truly secure systems are not yet an achievable goal, we must be able to trace a security breach to a responsible party. Systems must keep records of their activities to permit later forensic analysis to trace security breaches or to aid in transaction disputes.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Note that FIPS 199 includes authenticity under integrity.</a:t>
            </a:r>
          </a:p>
          <a:p>
            <a:endParaRPr lang="en-US" sz="1200" kern="1200" dirty="0">
              <a:solidFill>
                <a:schemeClr val="tx1"/>
              </a:solidFill>
              <a:effectLst/>
              <a:latin typeface="Arial" pitchFamily="-107" charset="0"/>
              <a:ea typeface="+mn-ea"/>
              <a:cs typeface="+mn-cs"/>
            </a:endParaRPr>
          </a:p>
          <a:p>
            <a:endParaRPr lang="en-US" sz="1200" b="0" kern="1200" baseline="0" dirty="0">
              <a:solidFill>
                <a:schemeClr val="tx1"/>
              </a:solidFill>
              <a:latin typeface="Arial" pitchFamily="-107" charset="0"/>
              <a:ea typeface="+mn-ea"/>
              <a:cs typeface="+mn-cs"/>
            </a:endParaRP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82222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16430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Despite years of research and development, it has not been possible to develop security design and implementation techniques that systematically exclude security flaws and prevent all unauthorized actions. In the absence of such foolproof techniques, it is useful to have a set of widely agreed design principles that can guide the development of protection mechanisms. The National Centers of Academic Excellence in Information Assurance/Cyber Defense, which is jointly sponsored by the U.S. National Security Agency and the U. S. Department of Homeland Security, list the following as fundamental security design principles [NCAE13]:</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Economy of mechanism</a:t>
            </a:r>
          </a:p>
          <a:p>
            <a:r>
              <a:rPr lang="en-US" sz="1200" b="0" i="0" u="none" strike="noStrike" kern="1200" baseline="0" dirty="0">
                <a:solidFill>
                  <a:schemeClr val="tx1"/>
                </a:solidFill>
                <a:latin typeface="Arial" pitchFamily="-107" charset="0"/>
                <a:ea typeface="+mn-ea"/>
                <a:cs typeface="+mn-cs"/>
              </a:rPr>
              <a:t>• Fail-safe defaults</a:t>
            </a:r>
          </a:p>
          <a:p>
            <a:r>
              <a:rPr lang="en-US" sz="1200" b="0" i="0" u="none" strike="noStrike" kern="1200" baseline="0" dirty="0">
                <a:solidFill>
                  <a:schemeClr val="tx1"/>
                </a:solidFill>
                <a:latin typeface="Arial" pitchFamily="-107" charset="0"/>
                <a:ea typeface="+mn-ea"/>
                <a:cs typeface="+mn-cs"/>
              </a:rPr>
              <a:t>• Complete mediation</a:t>
            </a:r>
          </a:p>
          <a:p>
            <a:r>
              <a:rPr lang="en-US" sz="1200" b="0" i="0" u="none" strike="noStrike" kern="1200" baseline="0" dirty="0">
                <a:solidFill>
                  <a:schemeClr val="tx1"/>
                </a:solidFill>
                <a:latin typeface="Arial" pitchFamily="-107" charset="0"/>
                <a:ea typeface="+mn-ea"/>
                <a:cs typeface="+mn-cs"/>
              </a:rPr>
              <a:t>• Open design</a:t>
            </a:r>
          </a:p>
          <a:p>
            <a:r>
              <a:rPr lang="en-US" sz="1200" b="0" i="0" u="none" strike="noStrike" kern="1200" baseline="0" dirty="0">
                <a:solidFill>
                  <a:schemeClr val="tx1"/>
                </a:solidFill>
                <a:latin typeface="Arial" pitchFamily="-107" charset="0"/>
                <a:ea typeface="+mn-ea"/>
                <a:cs typeface="+mn-cs"/>
              </a:rPr>
              <a:t>• Separation of privilege</a:t>
            </a:r>
          </a:p>
          <a:p>
            <a:r>
              <a:rPr lang="en-US" sz="1200" b="0" i="0" u="none" strike="noStrike" kern="1200" baseline="0" dirty="0">
                <a:solidFill>
                  <a:schemeClr val="tx1"/>
                </a:solidFill>
                <a:latin typeface="Arial" pitchFamily="-107" charset="0"/>
                <a:ea typeface="+mn-ea"/>
                <a:cs typeface="+mn-cs"/>
              </a:rPr>
              <a:t>• Least privilege</a:t>
            </a:r>
          </a:p>
          <a:p>
            <a:r>
              <a:rPr lang="en-US" sz="1200" b="0" i="0" u="none" strike="noStrike" kern="1200" baseline="0" dirty="0">
                <a:solidFill>
                  <a:schemeClr val="tx1"/>
                </a:solidFill>
                <a:latin typeface="Arial" pitchFamily="-107" charset="0"/>
                <a:ea typeface="+mn-ea"/>
                <a:cs typeface="+mn-cs"/>
              </a:rPr>
              <a:t>• Least common mechanism</a:t>
            </a:r>
          </a:p>
          <a:p>
            <a:r>
              <a:rPr lang="en-US" sz="1200" b="0" i="0" u="none" strike="noStrike" kern="1200" baseline="0" dirty="0">
                <a:solidFill>
                  <a:schemeClr val="tx1"/>
                </a:solidFill>
                <a:latin typeface="Arial" pitchFamily="-107" charset="0"/>
                <a:ea typeface="+mn-ea"/>
                <a:cs typeface="+mn-cs"/>
              </a:rPr>
              <a:t>• Psychological acceptability</a:t>
            </a:r>
          </a:p>
          <a:p>
            <a:r>
              <a:rPr lang="en-US" sz="1200" b="0" i="0" u="none" strike="noStrike" kern="1200" baseline="0" dirty="0">
                <a:solidFill>
                  <a:schemeClr val="tx1"/>
                </a:solidFill>
                <a:latin typeface="Arial" pitchFamily="-107" charset="0"/>
                <a:ea typeface="+mn-ea"/>
                <a:cs typeface="+mn-cs"/>
              </a:rPr>
              <a:t>• Isolation</a:t>
            </a:r>
          </a:p>
          <a:p>
            <a:r>
              <a:rPr lang="en-US" sz="1200" b="0" i="0" u="none" strike="noStrike" kern="1200" baseline="0" dirty="0">
                <a:solidFill>
                  <a:schemeClr val="tx1"/>
                </a:solidFill>
                <a:latin typeface="Arial" pitchFamily="-107" charset="0"/>
                <a:ea typeface="+mn-ea"/>
                <a:cs typeface="+mn-cs"/>
              </a:rPr>
              <a:t>• Encapsulation</a:t>
            </a:r>
          </a:p>
          <a:p>
            <a:r>
              <a:rPr lang="en-US" sz="1200" b="0" i="0" u="none" strike="noStrike" kern="1200" baseline="0" dirty="0">
                <a:solidFill>
                  <a:schemeClr val="tx1"/>
                </a:solidFill>
                <a:latin typeface="Arial" pitchFamily="-107" charset="0"/>
                <a:ea typeface="+mn-ea"/>
                <a:cs typeface="+mn-cs"/>
              </a:rPr>
              <a:t>• Modularity</a:t>
            </a:r>
          </a:p>
          <a:p>
            <a:r>
              <a:rPr lang="en-US" sz="1200" b="0" i="0" u="none" strike="noStrike" kern="1200" baseline="0" dirty="0">
                <a:solidFill>
                  <a:schemeClr val="tx1"/>
                </a:solidFill>
                <a:latin typeface="Arial" pitchFamily="-107" charset="0"/>
                <a:ea typeface="+mn-ea"/>
                <a:cs typeface="+mn-cs"/>
              </a:rPr>
              <a:t>• Layering</a:t>
            </a:r>
          </a:p>
          <a:p>
            <a:r>
              <a:rPr lang="en-US" sz="1200" b="0" i="0" u="none" strike="noStrike" kern="1200" baseline="0" dirty="0">
                <a:solidFill>
                  <a:schemeClr val="tx1"/>
                </a:solidFill>
                <a:latin typeface="Arial" pitchFamily="-107" charset="0"/>
                <a:ea typeface="+mn-ea"/>
                <a:cs typeface="+mn-cs"/>
              </a:rPr>
              <a:t>• Least astonishment</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The first eight listed principles were first proposed in [SALT75] and have withstood the test of time.</a:t>
            </a:r>
          </a:p>
          <a:p>
            <a:endParaRPr lang="en-US"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912679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An attack surface consists of the reachable and exploitable vulnerabilities in a system [BELL16, MANA11, HOWA03]. Examples of attack surfaces are the following:</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Open ports on outward facing Web and other servers, and code listening on those ports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Services available on the inside of a firewall</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Code that processes incoming data, email, XML, office documents, and industry-specific custom data exchange formats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Interfaces, SQL, and Web forms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An employee with access to sensitive information vulnerable to a social engineering attack</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493146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Attack surfaces can be categorized in the following way:</a:t>
            </a:r>
          </a:p>
          <a:p>
            <a:endParaRPr lang="en-US" sz="1200" b="0" i="0" u="none" strike="noStrike" kern="1200" baseline="0" dirty="0">
              <a:solidFill>
                <a:schemeClr val="tx1"/>
              </a:solidFill>
              <a:latin typeface="Arial" pitchFamily="-107" charset="0"/>
              <a:ea typeface="+mn-ea"/>
              <a:cs typeface="+mn-cs"/>
            </a:endParaRPr>
          </a:p>
          <a:p>
            <a:r>
              <a:rPr lang="en-US" sz="1200" b="1" i="0" u="none" strike="noStrike" kern="1200" baseline="0" dirty="0">
                <a:solidFill>
                  <a:schemeClr val="tx1"/>
                </a:solidFill>
                <a:latin typeface="Arial" pitchFamily="-107" charset="0"/>
                <a:ea typeface="+mn-ea"/>
                <a:cs typeface="+mn-cs"/>
              </a:rPr>
              <a:t>• Network attack surface</a:t>
            </a:r>
            <a:r>
              <a:rPr lang="en-US" sz="1200" b="0" i="0" u="none" strike="noStrike" kern="1200" baseline="0" dirty="0">
                <a:solidFill>
                  <a:schemeClr val="tx1"/>
                </a:solidFill>
                <a:latin typeface="Arial" pitchFamily="-107" charset="0"/>
                <a:ea typeface="+mn-ea"/>
                <a:cs typeface="+mn-cs"/>
              </a:rPr>
              <a:t>:  This category refers to vulnerabilities over an enterprise network, wide-area network, or the Internet. Included in this category are network protocol vulnerabilities, such as those used for a denial-of-service attack, disruption of communications links, and various forms of intruder attacks.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Software attack surface</a:t>
            </a:r>
            <a:r>
              <a:rPr lang="en-US" sz="1200" b="0" i="0" u="none" strike="noStrike" kern="1200" baseline="0" dirty="0">
                <a:solidFill>
                  <a:schemeClr val="tx1"/>
                </a:solidFill>
                <a:latin typeface="Arial" pitchFamily="-107" charset="0"/>
                <a:ea typeface="+mn-ea"/>
                <a:cs typeface="+mn-cs"/>
              </a:rPr>
              <a:t>:  This refers to vulnerabilities in application, utility, or operating system code. A particular focus in this category is Web server software.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Human attack surface</a:t>
            </a:r>
            <a:r>
              <a:rPr lang="en-US" sz="1200" b="0" i="0" u="none" strike="noStrike" kern="1200" baseline="0" dirty="0">
                <a:solidFill>
                  <a:schemeClr val="tx1"/>
                </a:solidFill>
                <a:latin typeface="Arial" pitchFamily="-107" charset="0"/>
                <a:ea typeface="+mn-ea"/>
                <a:cs typeface="+mn-cs"/>
              </a:rPr>
              <a:t>:  This category refers to vulnerabilities created by personnel or outsiders, such as social engineering, human error, and trusted insiders.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An attack surface analysis is a useful technique for assessing the scale and severity of threats to a system. A systematic analysis of points of vulnerability makes developers and security analysts aware of where security mechanisms are required. Once an attack surface is defined, designers may be able to find ways to make the surface smaller, thus making the task of the adversary more difficult. The attack surface also provides guidance on setting priorities for testing, strengthening security measures, or modifying the service or application.</a:t>
            </a:r>
          </a:p>
          <a:p>
            <a:endParaRPr lang="en-US" sz="1200" b="0" i="0" u="none" strike="noStrike" kern="1200" baseline="0" dirty="0">
              <a:solidFill>
                <a:schemeClr val="tx1"/>
              </a:solidFill>
              <a:latin typeface="Arial" pitchFamily="-107" charset="0"/>
              <a:ea typeface="+mn-ea"/>
              <a:cs typeface="+mn-cs"/>
            </a:endParaRP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506911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As illustrated in Figure 1.4, the use of layering, or defense in depth, and attack surface reduction complement each other in mitigating security risk.</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The data listed are as follows.</a:t>
            </a:r>
          </a:p>
          <a:p>
            <a:r>
              <a:rPr lang="en-US" sz="1800" b="0" i="0" u="none" strike="noStrike" dirty="0">
                <a:solidFill>
                  <a:srgbClr val="000000"/>
                </a:solidFill>
                <a:effectLst/>
                <a:latin typeface="Calibri" panose="020F0502020204030204" pitchFamily="34" charset="0"/>
              </a:rPr>
              <a:t>A table has 2 rows and 3 columns. The columns have the following headings from left to right. Description, Attack surface, small, Attack surface, large,. The row entries are as follows. Row 1. Description, Layering, deep. Attack surface, small, Medium security risk. Attack surface, large, High security risk. Row 2. Description, Layering, shallow. Attack surface, small, low security risk. Attack surface, large, medium security risk.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940724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An attack tree is a branching, hierarchical data structure that represents a set of potential techniques for exploiting security vulnerabilities [MAUW05, MOOR01, SCHN99]. The security incident that is the goal of the attack is represented as the root node of the tree, and the ways that an attacker could reach that goal are iteratively and incrementally represented as branches and subnodes of the tree. Each subnode defines a subgoal, and each subgoal may have its own set of further subgoals, etc. The final nodes on the paths outward from the root, i.e., the leaf nodes, represent different ways to initiate an attack. Each node other than a leaf is either an AND-node or an OR-node. To achieve the goal represented by an AND-node, the subgoals represented by all of that node’s subnodes must be achieved; and for an OR-node, at least one of the subgoals must be achieved. Branches can be labeled with values representing difficulty, cost, or other attack attributes, so that alternative attacks can be compared.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The motivation for the use of attack trees is to effectively exploit the information available on attack patterns. Organizations such as CERT publish security advisories that have enabled the development of a body of knowledge about both general attack strategies and specific attack patterns. Security analysts can use the attack tree to document security attacks in a structured form that reveals key vulnerabilities. The attack tree can guide both the design of systems and applications, and the choice and strength of countermeasures.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Figure 1.5, based on a figure in [DIMI07], is an example of an attack tree analysis for an Internet banking authentication application. The root of the tree is the objective of the attacker, which is to compromise a user’s account. The shaded boxes on the tree are the leaf nodes, which represent events that comprise the attacks. The white boxes are categories which consist of one or more specific attack events (leaf nodes). Note that in this tree, all the nodes other than leaf nodes are OR-nodes. The analysis used to generate this tree considered the three components involved in authentication:</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User terminal and user (UT/U):  These attacks target the user equipment, including the tokens that may be involved, such as smartcards or other password generators, as well as the actions of the user.</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Communications channel (CC):  This type of attack focuses on communication links.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Internet banking server (IBS):  These types of attacks are offline attack against the servers that host the Internet banking application.</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Five overall attack strategies can be identified, each of which exploits one or more of the three components. The five strategies are as follows: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User credential compromise:  This strategy can be used against many elements of the attack surface. There are procedural attacks, such as monitoring a user’s action to observe a PIN or other credential, or theft of the user’s token or handwritten notes. An adversary may also compromise token information using a variety of token attack tools, such as hacking the smartcard or using a brute force approach to guess the PIN. Another possible strategy is to embed malicious software to compromise the user’s login and password. An adversary may also attempt to obtain credential information via the communication channel (sniffing). Finally, an adversary may use various means to engage in communication with the target user, as shown in Figure 1.5.</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Injection of commands:  In this type of attack, the attacker is able to intercept communication between the UT and the IBS. Various schemes can be used to be able to impersonate the valid user and so gain access to the banking system.</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User credential guessing:  It is reported in [HILT06] that brute force attacks against some banking authentication schemes are feasible by sending random usernames and passwords. The attack mechanism is based on distributed zombie personal computers, hosting automated programs for username- or password-based calculation.</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Security policy violation:  For example, violating the bank’s security policy in combination with weak access control and logging mechanisms, an employee may cause an internal security incident and expose a customer’s account.</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Use of known authenticated session:  This type of attack persuades or forces the user to connect to the IBS with a preset session ID. Once the user authenticates to the server, the attacker may utilize the known session ID to send packets to the IBS, spoofing the user’s identity.</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Figure 1.5 provides a thorough view of the different types of attacks on an Internet banking authentication application. Using this tree as a starting point, security analysts can assess the risk of each attack and, using the design principles outlined in the preceding section, design a comprehensive security facility. [DIMO07] provides a good account of the results of this design effort.</a:t>
            </a:r>
          </a:p>
          <a:p>
            <a:pPr>
              <a:lnSpc>
                <a:spcPct val="100000"/>
              </a:lnSpc>
              <a:spcBef>
                <a:spcPts val="200"/>
              </a:spcBef>
            </a:pPr>
            <a:r>
              <a:rPr lang="en-US" sz="1200" b="0" i="0" u="none" strike="noStrike" kern="1200" baseline="0" dirty="0">
                <a:solidFill>
                  <a:schemeClr val="tx1"/>
                </a:solidFill>
                <a:latin typeface="Arial" pitchFamily="-107" charset="0"/>
                <a:ea typeface="+mn-ea"/>
                <a:cs typeface="+mn-cs"/>
              </a:rPr>
              <a:t>
</a:t>
            </a:r>
            <a:r>
              <a:rPr lang="en-IN" sz="1800" dirty="0">
                <a:effectLst/>
                <a:latin typeface="Times New Roman" panose="02020603050405020304" pitchFamily="18" charset="0"/>
                <a:ea typeface="Times New Roman" panose="02020603050405020304" pitchFamily="18" charset="0"/>
              </a:rPr>
              <a:t>The diagram is as follows.</a:t>
            </a:r>
          </a:p>
          <a:p>
            <a:pPr>
              <a:lnSpc>
                <a:spcPct val="100000"/>
              </a:lnSpc>
              <a:spcBef>
                <a:spcPts val="200"/>
              </a:spcBef>
            </a:pPr>
            <a:r>
              <a:rPr lang="en-IN" sz="1800" dirty="0">
                <a:effectLst/>
                <a:latin typeface="Times New Roman" panose="02020603050405020304" pitchFamily="18" charset="0"/>
                <a:ea typeface="Times New Roman" panose="02020603050405020304" pitchFamily="18" charset="0"/>
              </a:rPr>
              <a:t>Bank account compromise</a:t>
            </a:r>
          </a:p>
          <a:p>
            <a:pPr>
              <a:lnSpc>
                <a:spcPct val="100000"/>
              </a:lnSpc>
              <a:spcBef>
                <a:spcPts val="200"/>
              </a:spcBef>
              <a:spcAft>
                <a:spcPts val="1000"/>
              </a:spcAft>
            </a:pPr>
            <a:r>
              <a:rPr lang="en-US" sz="1800" dirty="0">
                <a:effectLst/>
                <a:latin typeface="Calibri" panose="020F0502020204030204" pitchFamily="34" charset="0"/>
                <a:ea typeface="Times New Roman" panose="02020603050405020304" pitchFamily="18" charset="0"/>
              </a:rPr>
              <a:t>1. User credential compromise</a:t>
            </a:r>
            <a:endParaRPr lang="en-IN" sz="1800" dirty="0">
              <a:effectLst/>
              <a:latin typeface="Calibri" panose="020F0502020204030204" pitchFamily="34" charset="0"/>
              <a:ea typeface="Calibri" panose="020F0502020204030204" pitchFamily="34" charset="0"/>
            </a:endParaRPr>
          </a:p>
          <a:p>
            <a:pPr>
              <a:lnSpc>
                <a:spcPct val="100000"/>
              </a:lnSpc>
              <a:spcBef>
                <a:spcPts val="200"/>
              </a:spcBef>
              <a:spcAft>
                <a:spcPts val="1000"/>
              </a:spcAft>
            </a:pPr>
            <a:r>
              <a:rPr lang="en-US" sz="1800" dirty="0">
                <a:effectLst/>
                <a:latin typeface="Calibri" panose="020F0502020204030204" pitchFamily="34" charset="0"/>
                <a:ea typeface="Times New Roman" panose="02020603050405020304" pitchFamily="18" charset="0"/>
              </a:rPr>
              <a:t>U T slash U 1 a user surveillance</a:t>
            </a:r>
            <a:endParaRPr lang="en-IN" sz="1800" dirty="0">
              <a:effectLst/>
              <a:latin typeface="Calibri" panose="020F0502020204030204" pitchFamily="34" charset="0"/>
              <a:ea typeface="Calibri" panose="020F0502020204030204" pitchFamily="34" charset="0"/>
            </a:endParaRPr>
          </a:p>
          <a:p>
            <a:pPr>
              <a:lnSpc>
                <a:spcPct val="100000"/>
              </a:lnSpc>
              <a:spcBef>
                <a:spcPts val="200"/>
              </a:spcBef>
              <a:spcAft>
                <a:spcPts val="1000"/>
              </a:spcAft>
            </a:pPr>
            <a:r>
              <a:rPr lang="en-US" sz="1800" dirty="0">
                <a:effectLst/>
                <a:latin typeface="Calibri" panose="020F0502020204030204" pitchFamily="34" charset="0"/>
                <a:ea typeface="Times New Roman" panose="02020603050405020304" pitchFamily="18" charset="0"/>
              </a:rPr>
              <a:t>U T slash U 1 b theft of token and handwritten notes</a:t>
            </a:r>
            <a:endParaRPr lang="en-IN" sz="1800" dirty="0">
              <a:effectLst/>
              <a:latin typeface="Calibri" panose="020F0502020204030204" pitchFamily="34" charset="0"/>
              <a:ea typeface="Calibri" panose="020F0502020204030204" pitchFamily="34" charset="0"/>
            </a:endParaRPr>
          </a:p>
          <a:p>
            <a:pPr>
              <a:lnSpc>
                <a:spcPct val="100000"/>
              </a:lnSpc>
              <a:spcBef>
                <a:spcPts val="200"/>
              </a:spcBef>
              <a:spcAft>
                <a:spcPts val="1000"/>
              </a:spcAft>
            </a:pPr>
            <a:r>
              <a:rPr lang="en-US" sz="1800" dirty="0">
                <a:effectLst/>
                <a:latin typeface="Calibri" panose="020F0502020204030204" pitchFamily="34" charset="0"/>
                <a:ea typeface="Times New Roman" panose="02020603050405020304" pitchFamily="18" charset="0"/>
              </a:rPr>
              <a:t>Malicious software installation. Vulnerability exploit, U T slash U 2 a hidden code, U T slash U 2 b worms. U T slash U 2 x emails with malicious code</a:t>
            </a:r>
            <a:endParaRPr lang="en-IN" sz="1800" dirty="0">
              <a:effectLst/>
              <a:latin typeface="Calibri" panose="020F0502020204030204" pitchFamily="34" charset="0"/>
              <a:ea typeface="Calibri" panose="020F0502020204030204" pitchFamily="34" charset="0"/>
            </a:endParaRPr>
          </a:p>
          <a:p>
            <a:pPr>
              <a:lnSpc>
                <a:spcPct val="100000"/>
              </a:lnSpc>
              <a:spcBef>
                <a:spcPts val="200"/>
              </a:spcBef>
              <a:spcAft>
                <a:spcPts val="1000"/>
              </a:spcAft>
            </a:pPr>
            <a:r>
              <a:rPr lang="en-US" sz="1800" dirty="0">
                <a:effectLst/>
                <a:latin typeface="Calibri" panose="020F0502020204030204" pitchFamily="34" charset="0"/>
                <a:ea typeface="Times New Roman" panose="02020603050405020304" pitchFamily="18" charset="0"/>
              </a:rPr>
              <a:t>U T slash U 3 a smartcard analyzers</a:t>
            </a:r>
            <a:endParaRPr lang="en-IN" sz="1800" dirty="0">
              <a:effectLst/>
              <a:latin typeface="Calibri" panose="020F0502020204030204" pitchFamily="34" charset="0"/>
              <a:ea typeface="Calibri" panose="020F0502020204030204" pitchFamily="34" charset="0"/>
            </a:endParaRPr>
          </a:p>
          <a:p>
            <a:pPr>
              <a:lnSpc>
                <a:spcPct val="100000"/>
              </a:lnSpc>
              <a:spcBef>
                <a:spcPts val="200"/>
              </a:spcBef>
              <a:spcAft>
                <a:spcPts val="1000"/>
              </a:spcAft>
            </a:pPr>
            <a:r>
              <a:rPr lang="en-US" sz="1800" dirty="0">
                <a:effectLst/>
                <a:latin typeface="Calibri" panose="020F0502020204030204" pitchFamily="34" charset="0"/>
                <a:ea typeface="Times New Roman" panose="02020603050405020304" pitchFamily="18" charset="0"/>
              </a:rPr>
              <a:t>U T slash U 3 b smartcard reader manipulator</a:t>
            </a:r>
            <a:endParaRPr lang="en-IN" sz="1800" dirty="0">
              <a:effectLst/>
              <a:latin typeface="Calibri" panose="020F0502020204030204" pitchFamily="34" charset="0"/>
              <a:ea typeface="Calibri" panose="020F0502020204030204" pitchFamily="34" charset="0"/>
            </a:endParaRPr>
          </a:p>
          <a:p>
            <a:pPr>
              <a:lnSpc>
                <a:spcPct val="100000"/>
              </a:lnSpc>
              <a:spcBef>
                <a:spcPts val="200"/>
              </a:spcBef>
              <a:spcAft>
                <a:spcPts val="1000"/>
              </a:spcAft>
            </a:pPr>
            <a:r>
              <a:rPr lang="en-US" sz="1800" dirty="0">
                <a:effectLst/>
                <a:latin typeface="Calibri" panose="020F0502020204030204" pitchFamily="34" charset="0"/>
                <a:ea typeface="Times New Roman" panose="02020603050405020304" pitchFamily="18" charset="0"/>
              </a:rPr>
              <a:t>U T slash U 3 c brute force attacks with P I N calculators</a:t>
            </a:r>
            <a:endParaRPr lang="en-IN" sz="1800" dirty="0">
              <a:effectLst/>
              <a:latin typeface="Calibri" panose="020F0502020204030204" pitchFamily="34" charset="0"/>
              <a:ea typeface="Calibri" panose="020F0502020204030204" pitchFamily="34" charset="0"/>
            </a:endParaRPr>
          </a:p>
          <a:p>
            <a:pPr>
              <a:lnSpc>
                <a:spcPct val="100000"/>
              </a:lnSpc>
              <a:spcBef>
                <a:spcPts val="200"/>
              </a:spcBef>
              <a:spcAft>
                <a:spcPts val="1000"/>
              </a:spcAft>
            </a:pPr>
            <a:r>
              <a:rPr lang="en-US" sz="1800" dirty="0">
                <a:effectLst/>
                <a:latin typeface="Calibri" panose="020F0502020204030204" pitchFamily="34" charset="0"/>
                <a:ea typeface="Times New Roman" panose="02020603050405020304" pitchFamily="18" charset="0"/>
              </a:rPr>
              <a:t>C C 2 sniffing</a:t>
            </a:r>
            <a:endParaRPr lang="en-IN" sz="1800" dirty="0">
              <a:effectLst/>
              <a:latin typeface="Calibri" panose="020F0502020204030204" pitchFamily="34" charset="0"/>
              <a:ea typeface="Calibri" panose="020F0502020204030204" pitchFamily="34" charset="0"/>
            </a:endParaRPr>
          </a:p>
          <a:p>
            <a:pPr>
              <a:lnSpc>
                <a:spcPct val="100000"/>
              </a:lnSpc>
              <a:spcBef>
                <a:spcPts val="200"/>
              </a:spcBef>
              <a:spcAft>
                <a:spcPts val="1000"/>
              </a:spcAft>
            </a:pPr>
            <a:r>
              <a:rPr lang="en-US" sz="1800" dirty="0">
                <a:effectLst/>
                <a:latin typeface="Calibri" panose="020F0502020204030204" pitchFamily="34" charset="0"/>
                <a:ea typeface="Times New Roman" panose="02020603050405020304" pitchFamily="18" charset="0"/>
              </a:rPr>
              <a:t>User communication with attacker. U T slash U 4 a social engineering. U T slash web page obfuscation. Redirection of communication toward fraudulent site, C C 1 pharming. I B S 3 website manipulation</a:t>
            </a:r>
            <a:endParaRPr lang="en-IN" sz="1800" dirty="0">
              <a:effectLst/>
              <a:latin typeface="Calibri" panose="020F0502020204030204" pitchFamily="34" charset="0"/>
              <a:ea typeface="Calibri" panose="020F0502020204030204" pitchFamily="34" charset="0"/>
            </a:endParaRPr>
          </a:p>
          <a:p>
            <a:pPr>
              <a:lnSpc>
                <a:spcPct val="100000"/>
              </a:lnSpc>
              <a:spcBef>
                <a:spcPts val="200"/>
              </a:spcBef>
              <a:spcAft>
                <a:spcPts val="1000"/>
              </a:spcAft>
            </a:pPr>
            <a:r>
              <a:rPr lang="en-US" sz="1800" dirty="0">
                <a:effectLst/>
                <a:latin typeface="Calibri" panose="020F0502020204030204" pitchFamily="34" charset="0"/>
                <a:ea typeface="Times New Roman" panose="02020603050405020304" pitchFamily="18" charset="0"/>
              </a:rPr>
              <a:t>2.2. Injection of commands, C C 3 active man in the idle attacks</a:t>
            </a:r>
            <a:endParaRPr lang="en-IN" sz="1800" dirty="0">
              <a:effectLst/>
              <a:latin typeface="Calibri" panose="020F0502020204030204" pitchFamily="34" charset="0"/>
              <a:ea typeface="Calibri" panose="020F0502020204030204" pitchFamily="34" charset="0"/>
            </a:endParaRPr>
          </a:p>
          <a:p>
            <a:pPr>
              <a:lnSpc>
                <a:spcPct val="100000"/>
              </a:lnSpc>
              <a:spcBef>
                <a:spcPts val="200"/>
              </a:spcBef>
              <a:spcAft>
                <a:spcPts val="1000"/>
              </a:spcAft>
            </a:pPr>
            <a:r>
              <a:rPr lang="en-US" sz="1800" dirty="0">
                <a:effectLst/>
                <a:latin typeface="Calibri" panose="020F0502020204030204" pitchFamily="34" charset="0"/>
                <a:ea typeface="Times New Roman" panose="02020603050405020304" pitchFamily="18" charset="0"/>
              </a:rPr>
              <a:t>3. User credential guessing, I B S 1 brute force attacks</a:t>
            </a:r>
            <a:endParaRPr lang="en-IN" sz="1800" dirty="0">
              <a:effectLst/>
              <a:latin typeface="Calibri" panose="020F0502020204030204" pitchFamily="34" charset="0"/>
              <a:ea typeface="Calibri" panose="020F0502020204030204" pitchFamily="34" charset="0"/>
            </a:endParaRPr>
          </a:p>
          <a:p>
            <a:pPr>
              <a:lnSpc>
                <a:spcPct val="100000"/>
              </a:lnSpc>
              <a:spcBef>
                <a:spcPts val="200"/>
              </a:spcBef>
              <a:spcAft>
                <a:spcPts val="1000"/>
              </a:spcAft>
            </a:pPr>
            <a:r>
              <a:rPr lang="en-US" sz="1800" dirty="0">
                <a:effectLst/>
                <a:latin typeface="Calibri" panose="020F0502020204030204" pitchFamily="34" charset="0"/>
                <a:ea typeface="Times New Roman" panose="02020603050405020304" pitchFamily="18" charset="0"/>
              </a:rPr>
              <a:t>4. I B S 2 security policy violation</a:t>
            </a:r>
            <a:endParaRPr lang="en-IN" sz="1800" dirty="0">
              <a:effectLst/>
              <a:latin typeface="Calibri" panose="020F0502020204030204" pitchFamily="34" charset="0"/>
              <a:ea typeface="Calibri" panose="020F0502020204030204" pitchFamily="34" charset="0"/>
            </a:endParaRPr>
          </a:p>
          <a:p>
            <a:pPr>
              <a:lnSpc>
                <a:spcPct val="100000"/>
              </a:lnSpc>
              <a:spcBef>
                <a:spcPts val="200"/>
              </a:spcBef>
              <a:spcAft>
                <a:spcPts val="1000"/>
              </a:spcAft>
            </a:pPr>
            <a:r>
              <a:rPr lang="en-US" sz="1800" dirty="0">
                <a:effectLst/>
                <a:latin typeface="Calibri" panose="020F0502020204030204" pitchFamily="34" charset="0"/>
                <a:ea typeface="Times New Roman" panose="02020603050405020304" pitchFamily="18" charset="0"/>
              </a:rPr>
              <a:t>5. Use of known authenticated session by attacker. Normal user authentication with specified session I D, C C 4 predefined session I Ds, session hijacking</a:t>
            </a:r>
            <a:endParaRPr lang="en-IN" sz="1800" dirty="0">
              <a:effectLst/>
              <a:latin typeface="Calibri" panose="020F0502020204030204" pitchFamily="34" charset="0"/>
              <a:ea typeface="Calibri" panose="020F0502020204030204" pitchFamily="34" charset="0"/>
            </a:endParaRP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284483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The first step in devising security services and mechanisms is to develop a security policy. Those involved with computer security use the term </a:t>
            </a:r>
            <a:r>
              <a:rPr lang="en-US" sz="1200" b="0" i="1" u="none" strike="noStrike" kern="1200" baseline="0" dirty="0">
                <a:solidFill>
                  <a:schemeClr val="tx1"/>
                </a:solidFill>
                <a:latin typeface="Arial" pitchFamily="-107" charset="0"/>
                <a:ea typeface="+mn-ea"/>
                <a:cs typeface="+mn-cs"/>
              </a:rPr>
              <a:t>security policy</a:t>
            </a:r>
            <a:r>
              <a:rPr lang="en-US" sz="1200" b="0" i="0" u="none" strike="noStrike" kern="1200" baseline="0" dirty="0">
                <a:solidFill>
                  <a:schemeClr val="tx1"/>
                </a:solidFill>
                <a:latin typeface="Arial" pitchFamily="-107" charset="0"/>
                <a:ea typeface="+mn-ea"/>
                <a:cs typeface="+mn-cs"/>
              </a:rPr>
              <a:t>  in various ways. At the least, a security policy is an informal description of desired system behavior [NRC91]. Such informal policies may reference requirements for security, integrity, and availability. More usefully, a security policy is a formal statement of rules and practices that specify or regulate how a system or organization provides security services to protect sensitive and critical system resources (RFC 4949). Such a formal security policy lends itself to being enforced by the system’s technical controls as well as its management and operational controls.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In developing a security policy, a security manager needs to consider the following factors: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The value of the assets being protected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The vulnerabilities of the system</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Potential threats and the likelihood of attacks</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Further, the manager must consider the following trade-offs: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Ease of use versus security:  Virtually all security measures involve some penalty in the area of ease of use. The following are some examples: Access control mechanisms require users to remember passwords and perhaps perform other access control actions. Firewalls and other network security measures may reduce available transmission capacity or slow response time. Virus-checking software reduces available processing power and introduces the possibility of system crashes or malfunctions due to improper interaction between the security software and the operating system.</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Cost of security versus cost of failure and recovery:  In addition to ease of use and performance costs, there are direct monetary costs in implementing and</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maintaining security measures. All of these costs must be balanced against the cost of security failure and recovery if certain security measures are lacking. The cost of security failure and recovery must take into account not only the value of the assets being protected and the damages resulting from a security violation, but also the risk, which is the probability that a particular threat will exploit a particular vulnerability with a particular harmful result.</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Security policy is thus a business decision, possibly influenced by legal requirements.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Security implementation involves four complementary courses of action:</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Prevention</a:t>
            </a:r>
            <a:r>
              <a:rPr lang="en-US" sz="1200" b="0" i="0" u="none" strike="noStrike" kern="1200" baseline="0" dirty="0">
                <a:solidFill>
                  <a:schemeClr val="tx1"/>
                </a:solidFill>
                <a:latin typeface="Arial" pitchFamily="-107" charset="0"/>
                <a:ea typeface="+mn-ea"/>
                <a:cs typeface="+mn-cs"/>
              </a:rPr>
              <a:t>:  An ideal security scheme is one in which no attack is successful. Although this is not practical in all cases, there is a wide range of threats in which prevention is a reasonable goal. For example, consider the transmission of encrypted data. If a secure encryption algorithm is used, and if measures are in place to prevent unauthorized access to encryption keys, then attacks on confidentiality of the transmitted data will be prevented.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Detection</a:t>
            </a:r>
            <a:r>
              <a:rPr lang="en-US" sz="1200" b="0" i="0" u="none" strike="noStrike" kern="1200" baseline="0" dirty="0">
                <a:solidFill>
                  <a:schemeClr val="tx1"/>
                </a:solidFill>
                <a:latin typeface="Arial" pitchFamily="-107" charset="0"/>
                <a:ea typeface="+mn-ea"/>
                <a:cs typeface="+mn-cs"/>
              </a:rPr>
              <a:t>:  In a number of cases, absolute protection is not feasible, but it is practical to detect security attacks. For example, there are intrusion detection systems designed to detect the presence of unauthorized individuals logged onto a system. Another example is detection of a denial of service attack, in which communications or processing resources are consumed so that they are unavailable to legitimate users.</a:t>
            </a:r>
          </a:p>
          <a:p>
            <a:endParaRPr lang="en-US" sz="1200" b="0" i="0" u="none" strike="noStrike" kern="1200" baseline="0" dirty="0">
              <a:solidFill>
                <a:schemeClr val="tx1"/>
              </a:solidFill>
              <a:latin typeface="Arial" pitchFamily="-107" charset="0"/>
              <a:ea typeface="+mn-ea"/>
              <a:cs typeface="+mn-cs"/>
            </a:endParaRPr>
          </a:p>
          <a:p>
            <a:r>
              <a:rPr lang="en-US" sz="1200" b="1" i="0" u="none" strike="noStrike" kern="1200" baseline="0" dirty="0">
                <a:solidFill>
                  <a:schemeClr val="tx1"/>
                </a:solidFill>
                <a:latin typeface="Arial" pitchFamily="-107" charset="0"/>
                <a:ea typeface="+mn-ea"/>
                <a:cs typeface="+mn-cs"/>
              </a:rPr>
              <a:t>• Response</a:t>
            </a:r>
            <a:r>
              <a:rPr lang="en-US" sz="1200" b="0" i="0" u="none" strike="noStrike" kern="1200" baseline="0" dirty="0">
                <a:solidFill>
                  <a:schemeClr val="tx1"/>
                </a:solidFill>
                <a:latin typeface="Arial" pitchFamily="-107" charset="0"/>
                <a:ea typeface="+mn-ea"/>
                <a:cs typeface="+mn-cs"/>
              </a:rPr>
              <a:t>:  If security mechanisms detect an ongoing attack, such as a denial of service attack, the system may be able to respond in such a way as to halt the attack and prevent further damage.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Recovery:</a:t>
            </a:r>
            <a:r>
              <a:rPr lang="en-US" sz="1200" b="0" i="0" u="none" strike="noStrike" kern="1200" baseline="0" dirty="0">
                <a:solidFill>
                  <a:schemeClr val="tx1"/>
                </a:solidFill>
                <a:latin typeface="Arial" pitchFamily="-107" charset="0"/>
                <a:ea typeface="+mn-ea"/>
                <a:cs typeface="+mn-cs"/>
              </a:rPr>
              <a:t>  An example of recovery is the use of backup systems, so that if data integrity is compromised, a prior, correct copy of the data can be reloaded.</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Those who are “consumers” of computer security services and mechanisms (e.g., system managers, vendors, customers, and end users) desire a belief that the security measures in place work as intended. That is, security consumers want to feel that the security infrastructure of their systems meet security requirements and enforce security policies. These considerations bring us to the concepts of assurance and evaluation.</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Assurance</a:t>
            </a:r>
            <a:r>
              <a:rPr lang="en-US" sz="1200" kern="1200" dirty="0">
                <a:solidFill>
                  <a:schemeClr val="tx1"/>
                </a:solidFill>
                <a:effectLst/>
                <a:latin typeface="Arial" pitchFamily="-107" charset="0"/>
                <a:ea typeface="+mn-ea"/>
                <a:cs typeface="+mn-cs"/>
              </a:rPr>
              <a:t>  is an attribute of an information system that provides grounds for having confidence that the system operates such that the system’s security policy is enforced. This encompasses both system design and system implementation. Thus, assurance deals with the questions, “Does the security system design meet its requirements?” and “Does the security system implementation meet its specifications?” Assurance is expressed as a degree of confidence, not in terms of a formal proof that a design or implementation is correct. The state of the art in proving designs and implementations is such that it is not possible to provide absolute proof. Much work has been done in developing formal models that define requirements and characterize designs and implementations, together with logical and mathematical techniques for addressing these issues. But assurance is still a matter of degree.</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Evaluation</a:t>
            </a:r>
            <a:r>
              <a:rPr lang="en-US" sz="1200" kern="1200" dirty="0">
                <a:solidFill>
                  <a:schemeClr val="tx1"/>
                </a:solidFill>
                <a:effectLst/>
                <a:latin typeface="Arial" pitchFamily="-107" charset="0"/>
                <a:ea typeface="+mn-ea"/>
                <a:cs typeface="+mn-cs"/>
              </a:rPr>
              <a:t>  is the process of examining a computer product or system with respect to certain criteria. Evaluation involves testing and may also involve formal analytic or mathematical techniques. The central thrust of work in this area is the development of evaluation criteria that can be applied to any security system (encompassing security services and mechanisms) and that are broadly supported for making product comparisons.</a:t>
            </a:r>
          </a:p>
          <a:p>
            <a:endParaRPr lang="en-US" sz="1200" b="0" i="0" u="none" strike="noStrike" kern="1200" baseline="0" dirty="0">
              <a:solidFill>
                <a:schemeClr val="tx1"/>
              </a:solidFill>
              <a:latin typeface="Arial" pitchFamily="-107" charset="0"/>
              <a:ea typeface="+mn-ea"/>
              <a:cs typeface="+mn-cs"/>
            </a:endParaRP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782767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616324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Many of the security techniques and applications described in this book have been specified as standards. Additionally, standards have been developed to cover management practices and the overall architecture of security mechanisms and services. Throughout this book, we will describe the most important standards in use or that are being developed for various aspects of computer security. Various organizations have been involved in the development or promotion of these standards. The most important (in the current context) of these organizations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National Institute of Standards and Technology</a:t>
            </a:r>
            <a:r>
              <a:rPr lang="en-US" sz="1200" kern="1200" dirty="0">
                <a:solidFill>
                  <a:schemeClr val="tx1"/>
                </a:solidFill>
                <a:effectLst/>
                <a:latin typeface="Arial" pitchFamily="-107" charset="0"/>
                <a:ea typeface="+mn-ea"/>
                <a:cs typeface="+mn-cs"/>
              </a:rPr>
              <a:t>:  NIST is a U.S. federal agency that deals with measurement science, standards, and technology related to U.S. government use and to the promotion of U.S. private sector innovation. Despite its national scope, NIST Federal Information Processing Standards (FIPS) and Special Publications (SP) have a worldwide impact.</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 Internet Society</a:t>
            </a:r>
            <a:r>
              <a:rPr lang="en-US" sz="1200" kern="1200" dirty="0">
                <a:solidFill>
                  <a:schemeClr val="tx1"/>
                </a:solidFill>
                <a:effectLst/>
                <a:latin typeface="Arial" pitchFamily="-107" charset="0"/>
                <a:ea typeface="+mn-ea"/>
                <a:cs typeface="+mn-cs"/>
              </a:rPr>
              <a:t>: ISOC is a professional membership society with worldwide organizational and individual membership. It provides leadership in addressing issues that confront the future of the Internet, and is the organization home for the groups responsible for Internet infrastructure standards, including the Internet Engineering Task Force (IETF) and the Internet Architecture Board (IAB). These organizations develop Internet standards and related specifications, all of which are published as Requests for Comments (RFCs).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ITU-T</a:t>
            </a:r>
            <a:r>
              <a:rPr lang="en-US" sz="1200" kern="1200" dirty="0">
                <a:solidFill>
                  <a:schemeClr val="tx1"/>
                </a:solidFill>
                <a:effectLst/>
                <a:latin typeface="Arial" pitchFamily="-107" charset="0"/>
                <a:ea typeface="+mn-ea"/>
                <a:cs typeface="+mn-cs"/>
              </a:rPr>
              <a:t>: The International Telecommunication Union (ITU) is a United Nations agency in which governments and the private sector coordinate global telecom networks and services. The ITU Telecommunication Standardization Sector (ITU-T) is one of the three sectors of the ITU. ITU-T’s mission is the production of standards covering all fields of telecommunications. ITU-T standards are referred to as Recommendations.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ISO:</a:t>
            </a:r>
            <a:r>
              <a:rPr lang="en-US" sz="1200" kern="1200" dirty="0">
                <a:solidFill>
                  <a:schemeClr val="tx1"/>
                </a:solidFill>
                <a:effectLst/>
                <a:latin typeface="Arial" pitchFamily="-107" charset="0"/>
                <a:ea typeface="+mn-ea"/>
                <a:cs typeface="+mn-cs"/>
              </a:rPr>
              <a:t> The International Organization for Standardization (ISO) is a worldwide federation of national standards bodies from more than 140 countries. ISO is a nongovernmental organization that promotes the development of standardization and related activities with a view to facilitating the international exchange of goods and services, and to developing cooperation in the spheres of intellectual, scientific, technological, and economic activity. ISO’s work results in international agreements that are published as International Standards.</a:t>
            </a:r>
          </a:p>
          <a:p>
            <a:endParaRPr lang="en-US" sz="1200" kern="1200" dirty="0">
              <a:solidFill>
                <a:schemeClr val="tx1"/>
              </a:solidFill>
              <a:effectLst/>
              <a:latin typeface="Arial" pitchFamily="-107" charset="0"/>
              <a:ea typeface="+mn-ea"/>
              <a:cs typeface="+mn-cs"/>
            </a:endParaRP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950513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5093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07" charset="0"/>
                <a:ea typeface="+mn-ea"/>
                <a:cs typeface="+mn-cs"/>
              </a:rPr>
              <a:t>FIPS 199 provides a useful characterization of these three objectives in terms of requirements and the definition of a loss of security in each category: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Confidentiality: Preserving authorized restrictions on information access and disclosure, including means for protecting personal privacy and proprietary information. A loss of confidentiality is the unauthorized disclosure of 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Integrity: Guarding against improper information modification or destruction, including ensuring information non-repudiation and authenticity. A loss of integrity is the unauthorized modification or destruction of 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Availability: Ensuring timely and reliable access to and use of information. A loss of availability is the disruption of access to or use of information or an information system.</a:t>
            </a:r>
          </a:p>
          <a:p>
            <a:endParaRPr lang="en-US" b="0" dirty="0">
              <a:latin typeface="Times New Roman" pitchFamily="-107" charset="0"/>
            </a:endParaRPr>
          </a:p>
          <a:p>
            <a:r>
              <a:rPr lang="en-US" sz="1200" b="0" kern="1200" baseline="0" dirty="0">
                <a:solidFill>
                  <a:schemeClr val="tx1"/>
                </a:solidFill>
                <a:latin typeface="Arial" pitchFamily="-107" charset="0"/>
                <a:ea typeface="+mn-ea"/>
                <a:cs typeface="+mn-cs"/>
              </a:rPr>
              <a:t>Although the use of the CIA triad to define security objectives is well established, some in the security field feel that additional concepts are needed to present a complete picture. Two of the most commonly mentioned are as follows: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Authenticity: The property of being genuine and being able to be verified and trusted; confidence in the validity of a transmission, a message, or message originator. This means verifying that users are who they say they are and that each input arriving at the system came from a trusted source.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Accountability: The security goal that generates the requirement for actions of an entity to be traced uniquely to that entity. This supports nonrepudiation, deterrence, fault isolation, intrusion detection and prevention, and after-action recovery and legal action. Because truly secure systems aren’t yet an achievable goal, we must be able to trace a security breach to a responsible party. Systems must keep records of their activities to permit later forensic analysis to trace security breaches or to aid in transaction disputes.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Note that FIPS 199 includes authenticity under integrity.</a:t>
            </a:r>
            <a:endParaRPr lang="en-US" b="0" dirty="0"/>
          </a:p>
          <a:p>
            <a:endParaRPr lang="en-US" b="0"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595563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itchFamily="-107" charset="0"/>
              </a:rPr>
              <a:t>Chapter 1 summary.</a:t>
            </a: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717163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41</a:t>
            </a:fld>
            <a:endParaRPr lang="en-US" dirty="0"/>
          </a:p>
        </p:txBody>
      </p:sp>
    </p:spTree>
    <p:extLst>
      <p:ext uri="{BB962C8B-B14F-4D97-AF65-F5344CB8AC3E}">
        <p14:creationId xmlns:p14="http://schemas.microsoft.com/office/powerpoint/2010/main" val="124403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07" charset="0"/>
                <a:ea typeface="+mn-ea"/>
                <a:cs typeface="+mn-cs"/>
              </a:rPr>
              <a:t>FIPS 199 provides a useful characterization of these three objectives in terms of requirements and the definition of a loss of security in each category: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Confidentiality: Preserving authorized restrictions on information access and disclosure, including means for protecting personal privacy and proprietary information. A loss of confidentiality is the unauthorized disclosure of 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Integrity: Guarding against improper information modification or destruction, including ensuring information non-repudiation and authenticity. A loss of integrity is the unauthorized modification or destruction of 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Availability: Ensuring timely and reliable access to and use of information. A loss of availability is the disruption of access to or use of information or an information system.</a:t>
            </a:r>
          </a:p>
          <a:p>
            <a:endParaRPr lang="en-US" b="0" dirty="0">
              <a:latin typeface="Times New Roman" pitchFamily="-107" charset="0"/>
            </a:endParaRPr>
          </a:p>
          <a:p>
            <a:r>
              <a:rPr lang="en-US" sz="1200" b="0" kern="1200" baseline="0" dirty="0">
                <a:solidFill>
                  <a:schemeClr val="tx1"/>
                </a:solidFill>
                <a:latin typeface="Arial" pitchFamily="-107" charset="0"/>
                <a:ea typeface="+mn-ea"/>
                <a:cs typeface="+mn-cs"/>
              </a:rPr>
              <a:t>Although the use of the CIA triad to define security objectives is well established, some in the security field feel that additional concepts are needed to present a complete picture. Two of the most commonly mentioned are as follows: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Authenticity: The property of being genuine and being able to be verified and trusted; confidence in the validity of a transmission, a message, or message originator. This means verifying that users are who they say they are and that each input arriving at the system came from a trusted source.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Accountability: The security goal that generates the requirement for actions of an entity to be traced uniquely to that entity. This supports nonrepudiation, deterrence, fault isolation, intrusion detection and prevention, and after-action recovery and legal action. Because truly secure systems aren’t yet an achievable goal, we must be able to trace a security breach to a responsible party. Systems must keep records of their activities to permit later forensic analysis to trace security breaches or to aid in transaction disputes.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Note that FIPS 199 includes authenticity under integrity.</a:t>
            </a:r>
            <a:endParaRPr lang="en-US" b="0" dirty="0"/>
          </a:p>
          <a:p>
            <a:endParaRPr lang="en-US" b="0"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84028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07" charset="0"/>
                <a:ea typeface="+mn-ea"/>
                <a:cs typeface="+mn-cs"/>
              </a:rPr>
              <a:t>FIPS 199 provides a useful characterization of these three objectives in terms of requirements and the definition of a loss of security in each category: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Confidentiality: Preserving authorized restrictions on information access and disclosure, including means for protecting personal privacy and proprietary information. A loss of confidentiality is the unauthorized disclosure of 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Integrity: Guarding against improper information modification or destruction, including ensuring information non-repudiation and authenticity. A loss of integrity is the unauthorized modification or destruction of 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Availability: Ensuring timely and reliable access to and use of information. A loss of availability is the disruption of access to or use of information or an information system.</a:t>
            </a:r>
          </a:p>
          <a:p>
            <a:endParaRPr lang="en-US" b="0" dirty="0">
              <a:latin typeface="Times New Roman" pitchFamily="-107" charset="0"/>
            </a:endParaRPr>
          </a:p>
          <a:p>
            <a:r>
              <a:rPr lang="en-US" sz="1200" b="0" kern="1200" baseline="0" dirty="0">
                <a:solidFill>
                  <a:schemeClr val="tx1"/>
                </a:solidFill>
                <a:latin typeface="Arial" pitchFamily="-107" charset="0"/>
                <a:ea typeface="+mn-ea"/>
                <a:cs typeface="+mn-cs"/>
              </a:rPr>
              <a:t>Although the use of the CIA triad to define security objectives is well established, some in the security field feel that additional concepts are needed to present a complete picture. Two of the most commonly mentioned are as follows: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Authenticity: The property of being genuine and being able to be verified and trusted; confidence in the validity of a transmission, a message, or message originator. This means verifying that users are who they say they are and that each input arriving at the system came from a trusted source.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Accountability: The security goal that generates the requirement for actions of an entity to be traced uniquely to that entity. This supports nonrepudiation, deterrence, fault isolation, intrusion detection and prevention, and after-action recovery and legal action. Because truly secure systems aren’t yet an achievable goal, we must be able to trace a security breach to a responsible party. Systems must keep records of their activities to permit later forensic analysis to trace security breaches or to aid in transaction disputes.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Note that FIPS 199 includes authenticity under integrity.</a:t>
            </a:r>
            <a:endParaRPr lang="en-US" b="0" dirty="0"/>
          </a:p>
          <a:p>
            <a:endParaRPr lang="en-US" b="0"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08948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07" charset="0"/>
                <a:ea typeface="+mn-ea"/>
                <a:cs typeface="+mn-cs"/>
              </a:rPr>
              <a:t>FIPS 199 provides a useful characterization of these three objectives in terms of requirements and the definition of a loss of security in each category: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Confidentiality: Preserving authorized restrictions on information access and disclosure, including means for protecting personal privacy and proprietary information. A loss of confidentiality is the unauthorized disclosure of 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Integrity: Guarding against improper information modification or destruction, including ensuring information non-repudiation and authenticity. A loss of integrity is the unauthorized modification or destruction of 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Availability: Ensuring timely and reliable access to and use of information. A loss of availability is the disruption of access to or use of information or an information system.</a:t>
            </a:r>
          </a:p>
          <a:p>
            <a:endParaRPr lang="en-US" b="0" dirty="0">
              <a:latin typeface="Times New Roman" pitchFamily="-107" charset="0"/>
            </a:endParaRPr>
          </a:p>
          <a:p>
            <a:r>
              <a:rPr lang="en-US" sz="1200" b="0" kern="1200" baseline="0" dirty="0">
                <a:solidFill>
                  <a:schemeClr val="tx1"/>
                </a:solidFill>
                <a:latin typeface="Arial" pitchFamily="-107" charset="0"/>
                <a:ea typeface="+mn-ea"/>
                <a:cs typeface="+mn-cs"/>
              </a:rPr>
              <a:t>Although the use of the CIA triad to define security objectives is well established, some in the security field feel that additional concepts are needed to present a complete picture. Two of the most commonly mentioned are as follows: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Authenticity: The property of being genuine and being able to be verified and trusted; confidence in the validity of a transmission, a message, or message originator. This means verifying that users are who they say they are and that each input arriving at the system came from a trusted source.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Accountability: The security goal that generates the requirement for actions of an entity to be traced uniquely to that entity. This supports nonrepudiation, deterrence, fault isolation, intrusion detection and prevention, and after-action recovery and legal action. Because truly secure systems aren’t yet an achievable goal, we must be able to trace a security breach to a responsible party. Systems must keep records of their activities to permit later forensic analysis to trace security breaches or to aid in transaction disputes.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Note that FIPS 199 includes authenticity under integrity.</a:t>
            </a:r>
            <a:endParaRPr lang="en-US" b="0" dirty="0"/>
          </a:p>
          <a:p>
            <a:endParaRPr lang="en-US" b="0"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19028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We use three levels of impact on organizations or individuals should there be a breach of security (i.e., a loss of confidentiality, integrity, or availability). These levels are defined in FIPS 199:</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Low:  The loss could be expected to have a limited adverse effect on organizational operations, organizational assets, or individuals. A limited adverse effect means that, for example, the loss of confidentiality, integrity, or availability might (i) cause a degradation in mission capability to an extent and duration that the organization is able to perform its primary functions, but the effectiveness of the functions is noticeably reduced; (ii) result in minor damage to organizational assets; (iii) result in minor financial loss; or (iv) result in minor harm to individuals.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Moderate:  The loss could be expected to have a serious adverse effect on organizational operations, organizational assets, or individuals. A serious adverse effect means that, for example, the loss might (i) cause a significant degradation in mission capability to an extent and duration that the organization is able to perform its primary functions, but the effectiveness of the functions is significantly reduced; (ii) result in significant damage to organizational assets; (iii) result in significant financial loss; or (iv) result in significant harm to individuals that does not involve loss of life or serious, life-threatening injuries.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High:  The loss could be expected to have a severe or catastrophic adverse effect on organizational operations, organizational assets, or individuals. A severe or catastrophic adverse effect means that, for example, the loss might (i) cause a severe degradation in or loss of mission capability to an extent and duration that the organization is not able to perform one or more of its primary functions; (ii) result in major damage to organizational assets; (iii) result in major financial loss; or (iv) result in severe or catastrophic harm to individuals involving loss of life or serious life-threatening injuries.</a:t>
            </a:r>
            <a:endParaRPr lang="en-US"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29007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We use three levels of impact on organizations or individuals should there be a breach of security (i.e., a loss of confidentiality, integrity, or availability). These levels are defined in FIPS 199:</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Low:  The loss could be expected to have a limited adverse effect on organizational operations, organizational assets, or individuals. A limited adverse effect means that, for example, the loss of confidentiality, integrity, or availability might (i) cause a degradation in mission capability to an extent and duration that the organization is able to perform its primary functions, but the effectiveness of the functions is noticeably reduced; (ii) result in minor damage to organizational assets; (iii) result in minor financial loss; or (iv) result in minor harm to individuals.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Moderate:  The loss could be expected to have a serious adverse effect on organizational operations, organizational assets, or individuals. A serious adverse effect means that, for example, the loss might (i) cause a significant degradation in mission capability to an extent and duration that the organization is able to perform its primary functions, but the effectiveness of the functions is significantly reduced; (ii) result in significant damage to organizational assets; (iii) result in significant financial loss; or (iv) result in significant harm to individuals that does not involve loss of life or serious, life-threatening injuries.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High:  The loss could be expected to have a severe or catastrophic adverse effect on organizational operations, organizational assets, or individuals. A severe or catastrophic adverse effect means that, for example, the loss might (i) cause a severe degradation in or loss of mission capability to an extent and duration that the organization is not able to perform one or more of its primary functions; (ii) result in major damage to organizational assets; (iii) result in major financial loss; or (iv) result in severe or catastrophic harm to individuals involving loss of life or serious life-threatening injuries.</a:t>
            </a:r>
            <a:endParaRPr lang="en-US"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79516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20_Content_4_Tex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93309"/>
            <a:ext cx="8229600" cy="38794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063853"/>
            <a:ext cx="8229600" cy="34286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495832"/>
            <a:ext cx="8229600" cy="35883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946415"/>
            <a:ext cx="8229600" cy="394716"/>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3423855"/>
            <a:ext cx="8229600" cy="32528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857050"/>
            <a:ext cx="8229600" cy="42508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4338157"/>
            <a:ext cx="8229600" cy="39577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1" y="4837386"/>
            <a:ext cx="8229600" cy="238689"/>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57200" y="5211857"/>
            <a:ext cx="8229600" cy="28349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57200" y="5606853"/>
            <a:ext cx="8229600" cy="26964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57200" y="5983525"/>
            <a:ext cx="8229600" cy="26883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57201" y="6331844"/>
            <a:ext cx="8229600" cy="244392"/>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57201" y="6654233"/>
            <a:ext cx="8046362" cy="26394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57201" y="7063805"/>
            <a:ext cx="8046362" cy="29082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27"/>
          </p:nvPr>
        </p:nvSpPr>
        <p:spPr>
          <a:xfrm>
            <a:off x="457200" y="7483231"/>
            <a:ext cx="8012113" cy="2190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28"/>
          </p:nvPr>
        </p:nvSpPr>
        <p:spPr>
          <a:xfrm>
            <a:off x="457200" y="7832725"/>
            <a:ext cx="8012113" cy="293688"/>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Content Placeholder 12"/>
          <p:cNvSpPr>
            <a:spLocks noGrp="1"/>
          </p:cNvSpPr>
          <p:nvPr>
            <p:ph sz="quarter" idx="29"/>
          </p:nvPr>
        </p:nvSpPr>
        <p:spPr>
          <a:xfrm>
            <a:off x="457200" y="8258175"/>
            <a:ext cx="8047038" cy="32702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Content Placeholder 19"/>
          <p:cNvSpPr>
            <a:spLocks noGrp="1"/>
          </p:cNvSpPr>
          <p:nvPr>
            <p:ph sz="quarter" idx="30"/>
          </p:nvPr>
        </p:nvSpPr>
        <p:spPr>
          <a:xfrm>
            <a:off x="457200" y="8609013"/>
            <a:ext cx="8012113" cy="323850"/>
          </a:xfrm>
        </p:spPr>
        <p:txBody>
          <a:bodyPr/>
          <a:lstStyle>
            <a:lvl1pPr indent="-255600">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Content Placeholder 23"/>
          <p:cNvSpPr>
            <a:spLocks noGrp="1"/>
          </p:cNvSpPr>
          <p:nvPr>
            <p:ph sz="quarter" idx="31"/>
          </p:nvPr>
        </p:nvSpPr>
        <p:spPr>
          <a:xfrm>
            <a:off x="457200" y="9036050"/>
            <a:ext cx="8047038" cy="239713"/>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Content Placeholder 26"/>
          <p:cNvSpPr>
            <a:spLocks noGrp="1"/>
          </p:cNvSpPr>
          <p:nvPr>
            <p:ph sz="quarter" idx="32"/>
          </p:nvPr>
        </p:nvSpPr>
        <p:spPr>
          <a:xfrm>
            <a:off x="457200" y="9466263"/>
            <a:ext cx="8047038" cy="150812"/>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9" name="Text Placeholder 28"/>
          <p:cNvSpPr>
            <a:spLocks noGrp="1"/>
          </p:cNvSpPr>
          <p:nvPr>
            <p:ph type="body" sz="quarter" idx="33"/>
          </p:nvPr>
        </p:nvSpPr>
        <p:spPr>
          <a:xfrm>
            <a:off x="457200" y="9807575"/>
            <a:ext cx="8047038" cy="26352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2" name="Text Placeholder 31"/>
          <p:cNvSpPr>
            <a:spLocks noGrp="1"/>
          </p:cNvSpPr>
          <p:nvPr>
            <p:ph type="body" sz="quarter" idx="34"/>
          </p:nvPr>
        </p:nvSpPr>
        <p:spPr>
          <a:xfrm>
            <a:off x="457200" y="10174288"/>
            <a:ext cx="8012113" cy="322262"/>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4" name="Text Placeholder 33"/>
          <p:cNvSpPr>
            <a:spLocks noGrp="1"/>
          </p:cNvSpPr>
          <p:nvPr>
            <p:ph type="body" sz="quarter" idx="35"/>
          </p:nvPr>
        </p:nvSpPr>
        <p:spPr>
          <a:xfrm>
            <a:off x="457200" y="10663977"/>
            <a:ext cx="8047038" cy="2571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8" name="Text Placeholder 37"/>
          <p:cNvSpPr>
            <a:spLocks noGrp="1"/>
          </p:cNvSpPr>
          <p:nvPr>
            <p:ph type="body" sz="quarter" idx="36"/>
          </p:nvPr>
        </p:nvSpPr>
        <p:spPr>
          <a:xfrm>
            <a:off x="457200" y="11063288"/>
            <a:ext cx="8047038" cy="2952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84240011"/>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2062243639"/>
      </p:ext>
    </p:extLst>
  </p:cSld>
  <p:clrMapOvr>
    <a:masterClrMapping/>
  </p:clrMapOvr>
  <p:extLst>
    <p:ext uri="{DCECCB84-F9BA-43D5-87BE-67443E8EF086}">
      <p15:sldGuideLst xmlns:p15="http://schemas.microsoft.com/office/powerpoint/2012/main">
        <p15:guide id="1" orient="horz" pos="4176">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on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458689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64875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61030" y="1556326"/>
            <a:ext cx="363154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1563574"/>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243595" y="3977558"/>
            <a:ext cx="4443205" cy="211227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66603"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3290555"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image" Target="../media/image1.jpg"/><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 id="21474837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IN" sz="1200" b="0" i="0" u="none" strike="noStrike" cap="none" dirty="0">
                <a:solidFill>
                  <a:srgbClr val="000000"/>
                </a:solidFill>
                <a:effectLst/>
                <a:latin typeface="Verdana" panose="020B0604030504040204" pitchFamily="34" charset="0"/>
                <a:ea typeface="Verdana" panose="020B0604030504040204" pitchFamily="34" charset="0"/>
                <a:cs typeface="Arial"/>
                <a:sym typeface="Arial"/>
              </a:rPr>
              <a:t>2018, 2015, 2012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82"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199" y="143692"/>
            <a:ext cx="8229601" cy="987333"/>
          </a:xfrm>
        </p:spPr>
        <p:txBody>
          <a:bodyPr anchor="ctr">
            <a:normAutofit fontScale="90000"/>
          </a:bodyPr>
          <a:lstStyle/>
          <a:p>
            <a:r>
              <a:rPr lang="en-US" sz="3200" dirty="0"/>
              <a:t>Computer Security: Principles and Practice</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212419"/>
            <a:ext cx="8229600" cy="413524"/>
          </a:xfrm>
        </p:spPr>
        <p:txBody>
          <a:bodyPr anchor="ctr">
            <a:normAutofit fontScale="85000" lnSpcReduction="20000"/>
          </a:bodyPr>
          <a:lstStyle/>
          <a:p>
            <a:r>
              <a:rPr lang="en-US" dirty="0">
                <a:solidFill>
                  <a:schemeClr val="tx2"/>
                </a:solidFill>
              </a:rPr>
              <a:t>Fourth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3"/>
          </p:nvPr>
        </p:nvSpPr>
        <p:spPr>
          <a:xfrm>
            <a:off x="5029200" y="1906104"/>
            <a:ext cx="3657600" cy="1186345"/>
          </a:xfrm>
        </p:spPr>
        <p:txBody>
          <a:bodyPr/>
          <a:lstStyle/>
          <a:p>
            <a:pPr marL="0" algn="ctr"/>
            <a:r>
              <a:rPr lang="en-US" b="1" dirty="0">
                <a:latin typeface="+mn-lt"/>
              </a:rPr>
              <a:t>Chapter 1</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4"/>
          </p:nvPr>
        </p:nvSpPr>
        <p:spPr>
          <a:xfrm>
            <a:off x="5029200" y="3252789"/>
            <a:ext cx="3657600" cy="1786139"/>
          </a:xfrm>
        </p:spPr>
        <p:txBody>
          <a:bodyPr/>
          <a:lstStyle/>
          <a:p>
            <a:pPr lvl="0">
              <a:buSzPct val="25000"/>
            </a:pPr>
            <a:r>
              <a:rPr lang="en-US" dirty="0"/>
              <a:t>Overview</a:t>
            </a:r>
          </a:p>
        </p:txBody>
      </p:sp>
      <p:pic>
        <p:nvPicPr>
          <p:cNvPr id="7" name="Picture 6" descr="Front Cover: Computer Security: Principles and Practice, Fourth Edition by Stallings and Brow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012" y="1704436"/>
            <a:ext cx="3541622" cy="4529841"/>
          </a:xfrm>
          <a:prstGeom prst="rect">
            <a:avLst/>
          </a:prstGeom>
          <a:ln w="9525">
            <a:solidFill>
              <a:schemeClr val="tx1"/>
            </a:solidFill>
          </a:ln>
        </p:spPr>
      </p:pic>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2A894-04E6-49CB-AEA8-59E005F1E854}"/>
              </a:ext>
            </a:extLst>
          </p:cNvPr>
          <p:cNvSpPr>
            <a:spLocks noGrp="1"/>
          </p:cNvSpPr>
          <p:nvPr>
            <p:ph type="title"/>
          </p:nvPr>
        </p:nvSpPr>
        <p:spPr/>
        <p:txBody>
          <a:bodyPr/>
          <a:lstStyle/>
          <a:p>
            <a:r>
              <a:rPr lang="en-US" dirty="0"/>
              <a:t>Levels of Security Breach Impact</a:t>
            </a:r>
          </a:p>
        </p:txBody>
      </p:sp>
      <p:sp>
        <p:nvSpPr>
          <p:cNvPr id="3" name="Content Placeholder 2">
            <a:extLst>
              <a:ext uri="{FF2B5EF4-FFF2-40B4-BE49-F238E27FC236}">
                <a16:creationId xmlns:a16="http://schemas.microsoft.com/office/drawing/2014/main" id="{4478BC7B-1259-4CF7-B39E-21613D42D18B}"/>
              </a:ext>
            </a:extLst>
          </p:cNvPr>
          <p:cNvSpPr>
            <a:spLocks noGrp="1"/>
          </p:cNvSpPr>
          <p:nvPr>
            <p:ph sz="quarter" idx="13"/>
          </p:nvPr>
        </p:nvSpPr>
        <p:spPr>
          <a:xfrm>
            <a:off x="457200" y="1556326"/>
            <a:ext cx="7885289" cy="4505807"/>
          </a:xfrm>
        </p:spPr>
        <p:txBody>
          <a:bodyPr/>
          <a:lstStyle/>
          <a:p>
            <a:r>
              <a:rPr lang="en-US" sz="2000" b="1" dirty="0"/>
              <a:t>High</a:t>
            </a:r>
          </a:p>
          <a:p>
            <a:pPr lvl="1"/>
            <a:r>
              <a:rPr lang="en-US" sz="2000" dirty="0"/>
              <a:t>The loss could be expected to have a severe or catastrophic adverse effect on organizational operations, organizational assets, or individuals</a:t>
            </a:r>
          </a:p>
          <a:p>
            <a:pPr marL="1372950" lvl="2" indent="-514350"/>
            <a:r>
              <a:rPr lang="en-US" sz="1800" kern="1200" dirty="0">
                <a:solidFill>
                  <a:schemeClr val="tx1"/>
                </a:solidFill>
                <a:latin typeface="Arial" pitchFamily="-107" charset="0"/>
                <a:ea typeface="+mn-ea"/>
                <a:cs typeface="+mn-cs"/>
              </a:rPr>
              <a:t>cause a severe degradation in or loss of mission capability to an extent and duration that the organization is not able to perform one or more of its primary functions; </a:t>
            </a:r>
          </a:p>
          <a:p>
            <a:pPr marL="1372950" lvl="2" indent="-514350"/>
            <a:r>
              <a:rPr lang="en-US" sz="1800" kern="1200" dirty="0">
                <a:solidFill>
                  <a:schemeClr val="tx1"/>
                </a:solidFill>
                <a:latin typeface="Arial" pitchFamily="-107" charset="0"/>
                <a:ea typeface="+mn-ea"/>
                <a:cs typeface="+mn-cs"/>
              </a:rPr>
              <a:t>result in major damage to organizational assets; </a:t>
            </a:r>
          </a:p>
          <a:p>
            <a:pPr marL="1372950" lvl="2" indent="-514350"/>
            <a:r>
              <a:rPr lang="en-US" sz="1800" kern="1200" dirty="0">
                <a:solidFill>
                  <a:schemeClr val="tx1"/>
                </a:solidFill>
                <a:latin typeface="Arial" pitchFamily="-107" charset="0"/>
                <a:ea typeface="+mn-ea"/>
                <a:cs typeface="+mn-cs"/>
              </a:rPr>
              <a:t>result in major financial loss; or </a:t>
            </a:r>
          </a:p>
          <a:p>
            <a:pPr marL="1372950" lvl="2" indent="-514350"/>
            <a:r>
              <a:rPr lang="en-US" sz="1800" kern="1200" dirty="0">
                <a:solidFill>
                  <a:schemeClr val="tx1"/>
                </a:solidFill>
                <a:latin typeface="Arial" pitchFamily="-107" charset="0"/>
                <a:ea typeface="+mn-ea"/>
                <a:cs typeface="+mn-cs"/>
              </a:rPr>
              <a:t>result in severe or catastrophic harm to individuals involving loss of life or serious life-threatening injuries.</a:t>
            </a:r>
          </a:p>
        </p:txBody>
      </p:sp>
    </p:spTree>
    <p:extLst>
      <p:ext uri="{BB962C8B-B14F-4D97-AF65-F5344CB8AC3E}">
        <p14:creationId xmlns:p14="http://schemas.microsoft.com/office/powerpoint/2010/main" val="2035533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6B780-F506-4FB2-9022-ED0E1CB67B41}"/>
              </a:ext>
            </a:extLst>
          </p:cNvPr>
          <p:cNvSpPr>
            <a:spLocks noGrp="1"/>
          </p:cNvSpPr>
          <p:nvPr>
            <p:ph type="title"/>
          </p:nvPr>
        </p:nvSpPr>
        <p:spPr/>
        <p:txBody>
          <a:bodyPr/>
          <a:lstStyle/>
          <a:p>
            <a:r>
              <a:rPr lang="en-US" dirty="0"/>
              <a:t>Computer Security Challenges </a:t>
            </a:r>
            <a:r>
              <a:rPr lang="en-US" sz="2000" b="0" dirty="0"/>
              <a:t>(1 of 2)</a:t>
            </a:r>
          </a:p>
        </p:txBody>
      </p:sp>
      <p:sp>
        <p:nvSpPr>
          <p:cNvPr id="3" name="Content Placeholder 2">
            <a:extLst>
              <a:ext uri="{FF2B5EF4-FFF2-40B4-BE49-F238E27FC236}">
                <a16:creationId xmlns:a16="http://schemas.microsoft.com/office/drawing/2014/main" id="{55FCC879-940D-4BAD-8354-F22F063AB8CE}"/>
              </a:ext>
            </a:extLst>
          </p:cNvPr>
          <p:cNvSpPr>
            <a:spLocks noGrp="1"/>
          </p:cNvSpPr>
          <p:nvPr>
            <p:ph sz="quarter" idx="13"/>
          </p:nvPr>
        </p:nvSpPr>
        <p:spPr>
          <a:xfrm>
            <a:off x="457200" y="1556327"/>
            <a:ext cx="8437418" cy="4692074"/>
          </a:xfrm>
        </p:spPr>
        <p:txBody>
          <a:bodyPr/>
          <a:lstStyle/>
          <a:p>
            <a:pPr marL="432000" indent="-432000">
              <a:buFont typeface="+mj-lt"/>
              <a:buAutoNum type="arabicPeriod"/>
            </a:pPr>
            <a:r>
              <a:rPr lang="en-US" sz="1800" dirty="0"/>
              <a:t>Computer security is not as simple as it might first appear to the novice</a:t>
            </a:r>
          </a:p>
          <a:p>
            <a:pPr marL="432000" indent="-432000">
              <a:buFont typeface="+mj-lt"/>
              <a:buAutoNum type="arabicPeriod"/>
            </a:pPr>
            <a:r>
              <a:rPr lang="en-US" sz="1800" dirty="0"/>
              <a:t>In developing a particular security mechanism or algorithm, one must always consider potential attacks on those security features</a:t>
            </a:r>
          </a:p>
          <a:p>
            <a:pPr marL="432000" indent="-432000">
              <a:buFont typeface="+mj-lt"/>
              <a:buAutoNum type="arabicPeriod"/>
            </a:pPr>
            <a:r>
              <a:rPr lang="en-US" sz="1800" dirty="0"/>
              <a:t>Physical and logical placement needs to be determined</a:t>
            </a:r>
          </a:p>
          <a:p>
            <a:pPr marL="432000" indent="-432000">
              <a:buFont typeface="+mj-lt"/>
              <a:buAutoNum type="arabicPeriod"/>
            </a:pPr>
            <a:r>
              <a:rPr lang="en-US" sz="1800" dirty="0"/>
              <a:t>Security mechanisms typically involve more than a particular algorithm or protocol and also require that participants be in possession of some secret information which raises questions about the creation, distribution, and protection of that secret information</a:t>
            </a:r>
          </a:p>
          <a:p>
            <a:pPr marL="432000" indent="-432000">
              <a:buFont typeface="+mj-lt"/>
              <a:buAutoNum type="arabicPeriod"/>
            </a:pPr>
            <a:r>
              <a:rPr lang="en-US" sz="1800" dirty="0"/>
              <a:t>Attackers only need to find a single weakness, while the designer must find and eliminate all weaknesses to achieve perfect security</a:t>
            </a:r>
          </a:p>
        </p:txBody>
      </p:sp>
    </p:spTree>
    <p:extLst>
      <p:ext uri="{BB962C8B-B14F-4D97-AF65-F5344CB8AC3E}">
        <p14:creationId xmlns:p14="http://schemas.microsoft.com/office/powerpoint/2010/main" val="939152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6B780-F506-4FB2-9022-ED0E1CB67B41}"/>
              </a:ext>
            </a:extLst>
          </p:cNvPr>
          <p:cNvSpPr>
            <a:spLocks noGrp="1"/>
          </p:cNvSpPr>
          <p:nvPr>
            <p:ph type="title"/>
          </p:nvPr>
        </p:nvSpPr>
        <p:spPr/>
        <p:txBody>
          <a:bodyPr/>
          <a:lstStyle/>
          <a:p>
            <a:r>
              <a:rPr lang="en-US" dirty="0"/>
              <a:t>Computer Security Challenges </a:t>
            </a:r>
            <a:r>
              <a:rPr lang="en-US" sz="2000" b="0" dirty="0"/>
              <a:t>(2 of 2)</a:t>
            </a:r>
          </a:p>
        </p:txBody>
      </p:sp>
      <p:sp>
        <p:nvSpPr>
          <p:cNvPr id="3" name="Content Placeholder 2">
            <a:extLst>
              <a:ext uri="{FF2B5EF4-FFF2-40B4-BE49-F238E27FC236}">
                <a16:creationId xmlns:a16="http://schemas.microsoft.com/office/drawing/2014/main" id="{55FCC879-940D-4BAD-8354-F22F063AB8CE}"/>
              </a:ext>
            </a:extLst>
          </p:cNvPr>
          <p:cNvSpPr>
            <a:spLocks noGrp="1"/>
          </p:cNvSpPr>
          <p:nvPr>
            <p:ph sz="quarter" idx="13"/>
          </p:nvPr>
        </p:nvSpPr>
        <p:spPr>
          <a:xfrm>
            <a:off x="457200" y="1556327"/>
            <a:ext cx="8326582" cy="4586896"/>
          </a:xfrm>
        </p:spPr>
        <p:txBody>
          <a:bodyPr/>
          <a:lstStyle/>
          <a:p>
            <a:pPr marL="432000" indent="-432000">
              <a:buFont typeface="+mj-lt"/>
              <a:buAutoNum type="arabicPeriod" startAt="7"/>
            </a:pPr>
            <a:r>
              <a:rPr lang="en-US" sz="1800" dirty="0"/>
              <a:t>Security is still too often an afterthought to be incorporated into a system after the design is complete, rather than being an integral part of the design process</a:t>
            </a:r>
          </a:p>
          <a:p>
            <a:pPr marL="432000" indent="-432000">
              <a:buFont typeface="+mj-lt"/>
              <a:buAutoNum type="arabicPeriod" startAt="7"/>
            </a:pPr>
            <a:r>
              <a:rPr lang="en-US" sz="1800" dirty="0"/>
              <a:t>Security requires regular and constant monitoring</a:t>
            </a:r>
          </a:p>
          <a:p>
            <a:pPr marL="432000" indent="-432000">
              <a:buFont typeface="+mj-lt"/>
              <a:buAutoNum type="arabicPeriod" startAt="7"/>
            </a:pPr>
            <a:r>
              <a:rPr lang="en-US" sz="1800" dirty="0"/>
              <a:t>There is a natural tendency on the part of users and system managers to perceive little benefit from security investment until a security failure occurs</a:t>
            </a:r>
          </a:p>
          <a:p>
            <a:pPr marL="432000" indent="-432000">
              <a:buFont typeface="+mj-lt"/>
              <a:buAutoNum type="arabicPeriod" startAt="7"/>
            </a:pPr>
            <a:r>
              <a:rPr lang="en-US" sz="1800" dirty="0"/>
              <a:t>Many users and even security administrators view strong security as an impediment to efficient and user-friendly operation of an information system or use of information</a:t>
            </a:r>
          </a:p>
        </p:txBody>
      </p:sp>
    </p:spTree>
    <p:extLst>
      <p:ext uri="{BB962C8B-B14F-4D97-AF65-F5344CB8AC3E}">
        <p14:creationId xmlns:p14="http://schemas.microsoft.com/office/powerpoint/2010/main" val="2005625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61B46-DF35-4F64-A7A1-52F0F0706A0F}"/>
              </a:ext>
            </a:extLst>
          </p:cNvPr>
          <p:cNvSpPr>
            <a:spLocks noGrp="1"/>
          </p:cNvSpPr>
          <p:nvPr>
            <p:ph type="title"/>
          </p:nvPr>
        </p:nvSpPr>
        <p:spPr>
          <a:xfrm>
            <a:off x="457199" y="215371"/>
            <a:ext cx="8588189" cy="1097279"/>
          </a:xfrm>
        </p:spPr>
        <p:txBody>
          <a:bodyPr/>
          <a:lstStyle/>
          <a:p>
            <a:r>
              <a:rPr lang="en-US" sz="2600" dirty="0"/>
              <a:t>Table 1.1 Computer Security Terminology, from R</a:t>
            </a:r>
            <a:r>
              <a:rPr lang="en-US" sz="100" dirty="0"/>
              <a:t> </a:t>
            </a:r>
            <a:r>
              <a:rPr lang="en-US" sz="2600" dirty="0"/>
              <a:t>F</a:t>
            </a:r>
            <a:r>
              <a:rPr lang="en-US" sz="100" dirty="0"/>
              <a:t> </a:t>
            </a:r>
            <a:r>
              <a:rPr lang="en-US" sz="2600" dirty="0"/>
              <a:t>C 2828, Internet Security Glossary, May 2000 </a:t>
            </a:r>
            <a:r>
              <a:rPr lang="en-US" sz="2000" b="0" dirty="0"/>
              <a:t>(1 of 2)</a:t>
            </a:r>
            <a:endParaRPr lang="en-IN" sz="2000" b="0" dirty="0"/>
          </a:p>
        </p:txBody>
      </p:sp>
      <p:sp>
        <p:nvSpPr>
          <p:cNvPr id="3" name="Content Placeholder 2">
            <a:extLst>
              <a:ext uri="{FF2B5EF4-FFF2-40B4-BE49-F238E27FC236}">
                <a16:creationId xmlns:a16="http://schemas.microsoft.com/office/drawing/2014/main" id="{5B211097-3044-466D-BCD2-AC05A4905282}"/>
              </a:ext>
            </a:extLst>
          </p:cNvPr>
          <p:cNvSpPr>
            <a:spLocks noGrp="1"/>
          </p:cNvSpPr>
          <p:nvPr>
            <p:ph sz="quarter" idx="13"/>
          </p:nvPr>
        </p:nvSpPr>
        <p:spPr/>
        <p:txBody>
          <a:bodyPr/>
          <a:lstStyle/>
          <a:p>
            <a:pPr marL="432" indent="0">
              <a:spcBef>
                <a:spcPts val="600"/>
              </a:spcBef>
              <a:buNone/>
            </a:pPr>
            <a:r>
              <a:rPr lang="en-US" sz="1600" b="1" dirty="0"/>
              <a:t>Adversary (threat agent)</a:t>
            </a:r>
          </a:p>
          <a:p>
            <a:pPr marL="432" indent="0">
              <a:spcBef>
                <a:spcPts val="600"/>
              </a:spcBef>
              <a:buNone/>
            </a:pPr>
            <a:r>
              <a:rPr lang="en-US" sz="1600" dirty="0"/>
              <a:t>Individual, group, organization, or government that conducts or has the intent to conduct detrimental activities.</a:t>
            </a:r>
          </a:p>
          <a:p>
            <a:pPr marL="432" indent="0">
              <a:spcBef>
                <a:spcPts val="600"/>
              </a:spcBef>
              <a:buNone/>
            </a:pPr>
            <a:r>
              <a:rPr lang="en-US" sz="1600" b="1" dirty="0"/>
              <a:t>Attack</a:t>
            </a:r>
          </a:p>
          <a:p>
            <a:pPr marL="432" indent="0">
              <a:spcBef>
                <a:spcPts val="600"/>
              </a:spcBef>
              <a:buNone/>
            </a:pPr>
            <a:r>
              <a:rPr lang="en-US" sz="1600" dirty="0"/>
              <a:t>Any kind of malicious activity that attempts to collect, disrupt, deny, degrade, or destroy information system resources or the information itself.</a:t>
            </a:r>
          </a:p>
          <a:p>
            <a:pPr marL="432" indent="0">
              <a:spcBef>
                <a:spcPts val="600"/>
              </a:spcBef>
              <a:buNone/>
            </a:pPr>
            <a:r>
              <a:rPr lang="en-US" sz="1600" b="1" dirty="0"/>
              <a:t>Countermeasure</a:t>
            </a:r>
          </a:p>
          <a:p>
            <a:pPr marL="432" indent="0">
              <a:spcBef>
                <a:spcPts val="600"/>
              </a:spcBef>
              <a:buNone/>
            </a:pPr>
            <a:r>
              <a:rPr lang="en-US" sz="1600" dirty="0"/>
              <a:t>A device or techniques that has as its objective the impairment of the operational effectiveness of undesirable or adversarial activity, or the prevention of espionage, sabotage, theft, or unauthorized access to or use of sensitive information or information systems.</a:t>
            </a:r>
          </a:p>
          <a:p>
            <a:pPr marL="432" indent="0">
              <a:spcBef>
                <a:spcPts val="600"/>
              </a:spcBef>
              <a:buNone/>
            </a:pPr>
            <a:r>
              <a:rPr lang="en-US" sz="1600" b="1" dirty="0"/>
              <a:t>Risk</a:t>
            </a:r>
          </a:p>
          <a:p>
            <a:pPr marL="432" indent="0">
              <a:spcBef>
                <a:spcPts val="600"/>
              </a:spcBef>
              <a:buNone/>
            </a:pPr>
            <a:r>
              <a:rPr lang="en-US" sz="1600" dirty="0"/>
              <a:t>A measure of the extent to which an entity is threatened by a potential circumstance or event, and typically a function of 1) the adverse impacts that would arise if the circumstance or event occurs; and 2) the likelihood of occurrence.</a:t>
            </a:r>
          </a:p>
        </p:txBody>
      </p:sp>
    </p:spTree>
    <p:extLst>
      <p:ext uri="{BB962C8B-B14F-4D97-AF65-F5344CB8AC3E}">
        <p14:creationId xmlns:p14="http://schemas.microsoft.com/office/powerpoint/2010/main" val="3815495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61B46-DF35-4F64-A7A1-52F0F0706A0F}"/>
              </a:ext>
            </a:extLst>
          </p:cNvPr>
          <p:cNvSpPr>
            <a:spLocks noGrp="1"/>
          </p:cNvSpPr>
          <p:nvPr>
            <p:ph type="title"/>
          </p:nvPr>
        </p:nvSpPr>
        <p:spPr>
          <a:xfrm>
            <a:off x="457199" y="215371"/>
            <a:ext cx="8588189" cy="1097279"/>
          </a:xfrm>
        </p:spPr>
        <p:txBody>
          <a:bodyPr/>
          <a:lstStyle/>
          <a:p>
            <a:r>
              <a:rPr lang="en-US" sz="2600" dirty="0"/>
              <a:t>Table 1.1 Computer Security Terminology, from R</a:t>
            </a:r>
            <a:r>
              <a:rPr lang="en-US" sz="100" dirty="0"/>
              <a:t> </a:t>
            </a:r>
            <a:r>
              <a:rPr lang="en-US" sz="2600" dirty="0"/>
              <a:t>F</a:t>
            </a:r>
            <a:r>
              <a:rPr lang="en-US" sz="100" dirty="0"/>
              <a:t> </a:t>
            </a:r>
            <a:r>
              <a:rPr lang="en-US" sz="2600" dirty="0"/>
              <a:t>C 2828, Internet Security Glossary, May 2000 </a:t>
            </a:r>
            <a:r>
              <a:rPr lang="en-US" sz="2000" b="0" dirty="0"/>
              <a:t>(2 of 2)</a:t>
            </a:r>
            <a:endParaRPr lang="en-IN" sz="2000" b="0" dirty="0"/>
          </a:p>
        </p:txBody>
      </p:sp>
      <p:sp>
        <p:nvSpPr>
          <p:cNvPr id="3" name="Content Placeholder 2">
            <a:extLst>
              <a:ext uri="{FF2B5EF4-FFF2-40B4-BE49-F238E27FC236}">
                <a16:creationId xmlns:a16="http://schemas.microsoft.com/office/drawing/2014/main" id="{5B211097-3044-466D-BCD2-AC05A4905282}"/>
              </a:ext>
            </a:extLst>
          </p:cNvPr>
          <p:cNvSpPr>
            <a:spLocks noGrp="1"/>
          </p:cNvSpPr>
          <p:nvPr>
            <p:ph sz="quarter" idx="13"/>
          </p:nvPr>
        </p:nvSpPr>
        <p:spPr>
          <a:xfrm>
            <a:off x="457200" y="1556326"/>
            <a:ext cx="8229600" cy="4697717"/>
          </a:xfrm>
        </p:spPr>
        <p:txBody>
          <a:bodyPr/>
          <a:lstStyle/>
          <a:p>
            <a:pPr marL="432" indent="0">
              <a:spcBef>
                <a:spcPts val="600"/>
              </a:spcBef>
              <a:buNone/>
            </a:pPr>
            <a:r>
              <a:rPr lang="en-US" sz="1600" b="1" dirty="0"/>
              <a:t>Security Policy</a:t>
            </a:r>
          </a:p>
          <a:p>
            <a:pPr marL="432" indent="0">
              <a:spcBef>
                <a:spcPts val="600"/>
              </a:spcBef>
              <a:buNone/>
            </a:pPr>
            <a:r>
              <a:rPr lang="en-US" sz="1600" dirty="0"/>
              <a:t>A set of criteria for the provision of security services. It defines and constrains the activities of a data processing facility in order to maintain a condition of security for systems and data.</a:t>
            </a:r>
          </a:p>
          <a:p>
            <a:pPr marL="432" indent="0">
              <a:spcBef>
                <a:spcPts val="600"/>
              </a:spcBef>
              <a:buNone/>
            </a:pPr>
            <a:r>
              <a:rPr lang="en-US" sz="1600" b="1" dirty="0"/>
              <a:t>System Resource (Asset)</a:t>
            </a:r>
          </a:p>
          <a:p>
            <a:pPr marL="432" indent="0">
              <a:spcBef>
                <a:spcPts val="600"/>
              </a:spcBef>
              <a:buNone/>
            </a:pPr>
            <a:r>
              <a:rPr lang="en-US" sz="1600" dirty="0"/>
              <a:t>A major application, general support system, high impact program, physical plant, mission critical system, personnel, equipment, or a logically related group of systems.</a:t>
            </a:r>
          </a:p>
          <a:p>
            <a:pPr marL="432" indent="0">
              <a:spcBef>
                <a:spcPts val="600"/>
              </a:spcBef>
              <a:buNone/>
            </a:pPr>
            <a:r>
              <a:rPr lang="en-US" sz="1600" b="1" dirty="0"/>
              <a:t>Threat</a:t>
            </a:r>
          </a:p>
          <a:p>
            <a:pPr marL="432" indent="0">
              <a:spcBef>
                <a:spcPts val="600"/>
              </a:spcBef>
              <a:buNone/>
            </a:pPr>
            <a:r>
              <a:rPr lang="en-US" sz="1600" dirty="0"/>
              <a:t>Any circumstance or event with the potential to adversely impact organizational operations (including mission, functions, image, or reputation), organizational assets, individuals, other organizations, or the Nation through an information system via unauthorized access, destruction, disclosure, modification of information, and/or denial of service.</a:t>
            </a:r>
          </a:p>
          <a:p>
            <a:pPr marL="432" indent="0">
              <a:spcBef>
                <a:spcPts val="600"/>
              </a:spcBef>
              <a:buNone/>
            </a:pPr>
            <a:r>
              <a:rPr lang="en-US" sz="1600" b="1" dirty="0"/>
              <a:t>Vulnerability</a:t>
            </a:r>
          </a:p>
          <a:p>
            <a:pPr marL="432" indent="0">
              <a:spcBef>
                <a:spcPts val="600"/>
              </a:spcBef>
              <a:buNone/>
            </a:pPr>
            <a:r>
              <a:rPr lang="en-US" sz="1600" dirty="0"/>
              <a:t>Weakness in an information system, system security procedures, internal controls, or implementation that could be exploited or triggered by a threat source.</a:t>
            </a:r>
            <a:endParaRPr lang="en-IN" sz="1600" dirty="0"/>
          </a:p>
        </p:txBody>
      </p:sp>
    </p:spTree>
    <p:extLst>
      <p:ext uri="{BB962C8B-B14F-4D97-AF65-F5344CB8AC3E}">
        <p14:creationId xmlns:p14="http://schemas.microsoft.com/office/powerpoint/2010/main" val="4213215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4BA5C-241F-435E-BFD5-D6D5FB30C659}"/>
              </a:ext>
            </a:extLst>
          </p:cNvPr>
          <p:cNvSpPr>
            <a:spLocks noGrp="1"/>
          </p:cNvSpPr>
          <p:nvPr>
            <p:ph type="title"/>
          </p:nvPr>
        </p:nvSpPr>
        <p:spPr/>
        <p:txBody>
          <a:bodyPr/>
          <a:lstStyle/>
          <a:p>
            <a:r>
              <a:rPr lang="en-US" sz="3200" dirty="0"/>
              <a:t>Figure 1.2 Security Concepts and Relationships</a:t>
            </a:r>
            <a:endParaRPr lang="en-IN" sz="3200" dirty="0"/>
          </a:p>
        </p:txBody>
      </p:sp>
      <p:pic>
        <p:nvPicPr>
          <p:cNvPr id="6" name="Content Placeholder 5" descr="A flow diagram illustrates the security concepts and relationships. For long description in Notes pane, press F6.">
            <a:extLst>
              <a:ext uri="{FF2B5EF4-FFF2-40B4-BE49-F238E27FC236}">
                <a16:creationId xmlns:a16="http://schemas.microsoft.com/office/drawing/2014/main" id="{A58B50AD-EF24-4BF5-9C2D-248E4CDDF794}"/>
              </a:ext>
            </a:extLst>
          </p:cNvPr>
          <p:cNvPicPr>
            <a:picLocks noGrp="1" noChangeAspect="1"/>
          </p:cNvPicPr>
          <p:nvPr>
            <p:ph sz="quarter" idx="13"/>
          </p:nvPr>
        </p:nvPicPr>
        <p:blipFill>
          <a:blip r:embed="rId3"/>
          <a:stretch>
            <a:fillRect/>
          </a:stretch>
        </p:blipFill>
        <p:spPr>
          <a:xfrm>
            <a:off x="1171368" y="1715242"/>
            <a:ext cx="6801264" cy="4401641"/>
          </a:xfrm>
        </p:spPr>
      </p:pic>
    </p:spTree>
    <p:extLst>
      <p:ext uri="{BB962C8B-B14F-4D97-AF65-F5344CB8AC3E}">
        <p14:creationId xmlns:p14="http://schemas.microsoft.com/office/powerpoint/2010/main" val="2091461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65513-9671-457B-B82C-92FDD34C1BCA}"/>
              </a:ext>
            </a:extLst>
          </p:cNvPr>
          <p:cNvSpPr>
            <a:spLocks noGrp="1"/>
          </p:cNvSpPr>
          <p:nvPr>
            <p:ph type="title"/>
          </p:nvPr>
        </p:nvSpPr>
        <p:spPr/>
        <p:txBody>
          <a:bodyPr/>
          <a:lstStyle/>
          <a:p>
            <a:r>
              <a:rPr lang="en-US" dirty="0"/>
              <a:t>Assets of a Computer System</a:t>
            </a:r>
            <a:endParaRPr lang="en-IN" dirty="0"/>
          </a:p>
        </p:txBody>
      </p:sp>
      <p:sp>
        <p:nvSpPr>
          <p:cNvPr id="3" name="Content Placeholder 2">
            <a:extLst>
              <a:ext uri="{FF2B5EF4-FFF2-40B4-BE49-F238E27FC236}">
                <a16:creationId xmlns:a16="http://schemas.microsoft.com/office/drawing/2014/main" id="{651F3246-60A2-4FD6-9449-9ACDC4E83B44}"/>
              </a:ext>
            </a:extLst>
          </p:cNvPr>
          <p:cNvSpPr>
            <a:spLocks noGrp="1"/>
          </p:cNvSpPr>
          <p:nvPr>
            <p:ph sz="quarter" idx="13"/>
          </p:nvPr>
        </p:nvSpPr>
        <p:spPr/>
        <p:txBody>
          <a:bodyPr/>
          <a:lstStyle/>
          <a:p>
            <a:r>
              <a:rPr lang="en-US" dirty="0"/>
              <a:t>Hardware</a:t>
            </a:r>
          </a:p>
          <a:p>
            <a:r>
              <a:rPr lang="en-US" dirty="0"/>
              <a:t>Software</a:t>
            </a:r>
          </a:p>
          <a:p>
            <a:r>
              <a:rPr lang="en-US" dirty="0"/>
              <a:t>Data</a:t>
            </a:r>
          </a:p>
          <a:p>
            <a:r>
              <a:rPr lang="en-US" dirty="0"/>
              <a:t>Communication facilities and networks</a:t>
            </a:r>
          </a:p>
        </p:txBody>
      </p:sp>
    </p:spTree>
    <p:extLst>
      <p:ext uri="{BB962C8B-B14F-4D97-AF65-F5344CB8AC3E}">
        <p14:creationId xmlns:p14="http://schemas.microsoft.com/office/powerpoint/2010/main" val="218551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E918A-5BE6-4F89-B30C-DB6353A648C1}"/>
              </a:ext>
            </a:extLst>
          </p:cNvPr>
          <p:cNvSpPr>
            <a:spLocks noGrp="1"/>
          </p:cNvSpPr>
          <p:nvPr>
            <p:ph type="title"/>
          </p:nvPr>
        </p:nvSpPr>
        <p:spPr/>
        <p:txBody>
          <a:bodyPr/>
          <a:lstStyle/>
          <a:p>
            <a:r>
              <a:rPr lang="en-US" dirty="0"/>
              <a:t>Vulnerabilities, Threats and Attacks</a:t>
            </a:r>
          </a:p>
        </p:txBody>
      </p:sp>
      <p:sp>
        <p:nvSpPr>
          <p:cNvPr id="3" name="Content Placeholder 2">
            <a:extLst>
              <a:ext uri="{FF2B5EF4-FFF2-40B4-BE49-F238E27FC236}">
                <a16:creationId xmlns:a16="http://schemas.microsoft.com/office/drawing/2014/main" id="{767B5BCA-608A-40DB-AF57-736D02B547A0}"/>
              </a:ext>
            </a:extLst>
          </p:cNvPr>
          <p:cNvSpPr>
            <a:spLocks noGrp="1"/>
          </p:cNvSpPr>
          <p:nvPr>
            <p:ph sz="quarter" idx="13"/>
          </p:nvPr>
        </p:nvSpPr>
        <p:spPr>
          <a:xfrm>
            <a:off x="457200" y="1556326"/>
            <a:ext cx="8132618" cy="4790685"/>
          </a:xfrm>
        </p:spPr>
        <p:txBody>
          <a:bodyPr/>
          <a:lstStyle/>
          <a:p>
            <a:r>
              <a:rPr lang="en-US" sz="1800" dirty="0"/>
              <a:t>Categories of vulnerabilities</a:t>
            </a:r>
          </a:p>
          <a:p>
            <a:pPr lvl="1"/>
            <a:r>
              <a:rPr lang="en-US" sz="1800" dirty="0"/>
              <a:t>Corrupted (loss of integrity)</a:t>
            </a:r>
          </a:p>
          <a:p>
            <a:pPr lvl="1"/>
            <a:r>
              <a:rPr lang="en-US" sz="1800" dirty="0"/>
              <a:t>Leaky (loss of confidentiality)</a:t>
            </a:r>
          </a:p>
          <a:p>
            <a:pPr lvl="1"/>
            <a:r>
              <a:rPr lang="en-US" sz="1800" dirty="0"/>
              <a:t>Unavailable or very slow (loss of availability)</a:t>
            </a:r>
          </a:p>
          <a:p>
            <a:r>
              <a:rPr lang="en-US" sz="1800" dirty="0"/>
              <a:t>Threats</a:t>
            </a:r>
          </a:p>
          <a:p>
            <a:pPr lvl="1"/>
            <a:r>
              <a:rPr lang="en-US" sz="1800" dirty="0"/>
              <a:t>Capable of exploiting vulnerabilities</a:t>
            </a:r>
          </a:p>
          <a:p>
            <a:pPr lvl="1"/>
            <a:r>
              <a:rPr lang="en-US" sz="1800" dirty="0"/>
              <a:t>Represent potential security harm to an asset</a:t>
            </a:r>
          </a:p>
          <a:p>
            <a:r>
              <a:rPr lang="en-US" sz="1800" dirty="0"/>
              <a:t>Attacks (threats carried out)</a:t>
            </a:r>
          </a:p>
          <a:p>
            <a:pPr lvl="1"/>
            <a:r>
              <a:rPr lang="en-US" sz="1800" dirty="0"/>
              <a:t>Passive – attempt to learn or make use of information from the system that does not affect system resources</a:t>
            </a:r>
          </a:p>
          <a:p>
            <a:pPr lvl="1"/>
            <a:r>
              <a:rPr lang="en-US" sz="1800" dirty="0"/>
              <a:t>Active – attempt to alter system resources or affect their operation</a:t>
            </a:r>
          </a:p>
          <a:p>
            <a:pPr lvl="1"/>
            <a:r>
              <a:rPr lang="en-US" sz="1800" dirty="0"/>
              <a:t>Insider – initiated by an entity inside the security parameter</a:t>
            </a:r>
          </a:p>
          <a:p>
            <a:pPr lvl="1"/>
            <a:r>
              <a:rPr lang="en-US" sz="1800" dirty="0"/>
              <a:t>Outsider – initiated from outside the perimeter</a:t>
            </a:r>
          </a:p>
        </p:txBody>
      </p:sp>
    </p:spTree>
    <p:extLst>
      <p:ext uri="{BB962C8B-B14F-4D97-AF65-F5344CB8AC3E}">
        <p14:creationId xmlns:p14="http://schemas.microsoft.com/office/powerpoint/2010/main" val="1515887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AC3D-BF54-4F93-9F9A-D5862F9F4E53}"/>
              </a:ext>
            </a:extLst>
          </p:cNvPr>
          <p:cNvSpPr>
            <a:spLocks noGrp="1"/>
          </p:cNvSpPr>
          <p:nvPr>
            <p:ph type="title"/>
          </p:nvPr>
        </p:nvSpPr>
        <p:spPr/>
        <p:txBody>
          <a:bodyPr/>
          <a:lstStyle/>
          <a:p>
            <a:r>
              <a:rPr lang="en-US" dirty="0"/>
              <a:t>Countermeasures</a:t>
            </a:r>
          </a:p>
        </p:txBody>
      </p:sp>
      <p:sp>
        <p:nvSpPr>
          <p:cNvPr id="3" name="Content Placeholder 2">
            <a:extLst>
              <a:ext uri="{FF2B5EF4-FFF2-40B4-BE49-F238E27FC236}">
                <a16:creationId xmlns:a16="http://schemas.microsoft.com/office/drawing/2014/main" id="{07896D6B-1457-4035-B4A4-5680A8F9324B}"/>
              </a:ext>
            </a:extLst>
          </p:cNvPr>
          <p:cNvSpPr>
            <a:spLocks noGrp="1"/>
          </p:cNvSpPr>
          <p:nvPr>
            <p:ph sz="quarter" idx="13"/>
          </p:nvPr>
        </p:nvSpPr>
        <p:spPr/>
        <p:txBody>
          <a:bodyPr/>
          <a:lstStyle/>
          <a:p>
            <a:r>
              <a:rPr lang="en-US" dirty="0"/>
              <a:t>Means used to deal with security attacks</a:t>
            </a:r>
          </a:p>
          <a:p>
            <a:pPr lvl="1"/>
            <a:r>
              <a:rPr lang="en-US" dirty="0"/>
              <a:t>Prevent</a:t>
            </a:r>
          </a:p>
          <a:p>
            <a:pPr lvl="1"/>
            <a:r>
              <a:rPr lang="en-US" dirty="0"/>
              <a:t>Detect</a:t>
            </a:r>
          </a:p>
          <a:p>
            <a:pPr lvl="1"/>
            <a:r>
              <a:rPr lang="en-US" dirty="0"/>
              <a:t>Recover</a:t>
            </a:r>
          </a:p>
          <a:p>
            <a:r>
              <a:rPr lang="en-US" dirty="0"/>
              <a:t>May itself introduce new vulnerabilities</a:t>
            </a:r>
          </a:p>
          <a:p>
            <a:r>
              <a:rPr lang="en-US" dirty="0"/>
              <a:t>Residual vulnerabilities may remain</a:t>
            </a:r>
          </a:p>
          <a:p>
            <a:r>
              <a:rPr lang="en-US" dirty="0"/>
              <a:t>Goal is to minimize residual level of risk to the assets</a:t>
            </a:r>
          </a:p>
        </p:txBody>
      </p:sp>
    </p:spTree>
    <p:extLst>
      <p:ext uri="{BB962C8B-B14F-4D97-AF65-F5344CB8AC3E}">
        <p14:creationId xmlns:p14="http://schemas.microsoft.com/office/powerpoint/2010/main" val="2664099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9EB52-48F8-40B9-9DE6-261DE129CECF}"/>
              </a:ext>
            </a:extLst>
          </p:cNvPr>
          <p:cNvSpPr>
            <a:spLocks noGrp="1"/>
          </p:cNvSpPr>
          <p:nvPr>
            <p:ph type="title"/>
          </p:nvPr>
        </p:nvSpPr>
        <p:spPr>
          <a:xfrm>
            <a:off x="457200" y="215371"/>
            <a:ext cx="8579224" cy="1097279"/>
          </a:xfrm>
        </p:spPr>
        <p:txBody>
          <a:bodyPr/>
          <a:lstStyle/>
          <a:p>
            <a:r>
              <a:rPr lang="en-US" sz="2600" dirty="0"/>
              <a:t>Table 1.2 Threat Consequences, and the Types of Threat Actions That Cause Each Consequence </a:t>
            </a:r>
            <a:r>
              <a:rPr lang="en-US" sz="2000" b="0" dirty="0"/>
              <a:t>(1 of 2)</a:t>
            </a:r>
            <a:endParaRPr lang="en-IN" sz="2000" b="0" dirty="0"/>
          </a:p>
        </p:txBody>
      </p:sp>
      <p:graphicFrame>
        <p:nvGraphicFramePr>
          <p:cNvPr id="6" name="Table 6">
            <a:extLst>
              <a:ext uri="{FF2B5EF4-FFF2-40B4-BE49-F238E27FC236}">
                <a16:creationId xmlns:a16="http://schemas.microsoft.com/office/drawing/2014/main" id="{A6DCC49E-D662-4C22-8077-F5BE48A38117}"/>
              </a:ext>
            </a:extLst>
          </p:cNvPr>
          <p:cNvGraphicFramePr>
            <a:graphicFrameLocks noGrp="1"/>
          </p:cNvGraphicFramePr>
          <p:nvPr>
            <p:ph sz="quarter" idx="13"/>
            <p:extLst>
              <p:ext uri="{D42A27DB-BD31-4B8C-83A1-F6EECF244321}">
                <p14:modId xmlns:p14="http://schemas.microsoft.com/office/powerpoint/2010/main" val="3008676015"/>
              </p:ext>
            </p:extLst>
          </p:nvPr>
        </p:nvGraphicFramePr>
        <p:xfrm>
          <a:off x="551649" y="1726049"/>
          <a:ext cx="8387790" cy="3754120"/>
        </p:xfrm>
        <a:graphic>
          <a:graphicData uri="http://schemas.openxmlformats.org/drawingml/2006/table">
            <a:tbl>
              <a:tblPr firstRow="1" bandRow="1">
                <a:tableStyleId>{2D5ABB26-0587-4C30-8999-92F81FD0307C}</a:tableStyleId>
              </a:tblPr>
              <a:tblGrid>
                <a:gridCol w="2578660">
                  <a:extLst>
                    <a:ext uri="{9D8B030D-6E8A-4147-A177-3AD203B41FA5}">
                      <a16:colId xmlns:a16="http://schemas.microsoft.com/office/drawing/2014/main" val="1548973457"/>
                    </a:ext>
                  </a:extLst>
                </a:gridCol>
                <a:gridCol w="5809130">
                  <a:extLst>
                    <a:ext uri="{9D8B030D-6E8A-4147-A177-3AD203B41FA5}">
                      <a16:colId xmlns:a16="http://schemas.microsoft.com/office/drawing/2014/main" val="4215703150"/>
                    </a:ext>
                  </a:extLst>
                </a:gridCol>
              </a:tblGrid>
              <a:tr h="370840">
                <a:tc>
                  <a:txBody>
                    <a:bodyPr/>
                    <a:lstStyle/>
                    <a:p>
                      <a:r>
                        <a:rPr lang="en-US" b="1" noProof="0" dirty="0"/>
                        <a:t>Threat Consequence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noProof="0" dirty="0"/>
                        <a:t>Threat Action (Attack)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005889"/>
                  </a:ext>
                </a:extLst>
              </a:tr>
              <a:tr h="370840">
                <a:tc>
                  <a:txBody>
                    <a:bodyPr/>
                    <a:lstStyle/>
                    <a:p>
                      <a:r>
                        <a:rPr lang="en-US" b="1" dirty="0"/>
                        <a:t>Unauthorized Disclosure</a:t>
                      </a:r>
                    </a:p>
                    <a:p>
                      <a:r>
                        <a:rPr lang="en-US" dirty="0"/>
                        <a:t>A circumstance or event whereby an entity gains access to data for which the entity is not authorized.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Exposure:</a:t>
                      </a:r>
                      <a:r>
                        <a:rPr lang="en-US" dirty="0"/>
                        <a:t> Sensitive data are directly released to an unauthorized entity.</a:t>
                      </a:r>
                    </a:p>
                    <a:p>
                      <a:r>
                        <a:rPr lang="en-US" b="1" dirty="0"/>
                        <a:t>Interception:</a:t>
                      </a:r>
                      <a:r>
                        <a:rPr lang="en-US" dirty="0"/>
                        <a:t> An unauthorized entity directly accesses sensitive data traveling between authorized sources and destinations.</a:t>
                      </a:r>
                    </a:p>
                    <a:p>
                      <a:r>
                        <a:rPr lang="en-US" b="1" dirty="0"/>
                        <a:t>Inference:</a:t>
                      </a:r>
                      <a:r>
                        <a:rPr lang="en-US" dirty="0"/>
                        <a:t> A threat action whereby an unauthorized entity indirectly accesses sensitive data (but not necessarily the data contained in the communication) by reasoning from characteristics or by-products of communications.</a:t>
                      </a:r>
                    </a:p>
                    <a:p>
                      <a:r>
                        <a:rPr lang="en-US" b="1" dirty="0"/>
                        <a:t>Intrusion:</a:t>
                      </a:r>
                      <a:r>
                        <a:rPr lang="en-US" dirty="0"/>
                        <a:t> An unauthorized entity gains access to sensitive data by circumventing a system’s security protections.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0984343"/>
                  </a:ext>
                </a:extLst>
              </a:tr>
              <a:tr h="370840">
                <a:tc>
                  <a:txBody>
                    <a:bodyPr/>
                    <a:lstStyle/>
                    <a:p>
                      <a:r>
                        <a:rPr lang="en-US" b="1" dirty="0"/>
                        <a:t>Deception</a:t>
                      </a:r>
                    </a:p>
                    <a:p>
                      <a:r>
                        <a:rPr lang="en-US" dirty="0"/>
                        <a:t>A circumstance or event that may result in an authorized entity receiving false data and believing it to be true.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Masquerade:</a:t>
                      </a:r>
                      <a:r>
                        <a:rPr lang="en-US" dirty="0"/>
                        <a:t> An unauthorized entity gains access to a system or performs a malicious act by posing as an authorized entity.</a:t>
                      </a:r>
                    </a:p>
                    <a:p>
                      <a:r>
                        <a:rPr lang="en-US" b="1" dirty="0"/>
                        <a:t>Falsification:</a:t>
                      </a:r>
                      <a:r>
                        <a:rPr lang="en-US" dirty="0"/>
                        <a:t> False data deceive an authorized entity.</a:t>
                      </a:r>
                    </a:p>
                    <a:p>
                      <a:r>
                        <a:rPr lang="en-US" b="1" dirty="0"/>
                        <a:t>Repudiation:</a:t>
                      </a:r>
                      <a:r>
                        <a:rPr lang="en-US" dirty="0"/>
                        <a:t> An entity deceives another by falsely denying responsibility for an act.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9711388"/>
                  </a:ext>
                </a:extLst>
              </a:tr>
            </a:tbl>
          </a:graphicData>
        </a:graphic>
      </p:graphicFrame>
    </p:spTree>
    <p:extLst>
      <p:ext uri="{BB962C8B-B14F-4D97-AF65-F5344CB8AC3E}">
        <p14:creationId xmlns:p14="http://schemas.microsoft.com/office/powerpoint/2010/main" val="3011962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1649-84C7-4420-8FE2-2092C0766DFD}"/>
              </a:ext>
            </a:extLst>
          </p:cNvPr>
          <p:cNvSpPr>
            <a:spLocks noGrp="1"/>
          </p:cNvSpPr>
          <p:nvPr>
            <p:ph type="title"/>
          </p:nvPr>
        </p:nvSpPr>
        <p:spPr>
          <a:xfrm>
            <a:off x="457200" y="80683"/>
            <a:ext cx="8449733" cy="1231968"/>
          </a:xfrm>
        </p:spPr>
        <p:txBody>
          <a:bodyPr/>
          <a:lstStyle/>
          <a:p>
            <a:r>
              <a:rPr lang="en-US" sz="2400" dirty="0"/>
              <a:t>The N</a:t>
            </a:r>
            <a:r>
              <a:rPr lang="en-US" sz="100" dirty="0"/>
              <a:t> </a:t>
            </a:r>
            <a:r>
              <a:rPr lang="en-US" sz="2400" dirty="0"/>
              <a:t>I</a:t>
            </a:r>
            <a:r>
              <a:rPr lang="en-US" sz="100" dirty="0"/>
              <a:t> </a:t>
            </a:r>
            <a:r>
              <a:rPr lang="en-US" sz="2400" dirty="0"/>
              <a:t>S</a:t>
            </a:r>
            <a:r>
              <a:rPr lang="en-US" sz="100" dirty="0"/>
              <a:t> </a:t>
            </a:r>
            <a:r>
              <a:rPr lang="en-US" sz="2400" dirty="0"/>
              <a:t>T Report N</a:t>
            </a:r>
            <a:r>
              <a:rPr lang="en-US" sz="100" dirty="0"/>
              <a:t> </a:t>
            </a:r>
            <a:r>
              <a:rPr lang="en-US" sz="2400" dirty="0"/>
              <a:t>I</a:t>
            </a:r>
            <a:r>
              <a:rPr lang="en-US" sz="100" dirty="0"/>
              <a:t> </a:t>
            </a:r>
            <a:r>
              <a:rPr lang="en-US" sz="2400" dirty="0"/>
              <a:t>S</a:t>
            </a:r>
            <a:r>
              <a:rPr lang="en-US" sz="100" dirty="0"/>
              <a:t> </a:t>
            </a:r>
            <a:r>
              <a:rPr lang="en-US" sz="2400" dirty="0"/>
              <a:t>T</a:t>
            </a:r>
            <a:r>
              <a:rPr lang="en-US" sz="100" dirty="0"/>
              <a:t> </a:t>
            </a:r>
            <a:r>
              <a:rPr lang="en-US" sz="2400" dirty="0"/>
              <a:t>I</a:t>
            </a:r>
            <a:r>
              <a:rPr lang="en-US" sz="100" dirty="0"/>
              <a:t> </a:t>
            </a:r>
            <a:r>
              <a:rPr lang="en-US" sz="2400" dirty="0"/>
              <a:t>R 7298 (Glossary of Key Information Security Terms , May 2013) Defines the Term Computer Security as Follows:</a:t>
            </a:r>
            <a:endParaRPr lang="en-IN" sz="2400" dirty="0"/>
          </a:p>
        </p:txBody>
      </p:sp>
      <p:sp>
        <p:nvSpPr>
          <p:cNvPr id="3" name="Content Placeholder 2">
            <a:extLst>
              <a:ext uri="{FF2B5EF4-FFF2-40B4-BE49-F238E27FC236}">
                <a16:creationId xmlns:a16="http://schemas.microsoft.com/office/drawing/2014/main" id="{5FB851E9-070D-4315-B0AE-FF1A64666F99}"/>
              </a:ext>
            </a:extLst>
          </p:cNvPr>
          <p:cNvSpPr>
            <a:spLocks noGrp="1"/>
          </p:cNvSpPr>
          <p:nvPr>
            <p:ph sz="quarter" idx="13"/>
          </p:nvPr>
        </p:nvSpPr>
        <p:spPr/>
        <p:txBody>
          <a:bodyPr/>
          <a:lstStyle/>
          <a:p>
            <a:pPr marL="432" indent="0">
              <a:buNone/>
            </a:pPr>
            <a:r>
              <a:rPr lang="en-US" dirty="0"/>
              <a:t>“Measures and controls that ensure confidentiality, integrity, and availability of information system assets including hardware, software, firmware, and information being processed, stored, and communicated.”</a:t>
            </a:r>
          </a:p>
        </p:txBody>
      </p:sp>
    </p:spTree>
    <p:extLst>
      <p:ext uri="{BB962C8B-B14F-4D97-AF65-F5344CB8AC3E}">
        <p14:creationId xmlns:p14="http://schemas.microsoft.com/office/powerpoint/2010/main" val="3225623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9EB52-48F8-40B9-9DE6-261DE129CECF}"/>
              </a:ext>
            </a:extLst>
          </p:cNvPr>
          <p:cNvSpPr>
            <a:spLocks noGrp="1"/>
          </p:cNvSpPr>
          <p:nvPr>
            <p:ph type="title"/>
          </p:nvPr>
        </p:nvSpPr>
        <p:spPr>
          <a:xfrm>
            <a:off x="457200" y="215371"/>
            <a:ext cx="8579224" cy="1097279"/>
          </a:xfrm>
        </p:spPr>
        <p:txBody>
          <a:bodyPr/>
          <a:lstStyle/>
          <a:p>
            <a:r>
              <a:rPr lang="en-US" sz="2600" dirty="0"/>
              <a:t>Table 1.2 Threat Consequences, and the Types of Threat Actions That Cause Each Consequence </a:t>
            </a:r>
            <a:r>
              <a:rPr lang="en-US" sz="2000" b="0" dirty="0"/>
              <a:t>(2 of 2)</a:t>
            </a:r>
            <a:endParaRPr lang="en-IN" sz="2000" b="0" dirty="0"/>
          </a:p>
        </p:txBody>
      </p:sp>
      <p:graphicFrame>
        <p:nvGraphicFramePr>
          <p:cNvPr id="6" name="Table 6">
            <a:extLst>
              <a:ext uri="{FF2B5EF4-FFF2-40B4-BE49-F238E27FC236}">
                <a16:creationId xmlns:a16="http://schemas.microsoft.com/office/drawing/2014/main" id="{A6DCC49E-D662-4C22-8077-F5BE48A38117}"/>
              </a:ext>
            </a:extLst>
          </p:cNvPr>
          <p:cNvGraphicFramePr>
            <a:graphicFrameLocks noGrp="1"/>
          </p:cNvGraphicFramePr>
          <p:nvPr>
            <p:ph sz="quarter" idx="13"/>
            <p:extLst>
              <p:ext uri="{D42A27DB-BD31-4B8C-83A1-F6EECF244321}">
                <p14:modId xmlns:p14="http://schemas.microsoft.com/office/powerpoint/2010/main" val="431979556"/>
              </p:ext>
            </p:extLst>
          </p:nvPr>
        </p:nvGraphicFramePr>
        <p:xfrm>
          <a:off x="585069" y="1708154"/>
          <a:ext cx="8387790" cy="2900680"/>
        </p:xfrm>
        <a:graphic>
          <a:graphicData uri="http://schemas.openxmlformats.org/drawingml/2006/table">
            <a:tbl>
              <a:tblPr firstRow="1" bandRow="1">
                <a:tableStyleId>{2D5ABB26-0587-4C30-8999-92F81FD0307C}</a:tableStyleId>
              </a:tblPr>
              <a:tblGrid>
                <a:gridCol w="2578660">
                  <a:extLst>
                    <a:ext uri="{9D8B030D-6E8A-4147-A177-3AD203B41FA5}">
                      <a16:colId xmlns:a16="http://schemas.microsoft.com/office/drawing/2014/main" val="1548973457"/>
                    </a:ext>
                  </a:extLst>
                </a:gridCol>
                <a:gridCol w="5809130">
                  <a:extLst>
                    <a:ext uri="{9D8B030D-6E8A-4147-A177-3AD203B41FA5}">
                      <a16:colId xmlns:a16="http://schemas.microsoft.com/office/drawing/2014/main" val="4215703150"/>
                    </a:ext>
                  </a:extLst>
                </a:gridCol>
              </a:tblGrid>
              <a:tr h="370840">
                <a:tc>
                  <a:txBody>
                    <a:bodyPr/>
                    <a:lstStyle/>
                    <a:p>
                      <a:r>
                        <a:rPr lang="en-US" b="1" noProof="0" dirty="0"/>
                        <a:t>Threat Consequence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noProof="0" dirty="0"/>
                        <a:t>Threat Action (Attack)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005889"/>
                  </a:ext>
                </a:extLst>
              </a:tr>
              <a:tr h="370840">
                <a:tc>
                  <a:txBody>
                    <a:bodyPr/>
                    <a:lstStyle/>
                    <a:p>
                      <a:r>
                        <a:rPr lang="en-US" b="1" dirty="0"/>
                        <a:t>Disruption</a:t>
                      </a:r>
                    </a:p>
                    <a:p>
                      <a:r>
                        <a:rPr lang="en-US" dirty="0"/>
                        <a:t>A circumstance or event that interrupts or prevents the correct operation of system services and functions.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Incapacitation:</a:t>
                      </a:r>
                      <a:r>
                        <a:rPr lang="en-US" dirty="0"/>
                        <a:t> Prevents or interrupts system operation by disabling a system component.</a:t>
                      </a:r>
                    </a:p>
                    <a:p>
                      <a:r>
                        <a:rPr lang="en-US" b="1" dirty="0"/>
                        <a:t>Corruption:</a:t>
                      </a:r>
                      <a:r>
                        <a:rPr lang="en-US" dirty="0"/>
                        <a:t> Undesirably alters system operation by adversely modifying system functions or data.</a:t>
                      </a:r>
                    </a:p>
                    <a:p>
                      <a:r>
                        <a:rPr lang="en-US" b="1" dirty="0"/>
                        <a:t>Obstruction:</a:t>
                      </a:r>
                      <a:r>
                        <a:rPr lang="en-US" dirty="0"/>
                        <a:t> A threat action that interrupts delivery of system services by hindering system operation.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0984343"/>
                  </a:ext>
                </a:extLst>
              </a:tr>
              <a:tr h="370840">
                <a:tc>
                  <a:txBody>
                    <a:bodyPr/>
                    <a:lstStyle/>
                    <a:p>
                      <a:r>
                        <a:rPr lang="en-US" b="1" dirty="0"/>
                        <a:t>Usurpation</a:t>
                      </a:r>
                    </a:p>
                    <a:p>
                      <a:r>
                        <a:rPr lang="en-US" dirty="0"/>
                        <a:t>A circumstance or event that results in control of system services or functions by an unauthorized entity.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Misappropriation:</a:t>
                      </a:r>
                      <a:r>
                        <a:rPr lang="en-US" dirty="0"/>
                        <a:t> An entity assumes unauthorized logical or physical control of a system resource.</a:t>
                      </a:r>
                    </a:p>
                    <a:p>
                      <a:r>
                        <a:rPr lang="en-US" b="1" dirty="0"/>
                        <a:t>Misuse:</a:t>
                      </a:r>
                      <a:r>
                        <a:rPr lang="en-US" dirty="0"/>
                        <a:t> Causes a system component to perform a function or service that is detrimental to system security.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9711388"/>
                  </a:ext>
                </a:extLst>
              </a:tr>
            </a:tbl>
          </a:graphicData>
        </a:graphic>
      </p:graphicFrame>
      <p:sp>
        <p:nvSpPr>
          <p:cNvPr id="4" name="Content Placeholder 3">
            <a:extLst>
              <a:ext uri="{FF2B5EF4-FFF2-40B4-BE49-F238E27FC236}">
                <a16:creationId xmlns:a16="http://schemas.microsoft.com/office/drawing/2014/main" id="{526B4D39-3FB4-4BA8-88D1-87818546E364}"/>
              </a:ext>
            </a:extLst>
          </p:cNvPr>
          <p:cNvSpPr>
            <a:spLocks noGrp="1"/>
          </p:cNvSpPr>
          <p:nvPr>
            <p:ph sz="quarter" idx="14"/>
          </p:nvPr>
        </p:nvSpPr>
        <p:spPr>
          <a:xfrm>
            <a:off x="457200" y="4873077"/>
            <a:ext cx="5156200" cy="509054"/>
          </a:xfrm>
        </p:spPr>
        <p:txBody>
          <a:bodyPr/>
          <a:lstStyle/>
          <a:p>
            <a:pPr marL="432" indent="0">
              <a:buNone/>
            </a:pPr>
            <a:r>
              <a:rPr lang="en-US" sz="1800" dirty="0"/>
              <a:t>Based on R</a:t>
            </a:r>
            <a:r>
              <a:rPr lang="en-US" sz="100" dirty="0"/>
              <a:t> </a:t>
            </a:r>
            <a:r>
              <a:rPr lang="en-US" sz="1800" dirty="0"/>
              <a:t>F</a:t>
            </a:r>
            <a:r>
              <a:rPr lang="en-US" sz="100" dirty="0"/>
              <a:t> </a:t>
            </a:r>
            <a:r>
              <a:rPr lang="en-US" sz="1800" dirty="0"/>
              <a:t>C 4949</a:t>
            </a:r>
          </a:p>
        </p:txBody>
      </p:sp>
    </p:spTree>
    <p:extLst>
      <p:ext uri="{BB962C8B-B14F-4D97-AF65-F5344CB8AC3E}">
        <p14:creationId xmlns:p14="http://schemas.microsoft.com/office/powerpoint/2010/main" val="866407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A6A6-B15F-4078-81E7-E851C51CB4BB}"/>
              </a:ext>
            </a:extLst>
          </p:cNvPr>
          <p:cNvSpPr>
            <a:spLocks noGrp="1"/>
          </p:cNvSpPr>
          <p:nvPr>
            <p:ph type="title"/>
          </p:nvPr>
        </p:nvSpPr>
        <p:spPr/>
        <p:txBody>
          <a:bodyPr/>
          <a:lstStyle/>
          <a:p>
            <a:r>
              <a:rPr lang="en-US" sz="3200" dirty="0"/>
              <a:t>Figure 1.3 Scope of Computer Security</a:t>
            </a:r>
            <a:endParaRPr lang="en-IN" sz="3200" dirty="0"/>
          </a:p>
        </p:txBody>
      </p:sp>
      <p:sp>
        <p:nvSpPr>
          <p:cNvPr id="3" name="Content Placeholder 2"/>
          <p:cNvSpPr>
            <a:spLocks noGrp="1"/>
          </p:cNvSpPr>
          <p:nvPr>
            <p:ph sz="quarter" idx="14"/>
          </p:nvPr>
        </p:nvSpPr>
        <p:spPr>
          <a:xfrm>
            <a:off x="457200" y="1571625"/>
            <a:ext cx="8229600" cy="892175"/>
          </a:xfrm>
        </p:spPr>
        <p:txBody>
          <a:bodyPr/>
          <a:lstStyle/>
          <a:p>
            <a:pPr marL="432" indent="0">
              <a:buNone/>
            </a:pPr>
            <a:r>
              <a:rPr lang="en-US" sz="1600" dirty="0"/>
              <a:t>This figure depicts security concerns other than physical security, including control of access to computers systems, safeguarding of data transmitted over communications systems, and safeguarding of stored data.</a:t>
            </a:r>
          </a:p>
        </p:txBody>
      </p:sp>
      <p:pic>
        <p:nvPicPr>
          <p:cNvPr id="8" name="Content Placeholder 7" descr="A diagram illustrates security concerns. For long description in Notes pane, press F6.">
            <a:extLst>
              <a:ext uri="{FF2B5EF4-FFF2-40B4-BE49-F238E27FC236}">
                <a16:creationId xmlns:a16="http://schemas.microsoft.com/office/drawing/2014/main" id="{BE5CF52E-F1C8-4A5E-B9AF-2600C976FB09}"/>
              </a:ext>
            </a:extLst>
          </p:cNvPr>
          <p:cNvPicPr>
            <a:picLocks noGrp="1" noChangeAspect="1"/>
          </p:cNvPicPr>
          <p:nvPr>
            <p:ph sz="quarter" idx="13"/>
          </p:nvPr>
        </p:nvPicPr>
        <p:blipFill>
          <a:blip r:embed="rId3"/>
          <a:stretch>
            <a:fillRect/>
          </a:stretch>
        </p:blipFill>
        <p:spPr>
          <a:xfrm>
            <a:off x="1421516" y="2558380"/>
            <a:ext cx="6300969" cy="3785941"/>
          </a:xfrm>
        </p:spPr>
      </p:pic>
    </p:spTree>
    <p:extLst>
      <p:ext uri="{BB962C8B-B14F-4D97-AF65-F5344CB8AC3E}">
        <p14:creationId xmlns:p14="http://schemas.microsoft.com/office/powerpoint/2010/main" val="1847418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83CF-E56C-422D-A8AF-D676AD9B61B3}"/>
              </a:ext>
            </a:extLst>
          </p:cNvPr>
          <p:cNvSpPr>
            <a:spLocks noGrp="1"/>
          </p:cNvSpPr>
          <p:nvPr>
            <p:ph type="title"/>
          </p:nvPr>
        </p:nvSpPr>
        <p:spPr>
          <a:xfrm>
            <a:off x="457200" y="215371"/>
            <a:ext cx="8426824" cy="1097279"/>
          </a:xfrm>
        </p:spPr>
        <p:txBody>
          <a:bodyPr/>
          <a:lstStyle/>
          <a:p>
            <a:r>
              <a:rPr lang="en-US" sz="3200" dirty="0"/>
              <a:t>Table 1.3 Computer and Network Assets, with Examples of Threats</a:t>
            </a:r>
            <a:endParaRPr lang="en-IN" sz="3200" dirty="0"/>
          </a:p>
        </p:txBody>
      </p:sp>
      <p:graphicFrame>
        <p:nvGraphicFramePr>
          <p:cNvPr id="4" name="Table 4">
            <a:extLst>
              <a:ext uri="{FF2B5EF4-FFF2-40B4-BE49-F238E27FC236}">
                <a16:creationId xmlns:a16="http://schemas.microsoft.com/office/drawing/2014/main" id="{2B932438-8D24-4D5E-A5E7-D3C7F67A2217}"/>
              </a:ext>
            </a:extLst>
          </p:cNvPr>
          <p:cNvGraphicFramePr>
            <a:graphicFrameLocks noGrp="1"/>
          </p:cNvGraphicFramePr>
          <p:nvPr>
            <p:ph sz="quarter" idx="13"/>
            <p:extLst>
              <p:ext uri="{D42A27DB-BD31-4B8C-83A1-F6EECF244321}">
                <p14:modId xmlns:p14="http://schemas.microsoft.com/office/powerpoint/2010/main" val="2307435156"/>
              </p:ext>
            </p:extLst>
          </p:nvPr>
        </p:nvGraphicFramePr>
        <p:xfrm>
          <a:off x="512620" y="1708153"/>
          <a:ext cx="8342622" cy="4363720"/>
        </p:xfrm>
        <a:graphic>
          <a:graphicData uri="http://schemas.openxmlformats.org/drawingml/2006/table">
            <a:tbl>
              <a:tblPr firstRow="1" bandRow="1">
                <a:tableStyleId>{2D5ABB26-0587-4C30-8999-92F81FD0307C}</a:tableStyleId>
              </a:tblPr>
              <a:tblGrid>
                <a:gridCol w="1576062">
                  <a:extLst>
                    <a:ext uri="{9D8B030D-6E8A-4147-A177-3AD203B41FA5}">
                      <a16:colId xmlns:a16="http://schemas.microsoft.com/office/drawing/2014/main" val="4187521484"/>
                    </a:ext>
                  </a:extLst>
                </a:gridCol>
                <a:gridCol w="2319689">
                  <a:extLst>
                    <a:ext uri="{9D8B030D-6E8A-4147-A177-3AD203B41FA5}">
                      <a16:colId xmlns:a16="http://schemas.microsoft.com/office/drawing/2014/main" val="380459045"/>
                    </a:ext>
                  </a:extLst>
                </a:gridCol>
                <a:gridCol w="2175309">
                  <a:extLst>
                    <a:ext uri="{9D8B030D-6E8A-4147-A177-3AD203B41FA5}">
                      <a16:colId xmlns:a16="http://schemas.microsoft.com/office/drawing/2014/main" val="1131164727"/>
                    </a:ext>
                  </a:extLst>
                </a:gridCol>
                <a:gridCol w="2271562">
                  <a:extLst>
                    <a:ext uri="{9D8B030D-6E8A-4147-A177-3AD203B41FA5}">
                      <a16:colId xmlns:a16="http://schemas.microsoft.com/office/drawing/2014/main" val="1437133547"/>
                    </a:ext>
                  </a:extLst>
                </a:gridCol>
              </a:tblGrid>
              <a:tr h="370840">
                <a:tc>
                  <a:txBody>
                    <a:bodyPr/>
                    <a:lstStyle/>
                    <a:p>
                      <a:pPr>
                        <a:spcBef>
                          <a:spcPts val="1500"/>
                        </a:spcBef>
                      </a:pPr>
                      <a:r>
                        <a:rPr lang="en-US" sz="100" b="1" noProof="0" dirty="0"/>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500"/>
                        </a:spcBef>
                      </a:pPr>
                      <a:r>
                        <a:rPr lang="en-US" b="1" noProof="0" dirty="0"/>
                        <a:t>Availability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500"/>
                        </a:spcBef>
                      </a:pPr>
                      <a:r>
                        <a:rPr lang="en-US" b="1" noProof="0" dirty="0"/>
                        <a:t>Confidentiality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500"/>
                        </a:spcBef>
                      </a:pPr>
                      <a:r>
                        <a:rPr lang="en-US" b="1" noProof="0" dirty="0"/>
                        <a:t>Integrity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2009596"/>
                  </a:ext>
                </a:extLst>
              </a:tr>
              <a:tr h="370840">
                <a:tc>
                  <a:txBody>
                    <a:bodyPr/>
                    <a:lstStyle/>
                    <a:p>
                      <a:pPr algn="r">
                        <a:spcBef>
                          <a:spcPts val="1500"/>
                        </a:spcBef>
                      </a:pPr>
                      <a:r>
                        <a:rPr lang="en-US" b="1" noProof="0" dirty="0"/>
                        <a:t>Hardware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500"/>
                        </a:spcBef>
                      </a:pPr>
                      <a:r>
                        <a:rPr lang="en-US" dirty="0"/>
                        <a:t>Equipment is stolen or disabled, thus denying service.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500"/>
                        </a:spcBef>
                      </a:pPr>
                      <a:r>
                        <a:rPr lang="en-US" dirty="0"/>
                        <a:t>An unencrypted U</a:t>
                      </a:r>
                      <a:r>
                        <a:rPr lang="en-US" sz="100" baseline="0" dirty="0"/>
                        <a:t> </a:t>
                      </a:r>
                      <a:r>
                        <a:rPr lang="en-US" dirty="0"/>
                        <a:t>S</a:t>
                      </a:r>
                      <a:r>
                        <a:rPr lang="en-US" sz="100" baseline="0" dirty="0"/>
                        <a:t> </a:t>
                      </a:r>
                      <a:r>
                        <a:rPr lang="en-US" dirty="0"/>
                        <a:t>B drive is stolen.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500"/>
                        </a:spcBef>
                      </a:pPr>
                      <a:r>
                        <a:rPr lang="en-US" sz="100" noProof="0" dirty="0"/>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8254993"/>
                  </a:ext>
                </a:extLst>
              </a:tr>
              <a:tr h="370840">
                <a:tc>
                  <a:txBody>
                    <a:bodyPr/>
                    <a:lstStyle/>
                    <a:p>
                      <a:pPr algn="r">
                        <a:spcBef>
                          <a:spcPts val="1500"/>
                        </a:spcBef>
                      </a:pPr>
                      <a:r>
                        <a:rPr lang="en-US" b="1" noProof="0" dirty="0"/>
                        <a:t>Software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500"/>
                        </a:spcBef>
                      </a:pPr>
                      <a:r>
                        <a:rPr lang="en-US" dirty="0"/>
                        <a:t>Programs are deleted, denying access to users.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500"/>
                        </a:spcBef>
                      </a:pPr>
                      <a:r>
                        <a:rPr lang="en-US" dirty="0"/>
                        <a:t>An unauthorized copy of software is made.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500"/>
                        </a:spcBef>
                      </a:pPr>
                      <a:r>
                        <a:rPr lang="en-US" dirty="0"/>
                        <a:t>A working program is modified, either to cause it to fail during execution or to cause it to do some unintended task.</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6429018"/>
                  </a:ext>
                </a:extLst>
              </a:tr>
              <a:tr h="370840">
                <a:tc>
                  <a:txBody>
                    <a:bodyPr/>
                    <a:lstStyle/>
                    <a:p>
                      <a:pPr algn="r">
                        <a:spcBef>
                          <a:spcPts val="1500"/>
                        </a:spcBef>
                      </a:pPr>
                      <a:r>
                        <a:rPr lang="en-US" b="1" noProof="0" dirty="0"/>
                        <a:t>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500"/>
                        </a:spcBef>
                      </a:pPr>
                      <a:r>
                        <a:rPr lang="en-US" dirty="0"/>
                        <a:t>Files are deleted, denying access to users.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500"/>
                        </a:spcBef>
                      </a:pPr>
                      <a:r>
                        <a:rPr lang="en-US" dirty="0"/>
                        <a:t>An unauthorized read of data is performed. An analysis of statistical data reveals underlying data.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500"/>
                        </a:spcBef>
                      </a:pPr>
                      <a:r>
                        <a:rPr lang="en-US" dirty="0"/>
                        <a:t>Existing files are modified or new files are fabricated.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1693409"/>
                  </a:ext>
                </a:extLst>
              </a:tr>
              <a:tr h="370840">
                <a:tc>
                  <a:txBody>
                    <a:bodyPr/>
                    <a:lstStyle/>
                    <a:p>
                      <a:pPr algn="r">
                        <a:spcBef>
                          <a:spcPts val="1500"/>
                        </a:spcBef>
                      </a:pPr>
                      <a:r>
                        <a:rPr lang="en-US" b="1" noProof="0" dirty="0"/>
                        <a:t>Communication Lines and Networks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500"/>
                        </a:spcBef>
                      </a:pPr>
                      <a:r>
                        <a:rPr lang="en-US" dirty="0"/>
                        <a:t>Messages are destroyed or deleted. Communication lines or networks are rendered unavailable.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500"/>
                        </a:spcBef>
                      </a:pPr>
                      <a:r>
                        <a:rPr lang="en-US" dirty="0"/>
                        <a:t>Messages are read. The traffic pattern of messages is observed.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500"/>
                        </a:spcBef>
                      </a:pPr>
                      <a:r>
                        <a:rPr lang="en-US" dirty="0"/>
                        <a:t>Messages are modified, delayed, reordered, or duplicated. False messages are fabricated.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2381839"/>
                  </a:ext>
                </a:extLst>
              </a:tr>
            </a:tbl>
          </a:graphicData>
        </a:graphic>
      </p:graphicFrame>
    </p:spTree>
    <p:extLst>
      <p:ext uri="{BB962C8B-B14F-4D97-AF65-F5344CB8AC3E}">
        <p14:creationId xmlns:p14="http://schemas.microsoft.com/office/powerpoint/2010/main" val="3757127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CC757-F2CA-4B1C-BB1C-BA95565FC4F8}"/>
              </a:ext>
            </a:extLst>
          </p:cNvPr>
          <p:cNvSpPr>
            <a:spLocks noGrp="1"/>
          </p:cNvSpPr>
          <p:nvPr>
            <p:ph type="title"/>
          </p:nvPr>
        </p:nvSpPr>
        <p:spPr/>
        <p:txBody>
          <a:bodyPr/>
          <a:lstStyle/>
          <a:p>
            <a:r>
              <a:rPr lang="en-US" dirty="0"/>
              <a:t>Passive and Active Attacks</a:t>
            </a:r>
          </a:p>
        </p:txBody>
      </p:sp>
      <p:sp>
        <p:nvSpPr>
          <p:cNvPr id="3" name="Content Placeholder 2">
            <a:extLst>
              <a:ext uri="{FF2B5EF4-FFF2-40B4-BE49-F238E27FC236}">
                <a16:creationId xmlns:a16="http://schemas.microsoft.com/office/drawing/2014/main" id="{C85041A6-54C8-4B7B-8FD1-E9E83C0381D6}"/>
              </a:ext>
            </a:extLst>
          </p:cNvPr>
          <p:cNvSpPr>
            <a:spLocks noGrp="1"/>
          </p:cNvSpPr>
          <p:nvPr>
            <p:ph sz="quarter" idx="13"/>
          </p:nvPr>
        </p:nvSpPr>
        <p:spPr>
          <a:xfrm>
            <a:off x="457200" y="1556327"/>
            <a:ext cx="4419600" cy="4731584"/>
          </a:xfrm>
        </p:spPr>
        <p:txBody>
          <a:bodyPr/>
          <a:lstStyle/>
          <a:p>
            <a:pPr marL="432" indent="0">
              <a:buNone/>
            </a:pPr>
            <a:r>
              <a:rPr lang="en-US" sz="2000" b="1" dirty="0"/>
              <a:t>Passive Attack</a:t>
            </a:r>
          </a:p>
          <a:p>
            <a:r>
              <a:rPr lang="en-US" sz="2000" dirty="0"/>
              <a:t>Attempts to learn or make use of information from the system but does not affect system resources</a:t>
            </a:r>
          </a:p>
          <a:p>
            <a:r>
              <a:rPr lang="en-US" sz="2000" dirty="0"/>
              <a:t>Eavesdropping on, or monitoring of, transmissions</a:t>
            </a:r>
          </a:p>
          <a:p>
            <a:r>
              <a:rPr lang="en-US" sz="2000" dirty="0"/>
              <a:t>Goal of attacker is to obtain information that is being transmitted</a:t>
            </a:r>
          </a:p>
          <a:p>
            <a:r>
              <a:rPr lang="en-US" sz="2000" dirty="0"/>
              <a:t>Two types:</a:t>
            </a:r>
          </a:p>
          <a:p>
            <a:pPr lvl="1"/>
            <a:r>
              <a:rPr lang="en-US" sz="2000" dirty="0"/>
              <a:t>Release of message contents</a:t>
            </a:r>
          </a:p>
          <a:p>
            <a:pPr lvl="1"/>
            <a:r>
              <a:rPr lang="en-US" sz="2000" dirty="0"/>
              <a:t>Traffic analysis</a:t>
            </a:r>
          </a:p>
        </p:txBody>
      </p:sp>
      <p:sp>
        <p:nvSpPr>
          <p:cNvPr id="4" name="Content Placeholder 3">
            <a:extLst>
              <a:ext uri="{FF2B5EF4-FFF2-40B4-BE49-F238E27FC236}">
                <a16:creationId xmlns:a16="http://schemas.microsoft.com/office/drawing/2014/main" id="{A33535A7-2D34-4F2A-B05B-4BBE7D67D795}"/>
              </a:ext>
            </a:extLst>
          </p:cNvPr>
          <p:cNvSpPr>
            <a:spLocks noGrp="1"/>
          </p:cNvSpPr>
          <p:nvPr>
            <p:ph sz="quarter" idx="14"/>
          </p:nvPr>
        </p:nvSpPr>
        <p:spPr>
          <a:xfrm>
            <a:off x="5065059" y="1556327"/>
            <a:ext cx="3899648" cy="4697717"/>
          </a:xfrm>
        </p:spPr>
        <p:txBody>
          <a:bodyPr/>
          <a:lstStyle/>
          <a:p>
            <a:pPr marL="432" indent="0">
              <a:buNone/>
            </a:pPr>
            <a:r>
              <a:rPr lang="en-US" sz="2000" b="1" dirty="0"/>
              <a:t>Active Attack</a:t>
            </a:r>
          </a:p>
          <a:p>
            <a:r>
              <a:rPr lang="en-US" sz="2000" dirty="0"/>
              <a:t>Attempts to alter system resources or affect their operation</a:t>
            </a:r>
          </a:p>
          <a:p>
            <a:r>
              <a:rPr lang="en-US" sz="2000" dirty="0"/>
              <a:t>Involve some modification of the data stream or the creation of a false stream</a:t>
            </a:r>
          </a:p>
          <a:p>
            <a:r>
              <a:rPr lang="en-US" sz="2000" dirty="0"/>
              <a:t>Four categories:</a:t>
            </a:r>
          </a:p>
          <a:p>
            <a:pPr lvl="1"/>
            <a:r>
              <a:rPr lang="en-US" sz="2000" dirty="0"/>
              <a:t>Replay</a:t>
            </a:r>
          </a:p>
          <a:p>
            <a:pPr lvl="1"/>
            <a:r>
              <a:rPr lang="en-US" sz="2000" dirty="0"/>
              <a:t>Masquerade</a:t>
            </a:r>
          </a:p>
          <a:p>
            <a:pPr lvl="1"/>
            <a:r>
              <a:rPr lang="en-US" sz="2000" dirty="0"/>
              <a:t>Modification of messages</a:t>
            </a:r>
          </a:p>
          <a:p>
            <a:pPr lvl="1"/>
            <a:r>
              <a:rPr lang="en-US" sz="2000" dirty="0"/>
              <a:t>Denial of service</a:t>
            </a:r>
          </a:p>
        </p:txBody>
      </p:sp>
    </p:spTree>
    <p:extLst>
      <p:ext uri="{BB962C8B-B14F-4D97-AF65-F5344CB8AC3E}">
        <p14:creationId xmlns:p14="http://schemas.microsoft.com/office/powerpoint/2010/main" val="344819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C35A-67DA-4689-B803-EC05917CF0F3}"/>
              </a:ext>
            </a:extLst>
          </p:cNvPr>
          <p:cNvSpPr>
            <a:spLocks noGrp="1"/>
          </p:cNvSpPr>
          <p:nvPr>
            <p:ph type="title"/>
          </p:nvPr>
        </p:nvSpPr>
        <p:spPr/>
        <p:txBody>
          <a:bodyPr/>
          <a:lstStyle/>
          <a:p>
            <a:r>
              <a:rPr lang="en-US" dirty="0"/>
              <a:t>Table 1.4 Security Requirements </a:t>
            </a:r>
            <a:r>
              <a:rPr lang="en-US" sz="2000" b="0" dirty="0"/>
              <a:t>(1 of 7)</a:t>
            </a:r>
          </a:p>
        </p:txBody>
      </p:sp>
      <p:sp>
        <p:nvSpPr>
          <p:cNvPr id="3" name="Content Placeholder 2">
            <a:extLst>
              <a:ext uri="{FF2B5EF4-FFF2-40B4-BE49-F238E27FC236}">
                <a16:creationId xmlns:a16="http://schemas.microsoft.com/office/drawing/2014/main" id="{442E754F-D36E-499A-AC01-E86675121E10}"/>
              </a:ext>
            </a:extLst>
          </p:cNvPr>
          <p:cNvSpPr>
            <a:spLocks noGrp="1"/>
          </p:cNvSpPr>
          <p:nvPr>
            <p:ph sz="quarter" idx="13"/>
          </p:nvPr>
        </p:nvSpPr>
        <p:spPr>
          <a:xfrm>
            <a:off x="457200" y="1556326"/>
            <a:ext cx="8229600" cy="2863274"/>
          </a:xfrm>
        </p:spPr>
        <p:txBody>
          <a:bodyPr/>
          <a:lstStyle/>
          <a:p>
            <a:pPr marL="432" indent="0">
              <a:spcBef>
                <a:spcPts val="600"/>
              </a:spcBef>
              <a:buNone/>
            </a:pPr>
            <a:r>
              <a:rPr lang="en-US" sz="1600" b="1" dirty="0"/>
              <a:t>Access Control:</a:t>
            </a:r>
            <a:r>
              <a:rPr lang="en-US" sz="1600" dirty="0"/>
              <a:t> Limit information system access to authorized users, processes acting on behalf of authorized users, or devices (including other information systems) and to the types of transactions and functions that authorized users are permitted to exercise.</a:t>
            </a:r>
          </a:p>
          <a:p>
            <a:pPr marL="432" indent="0">
              <a:spcBef>
                <a:spcPts val="600"/>
              </a:spcBef>
              <a:buNone/>
            </a:pPr>
            <a:r>
              <a:rPr lang="en-US" sz="1600" b="1" dirty="0"/>
              <a:t>Awareness and Training:</a:t>
            </a:r>
            <a:endParaRPr lang="en-US" sz="1600" dirty="0"/>
          </a:p>
          <a:p>
            <a:pPr marL="432000" indent="-432000">
              <a:spcBef>
                <a:spcPts val="600"/>
              </a:spcBef>
              <a:buAutoNum type="romanLcParenBoth"/>
            </a:pPr>
            <a:r>
              <a:rPr lang="en-US" sz="1600" dirty="0"/>
              <a:t>Ensure that managers and users of organizational information systems are made aware of the security risks associated with their activities and of the applicable laws, regulations, and policies related to the security of organizational information systems; and</a:t>
            </a:r>
          </a:p>
          <a:p>
            <a:pPr marL="432000" indent="-432000">
              <a:spcBef>
                <a:spcPts val="600"/>
              </a:spcBef>
              <a:buAutoNum type="romanLcParenBoth"/>
            </a:pPr>
            <a:r>
              <a:rPr lang="en-US" sz="1600" dirty="0"/>
              <a:t>ensure that personnel are adequately trained to carry out their assigned information security-related duties and responsibilities.</a:t>
            </a:r>
          </a:p>
        </p:txBody>
      </p:sp>
      <p:sp>
        <p:nvSpPr>
          <p:cNvPr id="4" name="Content Placeholder 3"/>
          <p:cNvSpPr>
            <a:spLocks noGrp="1"/>
          </p:cNvSpPr>
          <p:nvPr>
            <p:ph sz="quarter" idx="14"/>
          </p:nvPr>
        </p:nvSpPr>
        <p:spPr>
          <a:xfrm>
            <a:off x="457200" y="4499049"/>
            <a:ext cx="8229600" cy="1817688"/>
          </a:xfrm>
        </p:spPr>
        <p:txBody>
          <a:bodyPr/>
          <a:lstStyle/>
          <a:p>
            <a:pPr marL="432" indent="0">
              <a:spcBef>
                <a:spcPts val="600"/>
              </a:spcBef>
              <a:buNone/>
            </a:pPr>
            <a:r>
              <a:rPr lang="en-US" sz="1600" b="1" dirty="0"/>
              <a:t>Audit and Accountability:</a:t>
            </a:r>
            <a:endParaRPr lang="en-US" sz="1600" dirty="0"/>
          </a:p>
          <a:p>
            <a:pPr marL="432000" indent="-432000">
              <a:spcBef>
                <a:spcPts val="600"/>
              </a:spcBef>
              <a:buAutoNum type="romanLcParenBoth"/>
            </a:pPr>
            <a:r>
              <a:rPr lang="en-US" sz="1600" dirty="0"/>
              <a:t>Create, protect, and retain information system audit records to the extent needed to enable the monitoring, analysis, investigation, and reporting of unlawful, unauthorized, or inappropriate information system activity; and</a:t>
            </a:r>
          </a:p>
          <a:p>
            <a:pPr marL="432000" indent="-432000">
              <a:spcBef>
                <a:spcPts val="600"/>
              </a:spcBef>
              <a:buAutoNum type="romanLcParenBoth"/>
            </a:pPr>
            <a:r>
              <a:rPr lang="en-US" sz="1600" dirty="0"/>
              <a:t>ensure that the actions of individual information system users can be uniquely traced to those users so they can be held accountable for their actions.</a:t>
            </a:r>
          </a:p>
        </p:txBody>
      </p:sp>
    </p:spTree>
    <p:extLst>
      <p:ext uri="{BB962C8B-B14F-4D97-AF65-F5344CB8AC3E}">
        <p14:creationId xmlns:p14="http://schemas.microsoft.com/office/powerpoint/2010/main" val="3812594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C35A-67DA-4689-B803-EC05917CF0F3}"/>
              </a:ext>
            </a:extLst>
          </p:cNvPr>
          <p:cNvSpPr>
            <a:spLocks noGrp="1"/>
          </p:cNvSpPr>
          <p:nvPr>
            <p:ph type="title"/>
          </p:nvPr>
        </p:nvSpPr>
        <p:spPr/>
        <p:txBody>
          <a:bodyPr/>
          <a:lstStyle/>
          <a:p>
            <a:r>
              <a:rPr lang="en-US" dirty="0"/>
              <a:t>Table 1.4 Security Requirements </a:t>
            </a:r>
            <a:r>
              <a:rPr lang="en-US" sz="2000" b="0" dirty="0"/>
              <a:t>(2 of 7)</a:t>
            </a:r>
          </a:p>
        </p:txBody>
      </p:sp>
      <p:sp>
        <p:nvSpPr>
          <p:cNvPr id="3" name="Content Placeholder 2">
            <a:extLst>
              <a:ext uri="{FF2B5EF4-FFF2-40B4-BE49-F238E27FC236}">
                <a16:creationId xmlns:a16="http://schemas.microsoft.com/office/drawing/2014/main" id="{442E754F-D36E-499A-AC01-E86675121E10}"/>
              </a:ext>
            </a:extLst>
          </p:cNvPr>
          <p:cNvSpPr>
            <a:spLocks noGrp="1"/>
          </p:cNvSpPr>
          <p:nvPr>
            <p:ph sz="quarter" idx="13"/>
          </p:nvPr>
        </p:nvSpPr>
        <p:spPr>
          <a:xfrm>
            <a:off x="457200" y="1556327"/>
            <a:ext cx="8229600" cy="2848033"/>
          </a:xfrm>
        </p:spPr>
        <p:txBody>
          <a:bodyPr/>
          <a:lstStyle/>
          <a:p>
            <a:pPr marL="432" indent="0">
              <a:spcBef>
                <a:spcPts val="1000"/>
              </a:spcBef>
              <a:buNone/>
            </a:pPr>
            <a:r>
              <a:rPr lang="en-US" sz="1600" b="1" dirty="0"/>
              <a:t>Certification, Accreditation, and Security Assessments:</a:t>
            </a:r>
            <a:endParaRPr lang="en-US" sz="1600" dirty="0"/>
          </a:p>
          <a:p>
            <a:pPr marL="432000" indent="-432000">
              <a:spcBef>
                <a:spcPts val="1000"/>
              </a:spcBef>
              <a:buAutoNum type="romanLcParenBoth"/>
            </a:pPr>
            <a:r>
              <a:rPr lang="en-US" sz="1600" dirty="0"/>
              <a:t>Periodically assess the security controls in organizational information systems to determine if the controls are effective in their application;</a:t>
            </a:r>
          </a:p>
          <a:p>
            <a:pPr marL="432000" indent="-432000">
              <a:spcBef>
                <a:spcPts val="1000"/>
              </a:spcBef>
              <a:buAutoNum type="romanLcParenBoth"/>
            </a:pPr>
            <a:r>
              <a:rPr lang="en-US" sz="1600" dirty="0"/>
              <a:t>develop and implement plans of action designed to correct deficiencies and reduce or eliminate vulnerabilities in organizational information systems;</a:t>
            </a:r>
          </a:p>
          <a:p>
            <a:pPr marL="432000" indent="-432000">
              <a:spcBef>
                <a:spcPts val="1000"/>
              </a:spcBef>
              <a:buAutoNum type="romanLcParenBoth"/>
            </a:pPr>
            <a:r>
              <a:rPr lang="en-US" sz="1600" dirty="0"/>
              <a:t>authorize the operation of organizational information systems and any associated information system connections; and</a:t>
            </a:r>
          </a:p>
          <a:p>
            <a:pPr marL="432000" indent="-432000">
              <a:spcBef>
                <a:spcPts val="1000"/>
              </a:spcBef>
              <a:buAutoNum type="romanLcParenBoth"/>
            </a:pPr>
            <a:r>
              <a:rPr lang="en-US" sz="1600" dirty="0"/>
              <a:t>monitor information system security controls on an ongoing basis to ensure the continued effectiveness of the controls.</a:t>
            </a:r>
          </a:p>
        </p:txBody>
      </p:sp>
      <p:sp>
        <p:nvSpPr>
          <p:cNvPr id="4" name="Content Placeholder 3"/>
          <p:cNvSpPr>
            <a:spLocks noGrp="1"/>
          </p:cNvSpPr>
          <p:nvPr>
            <p:ph sz="quarter" idx="14"/>
          </p:nvPr>
        </p:nvSpPr>
        <p:spPr>
          <a:xfrm>
            <a:off x="468313" y="4471497"/>
            <a:ext cx="8229600" cy="1875952"/>
          </a:xfrm>
        </p:spPr>
        <p:txBody>
          <a:bodyPr/>
          <a:lstStyle/>
          <a:p>
            <a:pPr marL="432" indent="0">
              <a:spcBef>
                <a:spcPts val="1000"/>
              </a:spcBef>
              <a:buNone/>
            </a:pPr>
            <a:r>
              <a:rPr lang="en-US" sz="1600" b="1" dirty="0"/>
              <a:t>Configuration Management:</a:t>
            </a:r>
            <a:endParaRPr lang="en-US" sz="1600" dirty="0"/>
          </a:p>
          <a:p>
            <a:pPr marL="432000" indent="-432000">
              <a:spcBef>
                <a:spcPts val="1000"/>
              </a:spcBef>
              <a:buAutoNum type="romanLcParenBoth"/>
            </a:pPr>
            <a:r>
              <a:rPr lang="en-US" sz="1600" dirty="0"/>
              <a:t>Establish and maintain baseline configurations and inventories of organizational information systems (including hardware, software, firmware, and documentation) throughout the respective system development life cycles; and</a:t>
            </a:r>
          </a:p>
          <a:p>
            <a:pPr marL="432000" indent="-432000">
              <a:spcBef>
                <a:spcPts val="1000"/>
              </a:spcBef>
              <a:buAutoNum type="romanLcParenBoth"/>
            </a:pPr>
            <a:r>
              <a:rPr lang="en-US" sz="1600" dirty="0"/>
              <a:t>establish and enforce security configuration settings for information technology products employed in organizational information systems.</a:t>
            </a:r>
          </a:p>
        </p:txBody>
      </p:sp>
    </p:spTree>
    <p:extLst>
      <p:ext uri="{BB962C8B-B14F-4D97-AF65-F5344CB8AC3E}">
        <p14:creationId xmlns:p14="http://schemas.microsoft.com/office/powerpoint/2010/main" val="797976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C35A-67DA-4689-B803-EC05917CF0F3}"/>
              </a:ext>
            </a:extLst>
          </p:cNvPr>
          <p:cNvSpPr>
            <a:spLocks noGrp="1"/>
          </p:cNvSpPr>
          <p:nvPr>
            <p:ph type="title"/>
          </p:nvPr>
        </p:nvSpPr>
        <p:spPr/>
        <p:txBody>
          <a:bodyPr/>
          <a:lstStyle/>
          <a:p>
            <a:r>
              <a:rPr lang="en-US" dirty="0"/>
              <a:t>Table 1.4 Security Requirements </a:t>
            </a:r>
            <a:r>
              <a:rPr lang="en-US" sz="2000" b="0" dirty="0"/>
              <a:t>(3 of 7)</a:t>
            </a:r>
          </a:p>
        </p:txBody>
      </p:sp>
      <p:sp>
        <p:nvSpPr>
          <p:cNvPr id="3" name="Content Placeholder 2">
            <a:extLst>
              <a:ext uri="{FF2B5EF4-FFF2-40B4-BE49-F238E27FC236}">
                <a16:creationId xmlns:a16="http://schemas.microsoft.com/office/drawing/2014/main" id="{442E754F-D36E-499A-AC01-E86675121E10}"/>
              </a:ext>
            </a:extLst>
          </p:cNvPr>
          <p:cNvSpPr>
            <a:spLocks noGrp="1"/>
          </p:cNvSpPr>
          <p:nvPr>
            <p:ph sz="quarter" idx="13"/>
          </p:nvPr>
        </p:nvSpPr>
        <p:spPr>
          <a:xfrm>
            <a:off x="457200" y="1556326"/>
            <a:ext cx="8229600" cy="4788911"/>
          </a:xfrm>
        </p:spPr>
        <p:txBody>
          <a:bodyPr/>
          <a:lstStyle/>
          <a:p>
            <a:pPr marL="432" indent="0">
              <a:buNone/>
            </a:pPr>
            <a:r>
              <a:rPr lang="en-US" sz="1800" b="1" dirty="0"/>
              <a:t>Contingency Planning:</a:t>
            </a:r>
            <a:r>
              <a:rPr lang="en-US" sz="1800" dirty="0"/>
              <a:t> Establish, maintain, and implement plans for emergency response, backup operations, and postdisaster recovery for organizational information systems to ensure the availability of critical information resources and continuity of operations in emergency situations.</a:t>
            </a:r>
          </a:p>
          <a:p>
            <a:pPr marL="432" indent="0">
              <a:buNone/>
            </a:pPr>
            <a:r>
              <a:rPr lang="en-US" sz="1800" b="1" dirty="0"/>
              <a:t>Identification and Authentication:</a:t>
            </a:r>
            <a:r>
              <a:rPr lang="en-US" sz="1800" dirty="0"/>
              <a:t> Identify information system users, processes acting on behalf of users, or devices, and authenticate (or verify) the identities of those users, processes, or devices, as a prerequisite to allowing access to organizational information systems.</a:t>
            </a:r>
          </a:p>
          <a:p>
            <a:pPr marL="432" indent="0">
              <a:buNone/>
            </a:pPr>
            <a:r>
              <a:rPr lang="en-US" sz="1800" b="1" dirty="0"/>
              <a:t>Incident Response:</a:t>
            </a:r>
            <a:endParaRPr lang="en-US" sz="1800" dirty="0"/>
          </a:p>
          <a:p>
            <a:pPr marL="432000" indent="-432000">
              <a:buAutoNum type="romanLcParenBoth"/>
            </a:pPr>
            <a:r>
              <a:rPr lang="en-US" sz="1800" dirty="0"/>
              <a:t>Establish an operational incident-handling capability for organizational information systems that includes adequate preparation, detection, analysis, containment, recovery, and user-response activities; and</a:t>
            </a:r>
          </a:p>
          <a:p>
            <a:pPr marL="432000" indent="-432000">
              <a:buAutoNum type="romanLcParenBoth"/>
            </a:pPr>
            <a:r>
              <a:rPr lang="en-US" sz="1800" dirty="0"/>
              <a:t>track, document, and report incidents to appropriate organizational officials and/or authorities.</a:t>
            </a:r>
          </a:p>
        </p:txBody>
      </p:sp>
    </p:spTree>
    <p:extLst>
      <p:ext uri="{BB962C8B-B14F-4D97-AF65-F5344CB8AC3E}">
        <p14:creationId xmlns:p14="http://schemas.microsoft.com/office/powerpoint/2010/main" val="2642248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C35A-67DA-4689-B803-EC05917CF0F3}"/>
              </a:ext>
            </a:extLst>
          </p:cNvPr>
          <p:cNvSpPr>
            <a:spLocks noGrp="1"/>
          </p:cNvSpPr>
          <p:nvPr>
            <p:ph type="title"/>
          </p:nvPr>
        </p:nvSpPr>
        <p:spPr/>
        <p:txBody>
          <a:bodyPr/>
          <a:lstStyle/>
          <a:p>
            <a:r>
              <a:rPr lang="en-US" dirty="0"/>
              <a:t>Table 1.4 Security Requirements </a:t>
            </a:r>
            <a:r>
              <a:rPr lang="en-US" sz="2000" b="0" dirty="0"/>
              <a:t>(4 of 7)</a:t>
            </a:r>
          </a:p>
        </p:txBody>
      </p:sp>
      <p:sp>
        <p:nvSpPr>
          <p:cNvPr id="3" name="Content Placeholder 2">
            <a:extLst>
              <a:ext uri="{FF2B5EF4-FFF2-40B4-BE49-F238E27FC236}">
                <a16:creationId xmlns:a16="http://schemas.microsoft.com/office/drawing/2014/main" id="{442E754F-D36E-499A-AC01-E86675121E10}"/>
              </a:ext>
            </a:extLst>
          </p:cNvPr>
          <p:cNvSpPr>
            <a:spLocks noGrp="1"/>
          </p:cNvSpPr>
          <p:nvPr>
            <p:ph sz="quarter" idx="13"/>
          </p:nvPr>
        </p:nvSpPr>
        <p:spPr>
          <a:xfrm>
            <a:off x="457200" y="1593309"/>
            <a:ext cx="8229600" cy="1205309"/>
          </a:xfrm>
        </p:spPr>
        <p:txBody>
          <a:bodyPr/>
          <a:lstStyle/>
          <a:p>
            <a:pPr marL="432" indent="0">
              <a:spcBef>
                <a:spcPts val="300"/>
              </a:spcBef>
              <a:buNone/>
            </a:pPr>
            <a:r>
              <a:rPr lang="en-US" sz="1600" b="1" dirty="0"/>
              <a:t>Maintenance:</a:t>
            </a:r>
            <a:endParaRPr lang="en-US" sz="1600" dirty="0"/>
          </a:p>
          <a:p>
            <a:pPr marL="432000" indent="-432000">
              <a:spcBef>
                <a:spcPts val="300"/>
              </a:spcBef>
              <a:buAutoNum type="romanLcParenBoth"/>
            </a:pPr>
            <a:r>
              <a:rPr lang="en-US" sz="1600" dirty="0"/>
              <a:t>Perform periodic and timely maintenance on organizational information systems; and</a:t>
            </a:r>
          </a:p>
          <a:p>
            <a:pPr marL="432000" indent="-432000">
              <a:spcBef>
                <a:spcPts val="300"/>
              </a:spcBef>
              <a:buAutoNum type="romanLcParenBoth"/>
            </a:pPr>
            <a:r>
              <a:rPr lang="en-US" sz="1600" dirty="0"/>
              <a:t>provide effective controls on the tools, techniques, mechanisms, and personnel used to conduct information system maintenance.</a:t>
            </a:r>
          </a:p>
        </p:txBody>
      </p:sp>
      <p:sp>
        <p:nvSpPr>
          <p:cNvPr id="4" name="Content Placeholder 3"/>
          <p:cNvSpPr>
            <a:spLocks noGrp="1"/>
          </p:cNvSpPr>
          <p:nvPr>
            <p:ph sz="quarter" idx="14"/>
          </p:nvPr>
        </p:nvSpPr>
        <p:spPr>
          <a:xfrm>
            <a:off x="468313" y="2894212"/>
            <a:ext cx="8229600" cy="1250281"/>
          </a:xfrm>
        </p:spPr>
        <p:txBody>
          <a:bodyPr/>
          <a:lstStyle/>
          <a:p>
            <a:pPr marL="432" indent="0">
              <a:spcBef>
                <a:spcPts val="300"/>
              </a:spcBef>
              <a:buNone/>
            </a:pPr>
            <a:r>
              <a:rPr lang="en-US" sz="1600" b="1" dirty="0"/>
              <a:t>Media Protection:</a:t>
            </a:r>
            <a:endParaRPr lang="en-US" sz="1600" dirty="0"/>
          </a:p>
          <a:p>
            <a:pPr marL="432000" indent="-432000">
              <a:spcBef>
                <a:spcPts val="300"/>
              </a:spcBef>
              <a:buAutoNum type="romanLcParenBoth"/>
            </a:pPr>
            <a:r>
              <a:rPr lang="en-US" sz="1600" dirty="0"/>
              <a:t>Protect information system media, both paper and digital;</a:t>
            </a:r>
          </a:p>
          <a:p>
            <a:pPr marL="432000" indent="-432000">
              <a:spcBef>
                <a:spcPts val="300"/>
              </a:spcBef>
              <a:buAutoNum type="romanLcParenBoth"/>
            </a:pPr>
            <a:r>
              <a:rPr lang="en-US" sz="1600" dirty="0"/>
              <a:t>limit access to information on information system media to authorized users; and</a:t>
            </a:r>
          </a:p>
          <a:p>
            <a:pPr marL="432000" indent="-432000">
              <a:spcBef>
                <a:spcPts val="300"/>
              </a:spcBef>
              <a:buAutoNum type="romanLcParenBoth"/>
            </a:pPr>
            <a:r>
              <a:rPr lang="en-US" sz="1600" dirty="0"/>
              <a:t>sanitize or destroy information system media before disposal or release for reuse.</a:t>
            </a:r>
          </a:p>
        </p:txBody>
      </p:sp>
      <p:sp>
        <p:nvSpPr>
          <p:cNvPr id="5" name="Content Placeholder 4"/>
          <p:cNvSpPr>
            <a:spLocks noGrp="1"/>
          </p:cNvSpPr>
          <p:nvPr>
            <p:ph sz="quarter" idx="15"/>
          </p:nvPr>
        </p:nvSpPr>
        <p:spPr>
          <a:xfrm>
            <a:off x="468312" y="4244190"/>
            <a:ext cx="8440161" cy="2069355"/>
          </a:xfrm>
        </p:spPr>
        <p:txBody>
          <a:bodyPr/>
          <a:lstStyle/>
          <a:p>
            <a:pPr marL="432" indent="0">
              <a:spcBef>
                <a:spcPts val="300"/>
              </a:spcBef>
              <a:buNone/>
            </a:pPr>
            <a:r>
              <a:rPr lang="en-US" sz="1600" b="1" dirty="0"/>
              <a:t>Physical and Environmental Protection:</a:t>
            </a:r>
            <a:endParaRPr lang="en-US" sz="1600" dirty="0"/>
          </a:p>
          <a:p>
            <a:pPr marL="432000" indent="-432000">
              <a:spcBef>
                <a:spcPts val="300"/>
              </a:spcBef>
              <a:buAutoNum type="romanLcParenBoth"/>
            </a:pPr>
            <a:r>
              <a:rPr lang="en-US" sz="1600" dirty="0"/>
              <a:t>Limit physical access to information systems, equipment, and the respective operating environments to authorized individuals;</a:t>
            </a:r>
          </a:p>
          <a:p>
            <a:pPr marL="432000" indent="-432000">
              <a:spcBef>
                <a:spcPts val="300"/>
              </a:spcBef>
              <a:buAutoNum type="romanLcParenBoth"/>
            </a:pPr>
            <a:r>
              <a:rPr lang="en-US" sz="1600" dirty="0"/>
              <a:t>protect the physical plant and support infrastructure for information systems;</a:t>
            </a:r>
          </a:p>
          <a:p>
            <a:pPr marL="432000" indent="-432000">
              <a:spcBef>
                <a:spcPts val="300"/>
              </a:spcBef>
              <a:buAutoNum type="romanLcParenBoth"/>
            </a:pPr>
            <a:r>
              <a:rPr lang="en-US" sz="1600" dirty="0"/>
              <a:t>provide supporting utilities for information systems;</a:t>
            </a:r>
          </a:p>
          <a:p>
            <a:pPr marL="432000" indent="-432000">
              <a:spcBef>
                <a:spcPts val="300"/>
              </a:spcBef>
              <a:buAutoNum type="romanLcParenBoth"/>
            </a:pPr>
            <a:r>
              <a:rPr lang="en-US" sz="1600" dirty="0"/>
              <a:t>protect information systems against environmental hazards; and</a:t>
            </a:r>
          </a:p>
          <a:p>
            <a:pPr marL="432000" indent="-432000">
              <a:spcBef>
                <a:spcPts val="300"/>
              </a:spcBef>
              <a:buAutoNum type="romanLcParenBoth"/>
            </a:pPr>
            <a:r>
              <a:rPr lang="en-US" sz="1600" dirty="0"/>
              <a:t>provide appropriate environmental controls in facilities containing information systems.</a:t>
            </a:r>
          </a:p>
        </p:txBody>
      </p:sp>
    </p:spTree>
    <p:extLst>
      <p:ext uri="{BB962C8B-B14F-4D97-AF65-F5344CB8AC3E}">
        <p14:creationId xmlns:p14="http://schemas.microsoft.com/office/powerpoint/2010/main" val="4200126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C35A-67DA-4689-B803-EC05917CF0F3}"/>
              </a:ext>
            </a:extLst>
          </p:cNvPr>
          <p:cNvSpPr>
            <a:spLocks noGrp="1"/>
          </p:cNvSpPr>
          <p:nvPr>
            <p:ph type="title"/>
          </p:nvPr>
        </p:nvSpPr>
        <p:spPr/>
        <p:txBody>
          <a:bodyPr/>
          <a:lstStyle/>
          <a:p>
            <a:r>
              <a:rPr lang="en-US" dirty="0"/>
              <a:t>Table 1.4 Security Requirements </a:t>
            </a:r>
            <a:r>
              <a:rPr lang="en-US" sz="2000" b="0" dirty="0"/>
              <a:t>(5 of 7)</a:t>
            </a:r>
          </a:p>
        </p:txBody>
      </p:sp>
      <p:sp>
        <p:nvSpPr>
          <p:cNvPr id="3" name="Content Placeholder 2">
            <a:extLst>
              <a:ext uri="{FF2B5EF4-FFF2-40B4-BE49-F238E27FC236}">
                <a16:creationId xmlns:a16="http://schemas.microsoft.com/office/drawing/2014/main" id="{442E754F-D36E-499A-AC01-E86675121E10}"/>
              </a:ext>
            </a:extLst>
          </p:cNvPr>
          <p:cNvSpPr>
            <a:spLocks noGrp="1"/>
          </p:cNvSpPr>
          <p:nvPr>
            <p:ph sz="quarter" idx="13"/>
          </p:nvPr>
        </p:nvSpPr>
        <p:spPr>
          <a:xfrm>
            <a:off x="457200" y="1593309"/>
            <a:ext cx="8229600" cy="3422828"/>
          </a:xfrm>
        </p:spPr>
        <p:txBody>
          <a:bodyPr/>
          <a:lstStyle/>
          <a:p>
            <a:pPr marL="432" indent="0">
              <a:spcBef>
                <a:spcPts val="600"/>
              </a:spcBef>
              <a:buNone/>
            </a:pPr>
            <a:r>
              <a:rPr lang="en-US" sz="1600" b="1" dirty="0"/>
              <a:t>Planning:</a:t>
            </a:r>
            <a:r>
              <a:rPr lang="en-US" sz="1600" dirty="0"/>
              <a:t> Develop, document, periodically update, and implement security plans for organizational information systems that describe the security controls in place or planned for the information systems and the rules of behavior for individuals accessing the information systems.</a:t>
            </a:r>
          </a:p>
          <a:p>
            <a:pPr marL="432" indent="0">
              <a:spcBef>
                <a:spcPts val="600"/>
              </a:spcBef>
              <a:buNone/>
            </a:pPr>
            <a:r>
              <a:rPr lang="en-US" sz="1600" b="1" dirty="0"/>
              <a:t>Personnel Security:</a:t>
            </a:r>
            <a:endParaRPr lang="en-US" sz="1600" dirty="0"/>
          </a:p>
          <a:p>
            <a:pPr marL="432000" indent="-432000">
              <a:spcBef>
                <a:spcPts val="600"/>
              </a:spcBef>
              <a:buAutoNum type="romanLcParenBoth"/>
            </a:pPr>
            <a:r>
              <a:rPr lang="en-US" sz="1600" dirty="0"/>
              <a:t>Ensure that individuals occupying positions of responsibility within organizations (including third-party service providers) are trustworthy and meet established security criteria for those positions;</a:t>
            </a:r>
          </a:p>
          <a:p>
            <a:pPr marL="432000" indent="-432000">
              <a:spcBef>
                <a:spcPts val="600"/>
              </a:spcBef>
              <a:buAutoNum type="romanLcParenBoth"/>
            </a:pPr>
            <a:r>
              <a:rPr lang="en-US" sz="1600" dirty="0"/>
              <a:t>ensure that organizational information and information systems are protected during and after personnel actions such as terminations and transfers; and</a:t>
            </a:r>
          </a:p>
          <a:p>
            <a:pPr marL="432000" indent="-432000">
              <a:spcBef>
                <a:spcPts val="600"/>
              </a:spcBef>
              <a:buAutoNum type="romanLcParenBoth"/>
            </a:pPr>
            <a:r>
              <a:rPr lang="en-US" sz="1600" dirty="0"/>
              <a:t>employ formal sanctions for personnel failing to comply with organizational security policies and procedures.</a:t>
            </a:r>
          </a:p>
        </p:txBody>
      </p:sp>
      <p:sp>
        <p:nvSpPr>
          <p:cNvPr id="4" name="Content Placeholder 3"/>
          <p:cNvSpPr>
            <a:spLocks noGrp="1"/>
          </p:cNvSpPr>
          <p:nvPr>
            <p:ph sz="quarter" idx="14"/>
          </p:nvPr>
        </p:nvSpPr>
        <p:spPr>
          <a:xfrm>
            <a:off x="457200" y="5151490"/>
            <a:ext cx="8229600" cy="1144807"/>
          </a:xfrm>
        </p:spPr>
        <p:txBody>
          <a:bodyPr/>
          <a:lstStyle/>
          <a:p>
            <a:pPr marL="432" indent="0">
              <a:buNone/>
            </a:pPr>
            <a:r>
              <a:rPr lang="en-US" sz="1600" b="1" dirty="0"/>
              <a:t>Risk Assessment:</a:t>
            </a:r>
            <a:r>
              <a:rPr lang="en-US" sz="1600" dirty="0"/>
              <a:t> Periodically assess the risk to organizational operations (including mission, functions, image, or reputation), organizational assets, and individuals, resulting from the operation of organizational information systems and the associated processing, storage, or transmission of organizational information.</a:t>
            </a:r>
          </a:p>
        </p:txBody>
      </p:sp>
    </p:spTree>
    <p:extLst>
      <p:ext uri="{BB962C8B-B14F-4D97-AF65-F5344CB8AC3E}">
        <p14:creationId xmlns:p14="http://schemas.microsoft.com/office/powerpoint/2010/main" val="3323035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C35A-67DA-4689-B803-EC05917CF0F3}"/>
              </a:ext>
            </a:extLst>
          </p:cNvPr>
          <p:cNvSpPr>
            <a:spLocks noGrp="1"/>
          </p:cNvSpPr>
          <p:nvPr>
            <p:ph type="title"/>
          </p:nvPr>
        </p:nvSpPr>
        <p:spPr/>
        <p:txBody>
          <a:bodyPr/>
          <a:lstStyle/>
          <a:p>
            <a:r>
              <a:rPr lang="en-US" dirty="0"/>
              <a:t>Table 1.4 Security Requirements </a:t>
            </a:r>
            <a:r>
              <a:rPr lang="en-US" sz="2000" b="0" dirty="0"/>
              <a:t>(6 of 7)</a:t>
            </a:r>
          </a:p>
        </p:txBody>
      </p:sp>
      <p:sp>
        <p:nvSpPr>
          <p:cNvPr id="3" name="Content Placeholder 2">
            <a:extLst>
              <a:ext uri="{FF2B5EF4-FFF2-40B4-BE49-F238E27FC236}">
                <a16:creationId xmlns:a16="http://schemas.microsoft.com/office/drawing/2014/main" id="{442E754F-D36E-499A-AC01-E86675121E10}"/>
              </a:ext>
            </a:extLst>
          </p:cNvPr>
          <p:cNvSpPr>
            <a:spLocks noGrp="1"/>
          </p:cNvSpPr>
          <p:nvPr>
            <p:ph sz="quarter" idx="13"/>
          </p:nvPr>
        </p:nvSpPr>
        <p:spPr>
          <a:xfrm>
            <a:off x="457200" y="1593309"/>
            <a:ext cx="8229600" cy="2443114"/>
          </a:xfrm>
        </p:spPr>
        <p:txBody>
          <a:bodyPr/>
          <a:lstStyle/>
          <a:p>
            <a:pPr marL="432" indent="0">
              <a:spcBef>
                <a:spcPts val="600"/>
              </a:spcBef>
              <a:buNone/>
            </a:pPr>
            <a:r>
              <a:rPr lang="en-US" sz="1600" b="1" dirty="0"/>
              <a:t>Systems and Services Acquisition:</a:t>
            </a:r>
            <a:endParaRPr lang="en-US" sz="1600" dirty="0"/>
          </a:p>
          <a:p>
            <a:pPr marL="432000" indent="-432000">
              <a:spcBef>
                <a:spcPts val="600"/>
              </a:spcBef>
              <a:buAutoNum type="romanLcParenBoth"/>
            </a:pPr>
            <a:r>
              <a:rPr lang="en-US" sz="1600" dirty="0"/>
              <a:t>Allocate sufficient resources to adequately protect organizational information systems;</a:t>
            </a:r>
          </a:p>
          <a:p>
            <a:pPr marL="432000" indent="-432000">
              <a:spcBef>
                <a:spcPts val="600"/>
              </a:spcBef>
              <a:buAutoNum type="romanLcParenBoth"/>
            </a:pPr>
            <a:r>
              <a:rPr lang="en-US" sz="1600" dirty="0"/>
              <a:t>employ system development life cycle processes that incorporate information security considerations;</a:t>
            </a:r>
          </a:p>
          <a:p>
            <a:pPr marL="432000" indent="-432000">
              <a:spcBef>
                <a:spcPts val="600"/>
              </a:spcBef>
              <a:buAutoNum type="romanLcParenBoth"/>
            </a:pPr>
            <a:r>
              <a:rPr lang="en-US" sz="1600" dirty="0"/>
              <a:t>employ software usage and installation restrictions; and</a:t>
            </a:r>
          </a:p>
          <a:p>
            <a:pPr marL="432000" indent="-432000">
              <a:spcBef>
                <a:spcPts val="600"/>
              </a:spcBef>
              <a:buAutoNum type="romanLcParenBoth"/>
            </a:pPr>
            <a:r>
              <a:rPr lang="en-US" sz="1600" dirty="0"/>
              <a:t>ensure that third-party providers employ adequate security measures to protect information, applications, and/or services outsourced from the organization.</a:t>
            </a:r>
          </a:p>
        </p:txBody>
      </p:sp>
      <p:sp>
        <p:nvSpPr>
          <p:cNvPr id="4" name="Content Placeholder 3"/>
          <p:cNvSpPr>
            <a:spLocks noGrp="1"/>
          </p:cNvSpPr>
          <p:nvPr>
            <p:ph sz="quarter" idx="14"/>
          </p:nvPr>
        </p:nvSpPr>
        <p:spPr>
          <a:xfrm>
            <a:off x="457198" y="4191058"/>
            <a:ext cx="8229600" cy="2066053"/>
          </a:xfrm>
        </p:spPr>
        <p:txBody>
          <a:bodyPr/>
          <a:lstStyle/>
          <a:p>
            <a:pPr marL="432" indent="0">
              <a:spcBef>
                <a:spcPts val="600"/>
              </a:spcBef>
              <a:buNone/>
            </a:pPr>
            <a:r>
              <a:rPr lang="en-US" sz="1600" b="1" dirty="0"/>
              <a:t>System and Communications Protection:</a:t>
            </a:r>
            <a:endParaRPr lang="en-US" sz="1600" dirty="0"/>
          </a:p>
          <a:p>
            <a:pPr marL="432000" indent="-432000">
              <a:spcBef>
                <a:spcPts val="600"/>
              </a:spcBef>
              <a:buAutoNum type="romanLcParenBoth"/>
            </a:pPr>
            <a:r>
              <a:rPr lang="en-US" sz="1600" dirty="0"/>
              <a:t>Monitor, control, and protect organizational communications (i.e., information transmitted or received by organizational information systems) at the external boundaries and key internal boundaries of the information systems; and</a:t>
            </a:r>
          </a:p>
          <a:p>
            <a:pPr marL="432000" indent="-432000">
              <a:spcBef>
                <a:spcPts val="600"/>
              </a:spcBef>
              <a:buAutoNum type="romanLcParenBoth"/>
            </a:pPr>
            <a:r>
              <a:rPr lang="en-US" sz="1600" dirty="0"/>
              <a:t>employ architectural designs, software development techniques, and systems engineering principles that promote effective information security within organizational information systems.</a:t>
            </a:r>
          </a:p>
        </p:txBody>
      </p:sp>
    </p:spTree>
    <p:extLst>
      <p:ext uri="{BB962C8B-B14F-4D97-AF65-F5344CB8AC3E}">
        <p14:creationId xmlns:p14="http://schemas.microsoft.com/office/powerpoint/2010/main" val="3204901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0336D-5BAF-44A8-A367-33014C141515}"/>
              </a:ext>
            </a:extLst>
          </p:cNvPr>
          <p:cNvSpPr>
            <a:spLocks noGrp="1"/>
          </p:cNvSpPr>
          <p:nvPr>
            <p:ph type="title"/>
          </p:nvPr>
        </p:nvSpPr>
        <p:spPr/>
        <p:txBody>
          <a:bodyPr/>
          <a:lstStyle/>
          <a:p>
            <a:r>
              <a:rPr lang="en-US" sz="3200" dirty="0"/>
              <a:t>Figure 1.1 Essential Network and Computer Security Objectives</a:t>
            </a:r>
            <a:endParaRPr lang="en-IN" sz="3200" dirty="0"/>
          </a:p>
        </p:txBody>
      </p:sp>
      <p:pic>
        <p:nvPicPr>
          <p:cNvPr id="6" name="Content Placeholder 5" descr="An illustration depicts the key requirements for network and computer security. The key requisites of data and services are as follows. Confidentiality, integrity, authenticity, availability, and accountability. For long description in Notes pane, press F6.">
            <a:extLst>
              <a:ext uri="{FF2B5EF4-FFF2-40B4-BE49-F238E27FC236}">
                <a16:creationId xmlns:a16="http://schemas.microsoft.com/office/drawing/2014/main" id="{E631D828-1747-4F97-903B-2E8D2B6E9C7B}"/>
              </a:ext>
            </a:extLst>
          </p:cNvPr>
          <p:cNvPicPr>
            <a:picLocks noGrp="1" noChangeAspect="1"/>
          </p:cNvPicPr>
          <p:nvPr>
            <p:ph sz="quarter" idx="13"/>
          </p:nvPr>
        </p:nvPicPr>
        <p:blipFill>
          <a:blip r:embed="rId3"/>
          <a:stretch>
            <a:fillRect/>
          </a:stretch>
        </p:blipFill>
        <p:spPr>
          <a:xfrm>
            <a:off x="2291687" y="1714434"/>
            <a:ext cx="4560624" cy="4340678"/>
          </a:xfrm>
        </p:spPr>
      </p:pic>
    </p:spTree>
    <p:extLst>
      <p:ext uri="{BB962C8B-B14F-4D97-AF65-F5344CB8AC3E}">
        <p14:creationId xmlns:p14="http://schemas.microsoft.com/office/powerpoint/2010/main" val="1746364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C35A-67DA-4689-B803-EC05917CF0F3}"/>
              </a:ext>
            </a:extLst>
          </p:cNvPr>
          <p:cNvSpPr>
            <a:spLocks noGrp="1"/>
          </p:cNvSpPr>
          <p:nvPr>
            <p:ph type="title"/>
          </p:nvPr>
        </p:nvSpPr>
        <p:spPr/>
        <p:txBody>
          <a:bodyPr/>
          <a:lstStyle/>
          <a:p>
            <a:r>
              <a:rPr lang="en-US" dirty="0"/>
              <a:t>Table 1.4 Security Requirements </a:t>
            </a:r>
            <a:r>
              <a:rPr lang="en-US" sz="2000" b="0" dirty="0"/>
              <a:t>(7 of 7)</a:t>
            </a:r>
          </a:p>
        </p:txBody>
      </p:sp>
      <p:sp>
        <p:nvSpPr>
          <p:cNvPr id="3" name="Content Placeholder 2">
            <a:extLst>
              <a:ext uri="{FF2B5EF4-FFF2-40B4-BE49-F238E27FC236}">
                <a16:creationId xmlns:a16="http://schemas.microsoft.com/office/drawing/2014/main" id="{442E754F-D36E-499A-AC01-E86675121E10}"/>
              </a:ext>
            </a:extLst>
          </p:cNvPr>
          <p:cNvSpPr>
            <a:spLocks noGrp="1"/>
          </p:cNvSpPr>
          <p:nvPr>
            <p:ph sz="quarter" idx="13"/>
          </p:nvPr>
        </p:nvSpPr>
        <p:spPr>
          <a:xfrm>
            <a:off x="457200" y="1593309"/>
            <a:ext cx="8229600" cy="3030942"/>
          </a:xfrm>
        </p:spPr>
        <p:txBody>
          <a:bodyPr/>
          <a:lstStyle/>
          <a:p>
            <a:pPr marL="432" indent="0">
              <a:buNone/>
            </a:pPr>
            <a:r>
              <a:rPr lang="en-US" sz="2000" b="1" dirty="0"/>
              <a:t>System and Information Integrity:</a:t>
            </a:r>
            <a:endParaRPr lang="en-US" sz="2000" dirty="0"/>
          </a:p>
          <a:p>
            <a:pPr marL="432000" indent="-432000">
              <a:buAutoNum type="romanLcParenBoth"/>
            </a:pPr>
            <a:r>
              <a:rPr lang="en-US" sz="2000" dirty="0"/>
              <a:t>Identify, report, and correct information and information system flaws in a timely manner;</a:t>
            </a:r>
          </a:p>
          <a:p>
            <a:pPr marL="432000" indent="-432000">
              <a:buAutoNum type="romanLcParenBoth"/>
            </a:pPr>
            <a:r>
              <a:rPr lang="en-US" sz="2000" dirty="0"/>
              <a:t>provide protection from malicious code at appropriate locations within organizational information systems; and</a:t>
            </a:r>
          </a:p>
          <a:p>
            <a:pPr marL="432000" indent="-432000">
              <a:buAutoNum type="romanLcParenBoth"/>
            </a:pPr>
            <a:r>
              <a:rPr lang="en-US" sz="2000" dirty="0"/>
              <a:t>monitor information system security alerts and advisories and take appropriate actions in response.</a:t>
            </a:r>
            <a:endParaRPr lang="en-IN" sz="2000" dirty="0"/>
          </a:p>
        </p:txBody>
      </p:sp>
      <p:sp>
        <p:nvSpPr>
          <p:cNvPr id="5" name="Content Placeholder 4"/>
          <p:cNvSpPr>
            <a:spLocks noGrp="1"/>
          </p:cNvSpPr>
          <p:nvPr>
            <p:ph sz="quarter" idx="13"/>
          </p:nvPr>
        </p:nvSpPr>
        <p:spPr>
          <a:xfrm>
            <a:off x="457200" y="4742909"/>
            <a:ext cx="1536700" cy="464091"/>
          </a:xfrm>
        </p:spPr>
        <p:txBody>
          <a:bodyPr/>
          <a:lstStyle/>
          <a:p>
            <a:pPr marL="432" indent="0">
              <a:buNone/>
            </a:pPr>
            <a:r>
              <a:rPr lang="en-US" sz="1600" dirty="0"/>
              <a:t>(F</a:t>
            </a:r>
            <a:r>
              <a:rPr lang="en-US" sz="100" dirty="0"/>
              <a:t> </a:t>
            </a:r>
            <a:r>
              <a:rPr lang="en-US" sz="1600" dirty="0"/>
              <a:t>I</a:t>
            </a:r>
            <a:r>
              <a:rPr lang="en-US" sz="100" dirty="0"/>
              <a:t> </a:t>
            </a:r>
            <a:r>
              <a:rPr lang="en-US" sz="1600" dirty="0"/>
              <a:t>P</a:t>
            </a:r>
            <a:r>
              <a:rPr lang="en-US" sz="100" dirty="0"/>
              <a:t> </a:t>
            </a:r>
            <a:r>
              <a:rPr lang="en-US" sz="1600" dirty="0"/>
              <a:t>S 200)</a:t>
            </a:r>
          </a:p>
        </p:txBody>
      </p:sp>
    </p:spTree>
    <p:extLst>
      <p:ext uri="{BB962C8B-B14F-4D97-AF65-F5344CB8AC3E}">
        <p14:creationId xmlns:p14="http://schemas.microsoft.com/office/powerpoint/2010/main" val="341929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BA8BC-4782-4704-AA50-7CFA8665428C}"/>
              </a:ext>
            </a:extLst>
          </p:cNvPr>
          <p:cNvSpPr>
            <a:spLocks noGrp="1"/>
          </p:cNvSpPr>
          <p:nvPr>
            <p:ph type="title"/>
          </p:nvPr>
        </p:nvSpPr>
        <p:spPr/>
        <p:txBody>
          <a:bodyPr/>
          <a:lstStyle/>
          <a:p>
            <a:r>
              <a:rPr lang="en-US" sz="3200" dirty="0"/>
              <a:t>Fundamental Security Design Principles</a:t>
            </a:r>
          </a:p>
        </p:txBody>
      </p:sp>
      <p:sp>
        <p:nvSpPr>
          <p:cNvPr id="3" name="Content Placeholder 2">
            <a:extLst>
              <a:ext uri="{FF2B5EF4-FFF2-40B4-BE49-F238E27FC236}">
                <a16:creationId xmlns:a16="http://schemas.microsoft.com/office/drawing/2014/main" id="{95AA9892-8A8F-4E54-9654-FA958EC69602}"/>
              </a:ext>
            </a:extLst>
          </p:cNvPr>
          <p:cNvSpPr>
            <a:spLocks noGrp="1"/>
          </p:cNvSpPr>
          <p:nvPr>
            <p:ph sz="quarter" idx="13"/>
          </p:nvPr>
        </p:nvSpPr>
        <p:spPr>
          <a:xfrm>
            <a:off x="457200" y="1556327"/>
            <a:ext cx="4180788" cy="4599376"/>
          </a:xfrm>
        </p:spPr>
        <p:txBody>
          <a:bodyPr/>
          <a:lstStyle/>
          <a:p>
            <a:r>
              <a:rPr lang="en-US" dirty="0"/>
              <a:t>Economy of mechanism</a:t>
            </a:r>
          </a:p>
          <a:p>
            <a:r>
              <a:rPr lang="en-US" dirty="0"/>
              <a:t>Fail-safe defaults</a:t>
            </a:r>
          </a:p>
          <a:p>
            <a:r>
              <a:rPr lang="en-US" dirty="0"/>
              <a:t>Complete mediation</a:t>
            </a:r>
          </a:p>
          <a:p>
            <a:r>
              <a:rPr lang="en-US" dirty="0"/>
              <a:t>Open design</a:t>
            </a:r>
          </a:p>
          <a:p>
            <a:r>
              <a:rPr lang="en-US" dirty="0"/>
              <a:t>Separation of privilege</a:t>
            </a:r>
          </a:p>
          <a:p>
            <a:r>
              <a:rPr lang="en-US" dirty="0"/>
              <a:t>Least privilege</a:t>
            </a:r>
          </a:p>
          <a:p>
            <a:r>
              <a:rPr lang="en-US" dirty="0"/>
              <a:t>Least common mechanism</a:t>
            </a:r>
          </a:p>
          <a:p>
            <a:r>
              <a:rPr lang="en-US" dirty="0"/>
              <a:t>Psychological acceptability</a:t>
            </a:r>
          </a:p>
        </p:txBody>
      </p:sp>
      <p:sp>
        <p:nvSpPr>
          <p:cNvPr id="4" name="Content Placeholder 3">
            <a:extLst>
              <a:ext uri="{FF2B5EF4-FFF2-40B4-BE49-F238E27FC236}">
                <a16:creationId xmlns:a16="http://schemas.microsoft.com/office/drawing/2014/main" id="{EC77D2DA-17FD-4A05-8F51-73D9548BA050}"/>
              </a:ext>
            </a:extLst>
          </p:cNvPr>
          <p:cNvSpPr>
            <a:spLocks noGrp="1"/>
          </p:cNvSpPr>
          <p:nvPr>
            <p:ph sz="quarter" idx="14"/>
          </p:nvPr>
        </p:nvSpPr>
        <p:spPr>
          <a:xfrm>
            <a:off x="5005632" y="1556327"/>
            <a:ext cx="3681167" cy="4520623"/>
          </a:xfrm>
        </p:spPr>
        <p:txBody>
          <a:bodyPr/>
          <a:lstStyle/>
          <a:p>
            <a:r>
              <a:rPr lang="en-US" dirty="0"/>
              <a:t>Isolation</a:t>
            </a:r>
          </a:p>
          <a:p>
            <a:r>
              <a:rPr lang="en-US" dirty="0"/>
              <a:t>Encapsulation</a:t>
            </a:r>
          </a:p>
          <a:p>
            <a:r>
              <a:rPr lang="en-US" dirty="0"/>
              <a:t>Modularity</a:t>
            </a:r>
          </a:p>
          <a:p>
            <a:r>
              <a:rPr lang="en-US" dirty="0"/>
              <a:t>Layering</a:t>
            </a:r>
          </a:p>
          <a:p>
            <a:r>
              <a:rPr lang="en-US" dirty="0"/>
              <a:t>Least astonishment</a:t>
            </a:r>
          </a:p>
        </p:txBody>
      </p:sp>
    </p:spTree>
    <p:extLst>
      <p:ext uri="{BB962C8B-B14F-4D97-AF65-F5344CB8AC3E}">
        <p14:creationId xmlns:p14="http://schemas.microsoft.com/office/powerpoint/2010/main" val="632513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FF2B-B171-457A-A1EB-927DF0674EC4}"/>
              </a:ext>
            </a:extLst>
          </p:cNvPr>
          <p:cNvSpPr>
            <a:spLocks noGrp="1"/>
          </p:cNvSpPr>
          <p:nvPr>
            <p:ph type="title"/>
          </p:nvPr>
        </p:nvSpPr>
        <p:spPr/>
        <p:txBody>
          <a:bodyPr/>
          <a:lstStyle/>
          <a:p>
            <a:r>
              <a:rPr lang="en-US" dirty="0"/>
              <a:t>Attack Surfaces</a:t>
            </a:r>
          </a:p>
        </p:txBody>
      </p:sp>
      <p:sp>
        <p:nvSpPr>
          <p:cNvPr id="3" name="Content Placeholder 2">
            <a:extLst>
              <a:ext uri="{FF2B5EF4-FFF2-40B4-BE49-F238E27FC236}">
                <a16:creationId xmlns:a16="http://schemas.microsoft.com/office/drawing/2014/main" id="{2F5A1C88-8D67-4C92-B507-CF98478D92A4}"/>
              </a:ext>
            </a:extLst>
          </p:cNvPr>
          <p:cNvSpPr>
            <a:spLocks noGrp="1"/>
          </p:cNvSpPr>
          <p:nvPr>
            <p:ph sz="quarter" idx="13"/>
          </p:nvPr>
        </p:nvSpPr>
        <p:spPr>
          <a:xfrm>
            <a:off x="457200" y="1556326"/>
            <a:ext cx="8517118" cy="4769059"/>
          </a:xfrm>
        </p:spPr>
        <p:txBody>
          <a:bodyPr/>
          <a:lstStyle/>
          <a:p>
            <a:r>
              <a:rPr lang="en-US" sz="2200" dirty="0"/>
              <a:t>Consist of the reachable and exploitable vulnerabilities in a system</a:t>
            </a:r>
          </a:p>
          <a:p>
            <a:r>
              <a:rPr lang="en-US" sz="2200" dirty="0"/>
              <a:t>Examples:</a:t>
            </a:r>
          </a:p>
          <a:p>
            <a:pPr lvl="1"/>
            <a:r>
              <a:rPr lang="en-US" sz="2200" dirty="0"/>
              <a:t>Open ports on outward facing Web and other servers, and code listening on those ports</a:t>
            </a:r>
          </a:p>
          <a:p>
            <a:pPr lvl="1"/>
            <a:r>
              <a:rPr lang="en-US" sz="2200" dirty="0"/>
              <a:t>Services available on the inside of a firewall</a:t>
            </a:r>
          </a:p>
          <a:p>
            <a:pPr lvl="1"/>
            <a:r>
              <a:rPr lang="en-US" sz="2200" dirty="0"/>
              <a:t>Code that processes incoming data, email, X</a:t>
            </a:r>
            <a:r>
              <a:rPr lang="en-US" sz="100" dirty="0"/>
              <a:t> </a:t>
            </a:r>
            <a:r>
              <a:rPr lang="en-US" sz="2200" dirty="0"/>
              <a:t>M</a:t>
            </a:r>
            <a:r>
              <a:rPr lang="en-US" sz="100" dirty="0"/>
              <a:t> </a:t>
            </a:r>
            <a:r>
              <a:rPr lang="en-US" sz="2200" dirty="0"/>
              <a:t>L, office documents, and industry-specific custom data exchange formats</a:t>
            </a:r>
          </a:p>
          <a:p>
            <a:pPr lvl="1"/>
            <a:r>
              <a:rPr lang="en-US" sz="2200" dirty="0"/>
              <a:t>Interfaces, S</a:t>
            </a:r>
            <a:r>
              <a:rPr lang="en-US" sz="100" dirty="0"/>
              <a:t> </a:t>
            </a:r>
            <a:r>
              <a:rPr lang="en-US" sz="2200" dirty="0"/>
              <a:t>Q</a:t>
            </a:r>
            <a:r>
              <a:rPr lang="en-US" sz="100" dirty="0"/>
              <a:t> </a:t>
            </a:r>
            <a:r>
              <a:rPr lang="en-US" sz="2200" dirty="0"/>
              <a:t>L, and Web forms</a:t>
            </a:r>
          </a:p>
          <a:p>
            <a:pPr lvl="1"/>
            <a:r>
              <a:rPr lang="en-US" sz="2200" dirty="0"/>
              <a:t>An employee with access to sensitive information vulnerable to a social engineering attack</a:t>
            </a:r>
          </a:p>
        </p:txBody>
      </p:sp>
    </p:spTree>
    <p:extLst>
      <p:ext uri="{BB962C8B-B14F-4D97-AF65-F5344CB8AC3E}">
        <p14:creationId xmlns:p14="http://schemas.microsoft.com/office/powerpoint/2010/main" val="3385739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3636D-5647-454C-AD8B-9D2B7DA957F7}"/>
              </a:ext>
            </a:extLst>
          </p:cNvPr>
          <p:cNvSpPr>
            <a:spLocks noGrp="1"/>
          </p:cNvSpPr>
          <p:nvPr>
            <p:ph type="title"/>
          </p:nvPr>
        </p:nvSpPr>
        <p:spPr/>
        <p:txBody>
          <a:bodyPr/>
          <a:lstStyle/>
          <a:p>
            <a:r>
              <a:rPr lang="en-US" dirty="0"/>
              <a:t>Attack Surface Categories</a:t>
            </a:r>
          </a:p>
        </p:txBody>
      </p:sp>
      <p:sp>
        <p:nvSpPr>
          <p:cNvPr id="3" name="Content Placeholder 2">
            <a:extLst>
              <a:ext uri="{FF2B5EF4-FFF2-40B4-BE49-F238E27FC236}">
                <a16:creationId xmlns:a16="http://schemas.microsoft.com/office/drawing/2014/main" id="{FA5B5847-B0E1-48BD-B364-D936E6D7D3DE}"/>
              </a:ext>
            </a:extLst>
          </p:cNvPr>
          <p:cNvSpPr>
            <a:spLocks noGrp="1"/>
          </p:cNvSpPr>
          <p:nvPr>
            <p:ph sz="quarter" idx="13"/>
          </p:nvPr>
        </p:nvSpPr>
        <p:spPr>
          <a:xfrm>
            <a:off x="461030" y="1556326"/>
            <a:ext cx="3631545" cy="4665365"/>
          </a:xfrm>
        </p:spPr>
        <p:txBody>
          <a:bodyPr/>
          <a:lstStyle/>
          <a:p>
            <a:r>
              <a:rPr lang="en-US" sz="2000" dirty="0"/>
              <a:t>Network Attack Surface</a:t>
            </a:r>
          </a:p>
          <a:p>
            <a:pPr lvl="1"/>
            <a:r>
              <a:rPr lang="en-US" sz="2000" dirty="0"/>
              <a:t>Vulnerabilities over an enterprise network, wide-area network, or the Internet</a:t>
            </a:r>
          </a:p>
          <a:p>
            <a:pPr lvl="1"/>
            <a:r>
              <a:rPr lang="en-US" sz="2000" dirty="0"/>
              <a:t>Included in this category are network protocol vulnerabilities, such as those used for a denial-of-service attack, disruption of communications links, and various forms of intruder attacks</a:t>
            </a:r>
          </a:p>
        </p:txBody>
      </p:sp>
      <p:sp>
        <p:nvSpPr>
          <p:cNvPr id="4" name="Content Placeholder 3">
            <a:extLst>
              <a:ext uri="{FF2B5EF4-FFF2-40B4-BE49-F238E27FC236}">
                <a16:creationId xmlns:a16="http://schemas.microsoft.com/office/drawing/2014/main" id="{A3DC12F7-ECC5-46F3-93C7-305E5228976C}"/>
              </a:ext>
            </a:extLst>
          </p:cNvPr>
          <p:cNvSpPr>
            <a:spLocks noGrp="1"/>
          </p:cNvSpPr>
          <p:nvPr>
            <p:ph sz="quarter" idx="14"/>
          </p:nvPr>
        </p:nvSpPr>
        <p:spPr>
          <a:xfrm>
            <a:off x="4312920" y="1563574"/>
            <a:ext cx="4452258" cy="2146277"/>
          </a:xfrm>
        </p:spPr>
        <p:txBody>
          <a:bodyPr/>
          <a:lstStyle/>
          <a:p>
            <a:r>
              <a:rPr lang="en-US" sz="2000" dirty="0"/>
              <a:t>Software Attack Surface</a:t>
            </a:r>
          </a:p>
          <a:p>
            <a:pPr lvl="1"/>
            <a:r>
              <a:rPr lang="en-US" sz="2000" dirty="0"/>
              <a:t>Vulnerabilities in application, utility, or operating system code</a:t>
            </a:r>
          </a:p>
          <a:p>
            <a:pPr lvl="1"/>
            <a:r>
              <a:rPr lang="en-US" sz="2000" dirty="0"/>
              <a:t>Particular focus is Web server software</a:t>
            </a:r>
          </a:p>
        </p:txBody>
      </p:sp>
      <p:sp>
        <p:nvSpPr>
          <p:cNvPr id="5" name="Content Placeholder 4">
            <a:extLst>
              <a:ext uri="{FF2B5EF4-FFF2-40B4-BE49-F238E27FC236}">
                <a16:creationId xmlns:a16="http://schemas.microsoft.com/office/drawing/2014/main" id="{4DD32234-D9F3-4216-8028-1B4ADEC6561A}"/>
              </a:ext>
            </a:extLst>
          </p:cNvPr>
          <p:cNvSpPr>
            <a:spLocks noGrp="1"/>
          </p:cNvSpPr>
          <p:nvPr>
            <p:ph sz="quarter" idx="15"/>
          </p:nvPr>
        </p:nvSpPr>
        <p:spPr>
          <a:xfrm>
            <a:off x="4321973" y="3977558"/>
            <a:ext cx="4443205" cy="2112272"/>
          </a:xfrm>
        </p:spPr>
        <p:txBody>
          <a:bodyPr/>
          <a:lstStyle/>
          <a:p>
            <a:r>
              <a:rPr lang="en-US" sz="2000" dirty="0"/>
              <a:t>Human Attack Surface</a:t>
            </a:r>
          </a:p>
          <a:p>
            <a:pPr lvl="1"/>
            <a:r>
              <a:rPr lang="en-US" sz="2000" dirty="0"/>
              <a:t>Vulnerabilities created by personnel or outsiders, such as social engineering, human error, and trusted insiders</a:t>
            </a:r>
          </a:p>
        </p:txBody>
      </p:sp>
    </p:spTree>
    <p:extLst>
      <p:ext uri="{BB962C8B-B14F-4D97-AF65-F5344CB8AC3E}">
        <p14:creationId xmlns:p14="http://schemas.microsoft.com/office/powerpoint/2010/main" val="2176611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5383-D91B-4269-A21B-FB79F1F04513}"/>
              </a:ext>
            </a:extLst>
          </p:cNvPr>
          <p:cNvSpPr>
            <a:spLocks noGrp="1"/>
          </p:cNvSpPr>
          <p:nvPr>
            <p:ph type="title"/>
          </p:nvPr>
        </p:nvSpPr>
        <p:spPr/>
        <p:txBody>
          <a:bodyPr/>
          <a:lstStyle/>
          <a:p>
            <a:r>
              <a:rPr lang="en-US" sz="3200" dirty="0"/>
              <a:t>Figure 1.4 Defense in Depth and Attack Surface</a:t>
            </a:r>
            <a:endParaRPr lang="en-IN" sz="3200" dirty="0"/>
          </a:p>
        </p:txBody>
      </p:sp>
      <p:pic>
        <p:nvPicPr>
          <p:cNvPr id="5" name="Content Placeholder 4" descr="A matrix plots layering versus attack surface. For long description in Notes pane, press F6.">
            <a:extLst>
              <a:ext uri="{FF2B5EF4-FFF2-40B4-BE49-F238E27FC236}">
                <a16:creationId xmlns:a16="http://schemas.microsoft.com/office/drawing/2014/main" id="{8FC7A68C-4A12-4A74-B91B-6E91812A6F77}"/>
              </a:ext>
            </a:extLst>
          </p:cNvPr>
          <p:cNvPicPr>
            <a:picLocks noGrp="1" noChangeAspect="1"/>
          </p:cNvPicPr>
          <p:nvPr>
            <p:ph sz="quarter" idx="13"/>
          </p:nvPr>
        </p:nvPicPr>
        <p:blipFill>
          <a:blip r:embed="rId3"/>
          <a:stretch>
            <a:fillRect/>
          </a:stretch>
        </p:blipFill>
        <p:spPr>
          <a:xfrm>
            <a:off x="2293547" y="1682437"/>
            <a:ext cx="4556907" cy="4476712"/>
          </a:xfrm>
        </p:spPr>
      </p:pic>
    </p:spTree>
    <p:extLst>
      <p:ext uri="{BB962C8B-B14F-4D97-AF65-F5344CB8AC3E}">
        <p14:creationId xmlns:p14="http://schemas.microsoft.com/office/powerpoint/2010/main" val="3888142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148E-FDDA-4CE7-9233-6FACA2429338}"/>
              </a:ext>
            </a:extLst>
          </p:cNvPr>
          <p:cNvSpPr>
            <a:spLocks noGrp="1"/>
          </p:cNvSpPr>
          <p:nvPr>
            <p:ph type="title"/>
          </p:nvPr>
        </p:nvSpPr>
        <p:spPr/>
        <p:txBody>
          <a:bodyPr/>
          <a:lstStyle/>
          <a:p>
            <a:r>
              <a:rPr lang="en-US" sz="3200" dirty="0"/>
              <a:t>Figure 1.5 An Attack Tree for Internet Banking Authentication</a:t>
            </a:r>
            <a:endParaRPr lang="en-IN" sz="3200" dirty="0"/>
          </a:p>
        </p:txBody>
      </p:sp>
      <p:pic>
        <p:nvPicPr>
          <p:cNvPr id="5" name="Content Placeholder 4" descr="A tree diagram. For long description in Notes pane, press F6.">
            <a:extLst>
              <a:ext uri="{FF2B5EF4-FFF2-40B4-BE49-F238E27FC236}">
                <a16:creationId xmlns:a16="http://schemas.microsoft.com/office/drawing/2014/main" id="{A12D2511-82FF-4B95-9499-09447B04FD1F}"/>
              </a:ext>
            </a:extLst>
          </p:cNvPr>
          <p:cNvPicPr>
            <a:picLocks noGrp="1" noChangeAspect="1"/>
          </p:cNvPicPr>
          <p:nvPr>
            <p:ph sz="quarter" idx="13"/>
          </p:nvPr>
        </p:nvPicPr>
        <p:blipFill>
          <a:blip r:embed="rId3"/>
          <a:stretch>
            <a:fillRect/>
          </a:stretch>
        </p:blipFill>
        <p:spPr>
          <a:xfrm>
            <a:off x="1950116" y="1704710"/>
            <a:ext cx="5243769" cy="4577072"/>
          </a:xfrm>
        </p:spPr>
      </p:pic>
    </p:spTree>
    <p:extLst>
      <p:ext uri="{BB962C8B-B14F-4D97-AF65-F5344CB8AC3E}">
        <p14:creationId xmlns:p14="http://schemas.microsoft.com/office/powerpoint/2010/main" val="255694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C5C0E-E362-4150-BDD9-1D040B2609BC}"/>
              </a:ext>
            </a:extLst>
          </p:cNvPr>
          <p:cNvSpPr>
            <a:spLocks noGrp="1"/>
          </p:cNvSpPr>
          <p:nvPr>
            <p:ph type="title"/>
          </p:nvPr>
        </p:nvSpPr>
        <p:spPr/>
        <p:txBody>
          <a:bodyPr/>
          <a:lstStyle/>
          <a:p>
            <a:r>
              <a:rPr lang="en-US" dirty="0"/>
              <a:t>Computer Security Strategy </a:t>
            </a:r>
            <a:r>
              <a:rPr lang="en-US" sz="2000" b="0" dirty="0"/>
              <a:t>(1 of 2)</a:t>
            </a:r>
          </a:p>
        </p:txBody>
      </p:sp>
      <p:sp>
        <p:nvSpPr>
          <p:cNvPr id="3" name="Content Placeholder 2">
            <a:extLst>
              <a:ext uri="{FF2B5EF4-FFF2-40B4-BE49-F238E27FC236}">
                <a16:creationId xmlns:a16="http://schemas.microsoft.com/office/drawing/2014/main" id="{06DC751D-71A5-472F-8E38-928D157F3FD6}"/>
              </a:ext>
            </a:extLst>
          </p:cNvPr>
          <p:cNvSpPr>
            <a:spLocks noGrp="1"/>
          </p:cNvSpPr>
          <p:nvPr>
            <p:ph sz="quarter" idx="13"/>
          </p:nvPr>
        </p:nvSpPr>
        <p:spPr>
          <a:xfrm>
            <a:off x="457200" y="1556326"/>
            <a:ext cx="8229600" cy="4439525"/>
          </a:xfrm>
        </p:spPr>
        <p:txBody>
          <a:bodyPr/>
          <a:lstStyle/>
          <a:p>
            <a:r>
              <a:rPr lang="en-US" sz="2200" dirty="0"/>
              <a:t>Security Policy</a:t>
            </a:r>
          </a:p>
          <a:p>
            <a:pPr lvl="1"/>
            <a:r>
              <a:rPr lang="en-US" sz="2200" dirty="0"/>
              <a:t>Formal statement of rules and practices that specify or regulate how a system or organization provides security services to protect sensitive and critical system resources</a:t>
            </a:r>
          </a:p>
          <a:p>
            <a:r>
              <a:rPr lang="en-US" sz="2200" dirty="0"/>
              <a:t>Security Implementation</a:t>
            </a:r>
          </a:p>
          <a:p>
            <a:pPr lvl="1"/>
            <a:r>
              <a:rPr lang="en-US" sz="2200" dirty="0"/>
              <a:t>Involves four complementary courses of action:</a:t>
            </a:r>
          </a:p>
          <a:p>
            <a:pPr lvl="2"/>
            <a:r>
              <a:rPr lang="en-US" sz="2200" dirty="0"/>
              <a:t>Prevention</a:t>
            </a:r>
          </a:p>
          <a:p>
            <a:pPr lvl="2"/>
            <a:r>
              <a:rPr lang="en-US" sz="2200" dirty="0"/>
              <a:t>Detection</a:t>
            </a:r>
          </a:p>
          <a:p>
            <a:pPr lvl="2"/>
            <a:r>
              <a:rPr lang="en-US" sz="2200" dirty="0"/>
              <a:t>Response</a:t>
            </a:r>
          </a:p>
          <a:p>
            <a:pPr lvl="2"/>
            <a:r>
              <a:rPr lang="en-US" sz="2200" dirty="0"/>
              <a:t>Recovery</a:t>
            </a:r>
          </a:p>
        </p:txBody>
      </p:sp>
    </p:spTree>
    <p:extLst>
      <p:ext uri="{BB962C8B-B14F-4D97-AF65-F5344CB8AC3E}">
        <p14:creationId xmlns:p14="http://schemas.microsoft.com/office/powerpoint/2010/main" val="266031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C5C0E-E362-4150-BDD9-1D040B2609BC}"/>
              </a:ext>
            </a:extLst>
          </p:cNvPr>
          <p:cNvSpPr>
            <a:spLocks noGrp="1"/>
          </p:cNvSpPr>
          <p:nvPr>
            <p:ph type="title"/>
          </p:nvPr>
        </p:nvSpPr>
        <p:spPr/>
        <p:txBody>
          <a:bodyPr/>
          <a:lstStyle/>
          <a:p>
            <a:r>
              <a:rPr lang="en-US" dirty="0"/>
              <a:t>Computer Security Strategy </a:t>
            </a:r>
            <a:r>
              <a:rPr lang="en-US" sz="2000" b="0" dirty="0"/>
              <a:t>(2 of 2)</a:t>
            </a:r>
          </a:p>
        </p:txBody>
      </p:sp>
      <p:sp>
        <p:nvSpPr>
          <p:cNvPr id="3" name="Content Placeholder 2">
            <a:extLst>
              <a:ext uri="{FF2B5EF4-FFF2-40B4-BE49-F238E27FC236}">
                <a16:creationId xmlns:a16="http://schemas.microsoft.com/office/drawing/2014/main" id="{06DC751D-71A5-472F-8E38-928D157F3FD6}"/>
              </a:ext>
            </a:extLst>
          </p:cNvPr>
          <p:cNvSpPr>
            <a:spLocks noGrp="1"/>
          </p:cNvSpPr>
          <p:nvPr>
            <p:ph sz="quarter" idx="13"/>
          </p:nvPr>
        </p:nvSpPr>
        <p:spPr>
          <a:xfrm>
            <a:off x="457200" y="1556326"/>
            <a:ext cx="8229600" cy="4635467"/>
          </a:xfrm>
        </p:spPr>
        <p:txBody>
          <a:bodyPr/>
          <a:lstStyle/>
          <a:p>
            <a:r>
              <a:rPr lang="en-US" dirty="0"/>
              <a:t>Assurance</a:t>
            </a:r>
          </a:p>
          <a:p>
            <a:pPr lvl="1"/>
            <a:r>
              <a:rPr lang="en-US" dirty="0"/>
              <a:t>Encompassing both system design and system implementation, assurance is an attribute of an information system that provides grounds for having confidence that the system operates such that the system’s security policy is enforced</a:t>
            </a:r>
          </a:p>
          <a:p>
            <a:r>
              <a:rPr lang="en-US" dirty="0"/>
              <a:t>Evaluation</a:t>
            </a:r>
          </a:p>
          <a:p>
            <a:pPr lvl="1"/>
            <a:r>
              <a:rPr lang="en-US" dirty="0"/>
              <a:t>Process of examining a computer product or system with respect to certain criteria</a:t>
            </a:r>
          </a:p>
          <a:p>
            <a:pPr lvl="1"/>
            <a:r>
              <a:rPr lang="en-US" dirty="0"/>
              <a:t>Involves testing and may also involve formal analytic or mathematical techniques</a:t>
            </a:r>
          </a:p>
        </p:txBody>
      </p:sp>
    </p:spTree>
    <p:extLst>
      <p:ext uri="{BB962C8B-B14F-4D97-AF65-F5344CB8AC3E}">
        <p14:creationId xmlns:p14="http://schemas.microsoft.com/office/powerpoint/2010/main" val="3571931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55B60-76B4-41C4-8181-9B69692ABB18}"/>
              </a:ext>
            </a:extLst>
          </p:cNvPr>
          <p:cNvSpPr>
            <a:spLocks noGrp="1"/>
          </p:cNvSpPr>
          <p:nvPr>
            <p:ph type="title"/>
          </p:nvPr>
        </p:nvSpPr>
        <p:spPr/>
        <p:txBody>
          <a:bodyPr/>
          <a:lstStyle/>
          <a:p>
            <a:r>
              <a:rPr lang="en-US" dirty="0"/>
              <a:t>Standards </a:t>
            </a:r>
            <a:r>
              <a:rPr lang="en-US" sz="2000" b="0" dirty="0"/>
              <a:t>(1 of 2)</a:t>
            </a:r>
          </a:p>
        </p:txBody>
      </p:sp>
      <p:sp>
        <p:nvSpPr>
          <p:cNvPr id="3" name="Content Placeholder 2">
            <a:extLst>
              <a:ext uri="{FF2B5EF4-FFF2-40B4-BE49-F238E27FC236}">
                <a16:creationId xmlns:a16="http://schemas.microsoft.com/office/drawing/2014/main" id="{913FEF7D-8DFE-408E-8B6C-38ED8D16E348}"/>
              </a:ext>
            </a:extLst>
          </p:cNvPr>
          <p:cNvSpPr>
            <a:spLocks noGrp="1"/>
          </p:cNvSpPr>
          <p:nvPr>
            <p:ph sz="quarter" idx="13"/>
          </p:nvPr>
        </p:nvSpPr>
        <p:spPr>
          <a:xfrm>
            <a:off x="457199" y="1556327"/>
            <a:ext cx="8554825" cy="4586896"/>
          </a:xfrm>
        </p:spPr>
        <p:txBody>
          <a:bodyPr/>
          <a:lstStyle/>
          <a:p>
            <a:r>
              <a:rPr lang="en-US" sz="2000" dirty="0"/>
              <a:t>Standards have been developed to cover management practices and the overall architecture of security mechanisms and services</a:t>
            </a:r>
          </a:p>
          <a:p>
            <a:r>
              <a:rPr lang="en-US" sz="2000" dirty="0"/>
              <a:t>The most important of these organizations are:</a:t>
            </a:r>
          </a:p>
          <a:p>
            <a:pPr lvl="1"/>
            <a:r>
              <a:rPr lang="en-US" sz="2000" dirty="0"/>
              <a:t>National Institute of Standards and Technology (N</a:t>
            </a:r>
            <a:r>
              <a:rPr lang="en-US" sz="100" dirty="0"/>
              <a:t> </a:t>
            </a:r>
            <a:r>
              <a:rPr lang="en-US" sz="2000" dirty="0"/>
              <a:t>I</a:t>
            </a:r>
            <a:r>
              <a:rPr lang="en-US" sz="100" dirty="0"/>
              <a:t> </a:t>
            </a:r>
            <a:r>
              <a:rPr lang="en-US" sz="2000" dirty="0"/>
              <a:t>S</a:t>
            </a:r>
            <a:r>
              <a:rPr lang="en-US" sz="100" dirty="0"/>
              <a:t> </a:t>
            </a:r>
            <a:r>
              <a:rPr lang="en-US" sz="2000" dirty="0"/>
              <a:t>T)</a:t>
            </a:r>
          </a:p>
          <a:p>
            <a:pPr lvl="2">
              <a:buFont typeface="Wingdings" panose="05000000000000000000" pitchFamily="2" charset="2"/>
              <a:buChar char="§"/>
            </a:pPr>
            <a:r>
              <a:rPr lang="en-US" sz="2000" dirty="0"/>
              <a:t>N</a:t>
            </a:r>
            <a:r>
              <a:rPr lang="en-US" sz="100" dirty="0"/>
              <a:t> </a:t>
            </a:r>
            <a:r>
              <a:rPr lang="en-US" sz="2000" dirty="0"/>
              <a:t>I</a:t>
            </a:r>
            <a:r>
              <a:rPr lang="en-US" sz="100" dirty="0"/>
              <a:t> </a:t>
            </a:r>
            <a:r>
              <a:rPr lang="en-US" sz="2000" dirty="0"/>
              <a:t>S</a:t>
            </a:r>
            <a:r>
              <a:rPr lang="en-US" sz="100" dirty="0"/>
              <a:t> </a:t>
            </a:r>
            <a:r>
              <a:rPr lang="en-US" sz="2000" dirty="0"/>
              <a:t>T is a U.S. federal agency that deals with measurement science, standards, and technology related to U.S. government use and to the promotion of U.S. private sector innovation</a:t>
            </a:r>
          </a:p>
          <a:p>
            <a:pPr lvl="1"/>
            <a:r>
              <a:rPr lang="en-US" sz="2000" dirty="0"/>
              <a:t>Internet Society (I</a:t>
            </a:r>
            <a:r>
              <a:rPr lang="en-US" sz="100" dirty="0"/>
              <a:t> </a:t>
            </a:r>
            <a:r>
              <a:rPr lang="en-US" sz="2000" dirty="0"/>
              <a:t>S</a:t>
            </a:r>
            <a:r>
              <a:rPr lang="en-US" sz="100" dirty="0"/>
              <a:t> </a:t>
            </a:r>
            <a:r>
              <a:rPr lang="en-US" sz="2000" dirty="0"/>
              <a:t>O</a:t>
            </a:r>
            <a:r>
              <a:rPr lang="en-US" sz="100" dirty="0"/>
              <a:t> </a:t>
            </a:r>
            <a:r>
              <a:rPr lang="en-US" sz="2000" dirty="0"/>
              <a:t>C)</a:t>
            </a:r>
          </a:p>
          <a:p>
            <a:pPr lvl="2">
              <a:buFont typeface="Wingdings" panose="05000000000000000000" pitchFamily="2" charset="2"/>
              <a:buChar char="§"/>
            </a:pPr>
            <a:r>
              <a:rPr lang="en-US" sz="2000" dirty="0"/>
              <a:t>I</a:t>
            </a:r>
            <a:r>
              <a:rPr lang="en-US" sz="100" dirty="0"/>
              <a:t> </a:t>
            </a:r>
            <a:r>
              <a:rPr lang="en-US" sz="2000" dirty="0"/>
              <a:t>S</a:t>
            </a:r>
            <a:r>
              <a:rPr lang="en-US" sz="100" dirty="0"/>
              <a:t> </a:t>
            </a:r>
            <a:r>
              <a:rPr lang="en-US" sz="2000" dirty="0"/>
              <a:t>O</a:t>
            </a:r>
            <a:r>
              <a:rPr lang="en-US" sz="100" dirty="0"/>
              <a:t> </a:t>
            </a:r>
            <a:r>
              <a:rPr lang="en-US" sz="2000" dirty="0"/>
              <a:t>C is a professional membership society that provides leadership in addressing issues that confront the future of the Internet, and is the organization home for the groups responsible for Internet infrastructure standards</a:t>
            </a:r>
          </a:p>
        </p:txBody>
      </p:sp>
    </p:spTree>
    <p:extLst>
      <p:ext uri="{BB962C8B-B14F-4D97-AF65-F5344CB8AC3E}">
        <p14:creationId xmlns:p14="http://schemas.microsoft.com/office/powerpoint/2010/main" val="30073444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55B60-76B4-41C4-8181-9B69692ABB18}"/>
              </a:ext>
            </a:extLst>
          </p:cNvPr>
          <p:cNvSpPr>
            <a:spLocks noGrp="1"/>
          </p:cNvSpPr>
          <p:nvPr>
            <p:ph type="title"/>
          </p:nvPr>
        </p:nvSpPr>
        <p:spPr/>
        <p:txBody>
          <a:bodyPr/>
          <a:lstStyle/>
          <a:p>
            <a:r>
              <a:rPr lang="en-US" dirty="0"/>
              <a:t>Standards </a:t>
            </a:r>
            <a:r>
              <a:rPr lang="en-US" sz="2000" b="0" dirty="0"/>
              <a:t>(2 of 2)</a:t>
            </a:r>
          </a:p>
        </p:txBody>
      </p:sp>
      <p:sp>
        <p:nvSpPr>
          <p:cNvPr id="3" name="Content Placeholder 2">
            <a:extLst>
              <a:ext uri="{FF2B5EF4-FFF2-40B4-BE49-F238E27FC236}">
                <a16:creationId xmlns:a16="http://schemas.microsoft.com/office/drawing/2014/main" id="{913FEF7D-8DFE-408E-8B6C-38ED8D16E348}"/>
              </a:ext>
            </a:extLst>
          </p:cNvPr>
          <p:cNvSpPr>
            <a:spLocks noGrp="1"/>
          </p:cNvSpPr>
          <p:nvPr>
            <p:ph sz="quarter" idx="13"/>
          </p:nvPr>
        </p:nvSpPr>
        <p:spPr>
          <a:xfrm>
            <a:off x="457199" y="1556327"/>
            <a:ext cx="8356601" cy="4586896"/>
          </a:xfrm>
        </p:spPr>
        <p:txBody>
          <a:bodyPr/>
          <a:lstStyle/>
          <a:p>
            <a:pPr lvl="1"/>
            <a:r>
              <a:rPr lang="en-US" sz="2000" dirty="0"/>
              <a:t>International Telecommunication Union (I</a:t>
            </a:r>
            <a:r>
              <a:rPr lang="en-US" sz="100" dirty="0"/>
              <a:t> </a:t>
            </a:r>
            <a:r>
              <a:rPr lang="en-US" sz="2000" dirty="0"/>
              <a:t>T</a:t>
            </a:r>
            <a:r>
              <a:rPr lang="en-US" sz="100" dirty="0"/>
              <a:t> </a:t>
            </a:r>
            <a:r>
              <a:rPr lang="en-US" sz="2000" dirty="0"/>
              <a:t>U-T)</a:t>
            </a:r>
          </a:p>
          <a:p>
            <a:pPr lvl="2">
              <a:buFont typeface="Wingdings" panose="05000000000000000000" pitchFamily="2" charset="2"/>
              <a:buChar char="§"/>
            </a:pPr>
            <a:r>
              <a:rPr lang="en-US" sz="2000" dirty="0"/>
              <a:t>I</a:t>
            </a:r>
            <a:r>
              <a:rPr lang="en-US" sz="100" dirty="0"/>
              <a:t> </a:t>
            </a:r>
            <a:r>
              <a:rPr lang="en-US" sz="2000" dirty="0"/>
              <a:t>T</a:t>
            </a:r>
            <a:r>
              <a:rPr lang="en-US" sz="100" dirty="0"/>
              <a:t> </a:t>
            </a:r>
            <a:r>
              <a:rPr lang="en-US" sz="2000" dirty="0"/>
              <a:t>U is a United Nations agency in which governments and the private sector coordinate global telecom networks and services</a:t>
            </a:r>
          </a:p>
          <a:p>
            <a:pPr lvl="1"/>
            <a:r>
              <a:rPr lang="en-US" sz="2000" dirty="0"/>
              <a:t>International Organization for Standardization (I</a:t>
            </a:r>
            <a:r>
              <a:rPr lang="en-US" sz="100" dirty="0"/>
              <a:t> </a:t>
            </a:r>
            <a:r>
              <a:rPr lang="en-US" sz="2000" dirty="0"/>
              <a:t>S</a:t>
            </a:r>
            <a:r>
              <a:rPr lang="en-US" sz="100" dirty="0"/>
              <a:t> </a:t>
            </a:r>
            <a:r>
              <a:rPr lang="en-US" sz="2000" dirty="0"/>
              <a:t>O)</a:t>
            </a:r>
          </a:p>
          <a:p>
            <a:pPr lvl="2">
              <a:buFont typeface="Wingdings" panose="05000000000000000000" pitchFamily="2" charset="2"/>
              <a:buChar char="§"/>
            </a:pPr>
            <a:r>
              <a:rPr lang="en-US" sz="2000" dirty="0"/>
              <a:t>I</a:t>
            </a:r>
            <a:r>
              <a:rPr lang="en-US" sz="100" dirty="0"/>
              <a:t> </a:t>
            </a:r>
            <a:r>
              <a:rPr lang="en-US" sz="2000" dirty="0"/>
              <a:t>S</a:t>
            </a:r>
            <a:r>
              <a:rPr lang="en-US" sz="100" dirty="0"/>
              <a:t> </a:t>
            </a:r>
            <a:r>
              <a:rPr lang="en-US" sz="2000" dirty="0"/>
              <a:t>O is a nongovernmental organization whose work results in international agreements that are published as International Standards</a:t>
            </a:r>
          </a:p>
        </p:txBody>
      </p:sp>
    </p:spTree>
    <p:extLst>
      <p:ext uri="{BB962C8B-B14F-4D97-AF65-F5344CB8AC3E}">
        <p14:creationId xmlns:p14="http://schemas.microsoft.com/office/powerpoint/2010/main" val="3364021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8F31-D2ED-4DE1-8A2A-5198496ECB71}"/>
              </a:ext>
            </a:extLst>
          </p:cNvPr>
          <p:cNvSpPr>
            <a:spLocks noGrp="1"/>
          </p:cNvSpPr>
          <p:nvPr>
            <p:ph type="title"/>
          </p:nvPr>
        </p:nvSpPr>
        <p:spPr/>
        <p:txBody>
          <a:bodyPr/>
          <a:lstStyle/>
          <a:p>
            <a:r>
              <a:rPr lang="en-US" dirty="0"/>
              <a:t>Key Security Concepts</a:t>
            </a:r>
          </a:p>
        </p:txBody>
      </p:sp>
      <p:sp>
        <p:nvSpPr>
          <p:cNvPr id="3" name="Content Placeholder 2">
            <a:extLst>
              <a:ext uri="{FF2B5EF4-FFF2-40B4-BE49-F238E27FC236}">
                <a16:creationId xmlns:a16="http://schemas.microsoft.com/office/drawing/2014/main" id="{0490FDB1-6D2A-42F3-9C3F-AF3C54A56934}"/>
              </a:ext>
            </a:extLst>
          </p:cNvPr>
          <p:cNvSpPr>
            <a:spLocks noGrp="1"/>
          </p:cNvSpPr>
          <p:nvPr>
            <p:ph sz="quarter" idx="13"/>
          </p:nvPr>
        </p:nvSpPr>
        <p:spPr>
          <a:xfrm>
            <a:off x="457200" y="1556327"/>
            <a:ext cx="8229600" cy="4754826"/>
          </a:xfrm>
        </p:spPr>
        <p:txBody>
          <a:bodyPr/>
          <a:lstStyle/>
          <a:p>
            <a:r>
              <a:rPr lang="en-US" b="1" dirty="0"/>
              <a:t>Confidentiality</a:t>
            </a:r>
          </a:p>
          <a:p>
            <a:pPr lvl="1"/>
            <a:r>
              <a:rPr lang="en-US" dirty="0"/>
              <a:t>Data confidentiality: Preserving authorized restrictions on information access and disclosure, including means for protecting personal privacy and proprietary information</a:t>
            </a:r>
            <a:endParaRPr lang="en-US" b="0" kern="1200" baseline="0" dirty="0">
              <a:solidFill>
                <a:schemeClr val="tx1"/>
              </a:solidFill>
              <a:latin typeface="Arial" pitchFamily="-107" charset="0"/>
              <a:ea typeface="+mn-ea"/>
              <a:cs typeface="+mn-cs"/>
            </a:endParaRPr>
          </a:p>
          <a:p>
            <a:pPr lvl="1"/>
            <a:r>
              <a:rPr lang="en-US" b="0" kern="1200" baseline="0" dirty="0">
                <a:solidFill>
                  <a:schemeClr val="tx1"/>
                </a:solidFill>
                <a:latin typeface="Arial" pitchFamily="-107" charset="0"/>
                <a:ea typeface="+mn-ea"/>
                <a:cs typeface="+mn-cs"/>
              </a:rPr>
              <a:t>Privacy : Assures that individuals control or influence what information related to them may be collected and stored and by whom and to whom that information may be disclosed.</a:t>
            </a:r>
          </a:p>
        </p:txBody>
      </p:sp>
    </p:spTree>
    <p:extLst>
      <p:ext uri="{BB962C8B-B14F-4D97-AF65-F5344CB8AC3E}">
        <p14:creationId xmlns:p14="http://schemas.microsoft.com/office/powerpoint/2010/main" val="30055730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02F62-961F-4CF3-95B9-C84EC80F386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7B48C76-0346-4715-8365-74F385CC9508}"/>
              </a:ext>
            </a:extLst>
          </p:cNvPr>
          <p:cNvSpPr>
            <a:spLocks noGrp="1"/>
          </p:cNvSpPr>
          <p:nvPr>
            <p:ph sz="quarter" idx="13"/>
          </p:nvPr>
        </p:nvSpPr>
        <p:spPr>
          <a:xfrm>
            <a:off x="457200" y="1556327"/>
            <a:ext cx="3794289" cy="4520624"/>
          </a:xfrm>
        </p:spPr>
        <p:txBody>
          <a:bodyPr/>
          <a:lstStyle/>
          <a:p>
            <a:r>
              <a:rPr lang="en-US" sz="2000" dirty="0"/>
              <a:t>Computer security concepts</a:t>
            </a:r>
          </a:p>
          <a:p>
            <a:pPr lvl="1"/>
            <a:r>
              <a:rPr lang="en-US" sz="2000" dirty="0"/>
              <a:t>Definition</a:t>
            </a:r>
          </a:p>
          <a:p>
            <a:pPr lvl="1"/>
            <a:r>
              <a:rPr lang="en-US" sz="2000" dirty="0"/>
              <a:t>Challenges</a:t>
            </a:r>
          </a:p>
          <a:p>
            <a:pPr lvl="1"/>
            <a:r>
              <a:rPr lang="en-US" sz="2000" dirty="0"/>
              <a:t>Model</a:t>
            </a:r>
          </a:p>
          <a:p>
            <a:r>
              <a:rPr lang="en-US" sz="2000" dirty="0"/>
              <a:t>Threats, attacks, and assets</a:t>
            </a:r>
          </a:p>
          <a:p>
            <a:pPr lvl="1"/>
            <a:r>
              <a:rPr lang="en-US" sz="2000" dirty="0"/>
              <a:t>Threats and attacks</a:t>
            </a:r>
          </a:p>
          <a:p>
            <a:pPr lvl="1"/>
            <a:r>
              <a:rPr lang="en-US" sz="2000" dirty="0"/>
              <a:t>Threats and assets</a:t>
            </a:r>
          </a:p>
          <a:p>
            <a:r>
              <a:rPr lang="en-US" sz="2000" dirty="0"/>
              <a:t>Security functional requirements</a:t>
            </a:r>
          </a:p>
          <a:p>
            <a:r>
              <a:rPr lang="en-US" sz="2000" dirty="0"/>
              <a:t>Standards</a:t>
            </a:r>
          </a:p>
        </p:txBody>
      </p:sp>
      <p:sp>
        <p:nvSpPr>
          <p:cNvPr id="4" name="Content Placeholder 3">
            <a:extLst>
              <a:ext uri="{FF2B5EF4-FFF2-40B4-BE49-F238E27FC236}">
                <a16:creationId xmlns:a16="http://schemas.microsoft.com/office/drawing/2014/main" id="{C9E969D2-9A70-4C1B-8BED-6B8CED115385}"/>
              </a:ext>
            </a:extLst>
          </p:cNvPr>
          <p:cNvSpPr>
            <a:spLocks noGrp="1"/>
          </p:cNvSpPr>
          <p:nvPr>
            <p:ph sz="quarter" idx="14"/>
          </p:nvPr>
        </p:nvSpPr>
        <p:spPr>
          <a:xfrm>
            <a:off x="4562709" y="1556327"/>
            <a:ext cx="4293909" cy="4520623"/>
          </a:xfrm>
        </p:spPr>
        <p:txBody>
          <a:bodyPr/>
          <a:lstStyle/>
          <a:p>
            <a:r>
              <a:rPr lang="en-US" sz="2000" dirty="0"/>
              <a:t>Fundamental security design principles</a:t>
            </a:r>
          </a:p>
          <a:p>
            <a:r>
              <a:rPr lang="en-US" sz="2000" dirty="0"/>
              <a:t>Attack surfaces and attack trees</a:t>
            </a:r>
          </a:p>
          <a:p>
            <a:pPr lvl="1"/>
            <a:r>
              <a:rPr lang="en-US" sz="2000" dirty="0"/>
              <a:t>Attack surfaces</a:t>
            </a:r>
          </a:p>
          <a:p>
            <a:pPr lvl="1"/>
            <a:r>
              <a:rPr lang="en-US" sz="2000" dirty="0"/>
              <a:t>Attack trees</a:t>
            </a:r>
          </a:p>
          <a:p>
            <a:r>
              <a:rPr lang="en-US" sz="2000" dirty="0"/>
              <a:t>Computer security strategy</a:t>
            </a:r>
          </a:p>
          <a:p>
            <a:pPr lvl="1"/>
            <a:r>
              <a:rPr lang="en-US" sz="2000" dirty="0"/>
              <a:t>Security policy</a:t>
            </a:r>
          </a:p>
          <a:p>
            <a:pPr lvl="1"/>
            <a:r>
              <a:rPr lang="en-US" sz="2000" dirty="0"/>
              <a:t>Security implementation</a:t>
            </a:r>
          </a:p>
          <a:p>
            <a:pPr lvl="1"/>
            <a:r>
              <a:rPr lang="en-US" sz="2000" dirty="0"/>
              <a:t>Assurance and evaluation</a:t>
            </a:r>
          </a:p>
        </p:txBody>
      </p:sp>
    </p:spTree>
    <p:extLst>
      <p:ext uri="{BB962C8B-B14F-4D97-AF65-F5344CB8AC3E}">
        <p14:creationId xmlns:p14="http://schemas.microsoft.com/office/powerpoint/2010/main" val="41305105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8F31-D2ED-4DE1-8A2A-5198496ECB71}"/>
              </a:ext>
            </a:extLst>
          </p:cNvPr>
          <p:cNvSpPr>
            <a:spLocks noGrp="1"/>
          </p:cNvSpPr>
          <p:nvPr>
            <p:ph type="title"/>
          </p:nvPr>
        </p:nvSpPr>
        <p:spPr/>
        <p:txBody>
          <a:bodyPr/>
          <a:lstStyle/>
          <a:p>
            <a:r>
              <a:rPr lang="en-US" dirty="0"/>
              <a:t>Key Security Concepts</a:t>
            </a:r>
          </a:p>
        </p:txBody>
      </p:sp>
      <p:sp>
        <p:nvSpPr>
          <p:cNvPr id="3" name="Content Placeholder 2">
            <a:extLst>
              <a:ext uri="{FF2B5EF4-FFF2-40B4-BE49-F238E27FC236}">
                <a16:creationId xmlns:a16="http://schemas.microsoft.com/office/drawing/2014/main" id="{0490FDB1-6D2A-42F3-9C3F-AF3C54A56934}"/>
              </a:ext>
            </a:extLst>
          </p:cNvPr>
          <p:cNvSpPr>
            <a:spLocks noGrp="1"/>
          </p:cNvSpPr>
          <p:nvPr>
            <p:ph sz="quarter" idx="13"/>
          </p:nvPr>
        </p:nvSpPr>
        <p:spPr>
          <a:xfrm>
            <a:off x="457200" y="1556327"/>
            <a:ext cx="8229600" cy="4754826"/>
          </a:xfrm>
        </p:spPr>
        <p:txBody>
          <a:bodyPr/>
          <a:lstStyle/>
          <a:p>
            <a:r>
              <a:rPr lang="en-US" b="1" dirty="0"/>
              <a:t>Integrity</a:t>
            </a:r>
          </a:p>
          <a:p>
            <a:pPr lvl="1"/>
            <a:r>
              <a:rPr lang="en-US" dirty="0"/>
              <a:t>Guarding against improper information modification or destruction, including ensuring information nonrepudiation and authenticity</a:t>
            </a:r>
            <a:endParaRPr lang="en-US" dirty="0">
              <a:effectLst/>
            </a:endParaRPr>
          </a:p>
          <a:p>
            <a:pPr lvl="1"/>
            <a:r>
              <a:rPr lang="en-US" sz="2000" dirty="0">
                <a:solidFill>
                  <a:srgbClr val="1D78B8"/>
                </a:solidFill>
                <a:effectLst/>
              </a:rPr>
              <a:t>Data integrity</a:t>
            </a:r>
            <a:r>
              <a:rPr lang="en-US" sz="2000" dirty="0">
                <a:solidFill>
                  <a:srgbClr val="2D2D2D"/>
                </a:solidFill>
                <a:effectLst/>
              </a:rPr>
              <a:t>: Assures that information and programs are changed only in a specified and authorized manner.</a:t>
            </a:r>
          </a:p>
          <a:p>
            <a:pPr lvl="1"/>
            <a:r>
              <a:rPr lang="en-US" sz="2000" dirty="0">
                <a:solidFill>
                  <a:srgbClr val="1D78B8"/>
                </a:solidFill>
              </a:rPr>
              <a:t>System</a:t>
            </a:r>
            <a:r>
              <a:rPr lang="en-US" sz="2000" dirty="0">
                <a:solidFill>
                  <a:srgbClr val="1D78B8"/>
                </a:solidFill>
                <a:effectLst/>
              </a:rPr>
              <a:t> integrity</a:t>
            </a:r>
            <a:r>
              <a:rPr lang="en-US" sz="2000" dirty="0">
                <a:solidFill>
                  <a:srgbClr val="2D2D2D"/>
                </a:solidFill>
                <a:effectLst/>
              </a:rPr>
              <a:t>: Assures that a system performs its intended function in an unimpaired manner, free from deliberate or inadvertent unauthorized manipulation of the system.</a:t>
            </a:r>
            <a:endParaRPr lang="en-US" sz="2000" dirty="0"/>
          </a:p>
          <a:p>
            <a:r>
              <a:rPr lang="en-US" b="1" dirty="0"/>
              <a:t>Availability</a:t>
            </a:r>
          </a:p>
          <a:p>
            <a:pPr lvl="1"/>
            <a:r>
              <a:rPr lang="en-US" dirty="0"/>
              <a:t>Ensuring timely and reliable access to and use of information</a:t>
            </a:r>
          </a:p>
        </p:txBody>
      </p:sp>
    </p:spTree>
    <p:extLst>
      <p:ext uri="{BB962C8B-B14F-4D97-AF65-F5344CB8AC3E}">
        <p14:creationId xmlns:p14="http://schemas.microsoft.com/office/powerpoint/2010/main" val="2949836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8F31-D2ED-4DE1-8A2A-5198496ECB71}"/>
              </a:ext>
            </a:extLst>
          </p:cNvPr>
          <p:cNvSpPr>
            <a:spLocks noGrp="1"/>
          </p:cNvSpPr>
          <p:nvPr>
            <p:ph type="title"/>
          </p:nvPr>
        </p:nvSpPr>
        <p:spPr/>
        <p:txBody>
          <a:bodyPr/>
          <a:lstStyle/>
          <a:p>
            <a:r>
              <a:rPr lang="en-US" dirty="0"/>
              <a:t>Key Security Concepts</a:t>
            </a:r>
          </a:p>
        </p:txBody>
      </p:sp>
      <p:sp>
        <p:nvSpPr>
          <p:cNvPr id="3" name="Content Placeholder 2">
            <a:extLst>
              <a:ext uri="{FF2B5EF4-FFF2-40B4-BE49-F238E27FC236}">
                <a16:creationId xmlns:a16="http://schemas.microsoft.com/office/drawing/2014/main" id="{0490FDB1-6D2A-42F3-9C3F-AF3C54A56934}"/>
              </a:ext>
            </a:extLst>
          </p:cNvPr>
          <p:cNvSpPr>
            <a:spLocks noGrp="1"/>
          </p:cNvSpPr>
          <p:nvPr>
            <p:ph sz="quarter" idx="13"/>
          </p:nvPr>
        </p:nvSpPr>
        <p:spPr>
          <a:xfrm>
            <a:off x="457200" y="1556327"/>
            <a:ext cx="8229600" cy="4754826"/>
          </a:xfrm>
        </p:spPr>
        <p:txBody>
          <a:bodyPr/>
          <a:lstStyle/>
          <a:p>
            <a:r>
              <a:rPr lang="en-US" sz="2400" b="1" kern="1200" baseline="0" dirty="0">
                <a:solidFill>
                  <a:schemeClr val="tx1"/>
                </a:solidFill>
                <a:latin typeface="Arial" pitchFamily="-107" charset="0"/>
                <a:ea typeface="+mn-ea"/>
                <a:cs typeface="+mn-cs"/>
              </a:rPr>
              <a:t>Authenticity</a:t>
            </a:r>
          </a:p>
          <a:p>
            <a:pPr lvl="1"/>
            <a:r>
              <a:rPr lang="en-US" b="0" kern="1200" baseline="0" dirty="0">
                <a:solidFill>
                  <a:schemeClr val="tx1"/>
                </a:solidFill>
                <a:latin typeface="Arial" pitchFamily="-107" charset="0"/>
                <a:ea typeface="+mn-ea"/>
                <a:cs typeface="+mn-cs"/>
              </a:rPr>
              <a:t> The property of being genuine and being able to be verified and trusted; confidence in the validity of a transmission, a message, or message originator. </a:t>
            </a:r>
          </a:p>
          <a:p>
            <a:pPr marL="458550" lvl="1" indent="0">
              <a:buNone/>
            </a:pPr>
            <a:endParaRPr lang="en-US" b="0" kern="1200" baseline="0" dirty="0">
              <a:solidFill>
                <a:schemeClr val="tx1"/>
              </a:solidFill>
              <a:latin typeface="Arial" pitchFamily="-107" charset="0"/>
              <a:ea typeface="+mn-ea"/>
              <a:cs typeface="+mn-cs"/>
            </a:endParaRPr>
          </a:p>
          <a:p>
            <a:pPr lvl="1"/>
            <a:r>
              <a:rPr lang="en-US" b="0" kern="1200" baseline="0" dirty="0">
                <a:solidFill>
                  <a:schemeClr val="tx1"/>
                </a:solidFill>
                <a:latin typeface="Arial" pitchFamily="-107" charset="0"/>
                <a:ea typeface="+mn-ea"/>
                <a:cs typeface="+mn-cs"/>
              </a:rPr>
              <a:t>This means verifying that users are who they say they are and that each input arriving at the system came from a trusted source.</a:t>
            </a:r>
            <a:endParaRPr lang="en-US" sz="2400" b="0" kern="1200" baseline="0" dirty="0">
              <a:solidFill>
                <a:schemeClr val="tx1"/>
              </a:solidFill>
              <a:latin typeface="Arial" pitchFamily="-107" charset="0"/>
              <a:ea typeface="+mn-ea"/>
              <a:cs typeface="+mn-cs"/>
            </a:endParaRPr>
          </a:p>
        </p:txBody>
      </p:sp>
    </p:spTree>
    <p:extLst>
      <p:ext uri="{BB962C8B-B14F-4D97-AF65-F5344CB8AC3E}">
        <p14:creationId xmlns:p14="http://schemas.microsoft.com/office/powerpoint/2010/main" val="2869054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8F31-D2ED-4DE1-8A2A-5198496ECB71}"/>
              </a:ext>
            </a:extLst>
          </p:cNvPr>
          <p:cNvSpPr>
            <a:spLocks noGrp="1"/>
          </p:cNvSpPr>
          <p:nvPr>
            <p:ph type="title"/>
          </p:nvPr>
        </p:nvSpPr>
        <p:spPr/>
        <p:txBody>
          <a:bodyPr/>
          <a:lstStyle/>
          <a:p>
            <a:r>
              <a:rPr lang="en-US" dirty="0"/>
              <a:t>Key Security Concepts</a:t>
            </a:r>
          </a:p>
        </p:txBody>
      </p:sp>
      <p:sp>
        <p:nvSpPr>
          <p:cNvPr id="3" name="Content Placeholder 2">
            <a:extLst>
              <a:ext uri="{FF2B5EF4-FFF2-40B4-BE49-F238E27FC236}">
                <a16:creationId xmlns:a16="http://schemas.microsoft.com/office/drawing/2014/main" id="{0490FDB1-6D2A-42F3-9C3F-AF3C54A56934}"/>
              </a:ext>
            </a:extLst>
          </p:cNvPr>
          <p:cNvSpPr>
            <a:spLocks noGrp="1"/>
          </p:cNvSpPr>
          <p:nvPr>
            <p:ph sz="quarter" idx="13"/>
          </p:nvPr>
        </p:nvSpPr>
        <p:spPr>
          <a:xfrm>
            <a:off x="457200" y="1556327"/>
            <a:ext cx="8229600" cy="4754826"/>
          </a:xfrm>
        </p:spPr>
        <p:txBody>
          <a:bodyPr/>
          <a:lstStyle/>
          <a:p>
            <a:r>
              <a:rPr lang="en-US" sz="2400" b="1" kern="1200" baseline="0" dirty="0">
                <a:solidFill>
                  <a:schemeClr val="tx1"/>
                </a:solidFill>
                <a:latin typeface="Arial" pitchFamily="-107" charset="0"/>
                <a:ea typeface="+mn-ea"/>
                <a:cs typeface="+mn-cs"/>
              </a:rPr>
              <a:t>Accountability</a:t>
            </a:r>
          </a:p>
          <a:p>
            <a:pPr lvl="1"/>
            <a:r>
              <a:rPr lang="en-US" b="0" kern="1200" baseline="0" dirty="0">
                <a:solidFill>
                  <a:schemeClr val="tx1"/>
                </a:solidFill>
                <a:latin typeface="Arial" pitchFamily="-107" charset="0"/>
                <a:ea typeface="+mn-ea"/>
                <a:cs typeface="+mn-cs"/>
              </a:rPr>
              <a:t>The security goal that generates the requirement for actions of an entity to be traced uniquely to that entity.</a:t>
            </a:r>
          </a:p>
          <a:p>
            <a:pPr lvl="1"/>
            <a:r>
              <a:rPr lang="en-US" b="0" kern="1200" baseline="0" dirty="0">
                <a:solidFill>
                  <a:schemeClr val="tx1"/>
                </a:solidFill>
                <a:latin typeface="Arial" pitchFamily="-107" charset="0"/>
                <a:ea typeface="+mn-ea"/>
                <a:cs typeface="+mn-cs"/>
              </a:rPr>
              <a:t> This supports nonrepudiation, deterrence, fault isolation, intrusion detection and prevention, and after-action recovery and legal action.</a:t>
            </a:r>
          </a:p>
        </p:txBody>
      </p:sp>
    </p:spTree>
    <p:extLst>
      <p:ext uri="{BB962C8B-B14F-4D97-AF65-F5344CB8AC3E}">
        <p14:creationId xmlns:p14="http://schemas.microsoft.com/office/powerpoint/2010/main" val="1798525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2A894-04E6-49CB-AEA8-59E005F1E854}"/>
              </a:ext>
            </a:extLst>
          </p:cNvPr>
          <p:cNvSpPr>
            <a:spLocks noGrp="1"/>
          </p:cNvSpPr>
          <p:nvPr>
            <p:ph type="title"/>
          </p:nvPr>
        </p:nvSpPr>
        <p:spPr/>
        <p:txBody>
          <a:bodyPr/>
          <a:lstStyle/>
          <a:p>
            <a:r>
              <a:rPr lang="en-US" dirty="0"/>
              <a:t>Levels of Security Breach Impact</a:t>
            </a:r>
          </a:p>
        </p:txBody>
      </p:sp>
      <p:sp>
        <p:nvSpPr>
          <p:cNvPr id="3" name="Content Placeholder 2">
            <a:extLst>
              <a:ext uri="{FF2B5EF4-FFF2-40B4-BE49-F238E27FC236}">
                <a16:creationId xmlns:a16="http://schemas.microsoft.com/office/drawing/2014/main" id="{4478BC7B-1259-4CF7-B39E-21613D42D18B}"/>
              </a:ext>
            </a:extLst>
          </p:cNvPr>
          <p:cNvSpPr>
            <a:spLocks noGrp="1"/>
          </p:cNvSpPr>
          <p:nvPr>
            <p:ph sz="quarter" idx="13"/>
          </p:nvPr>
        </p:nvSpPr>
        <p:spPr>
          <a:xfrm>
            <a:off x="457200" y="1556326"/>
            <a:ext cx="7885289" cy="4505807"/>
          </a:xfrm>
        </p:spPr>
        <p:txBody>
          <a:bodyPr/>
          <a:lstStyle/>
          <a:p>
            <a:r>
              <a:rPr lang="en-US" sz="2000" b="1" dirty="0"/>
              <a:t>Low</a:t>
            </a:r>
          </a:p>
          <a:p>
            <a:pPr lvl="1"/>
            <a:r>
              <a:rPr lang="en-US" sz="2000" dirty="0"/>
              <a:t>The loss could be expected to have a limited adverse effect on organizational operations, organizational assets, or individuals</a:t>
            </a:r>
          </a:p>
          <a:p>
            <a:pPr lvl="2"/>
            <a:r>
              <a:rPr lang="en-US" sz="1800" b="0" i="0" u="none" strike="noStrike" kern="1200" baseline="0" dirty="0">
                <a:solidFill>
                  <a:schemeClr val="tx1"/>
                </a:solidFill>
                <a:latin typeface="Arial" pitchFamily="-107" charset="0"/>
                <a:ea typeface="+mn-ea"/>
                <a:cs typeface="+mn-cs"/>
              </a:rPr>
              <a:t>cause a degradation in mission capability to an extent and duration that the organization is able to perform its primary functions, but the effectiveness of the functions is noticeably reduced; </a:t>
            </a:r>
          </a:p>
          <a:p>
            <a:pPr lvl="2"/>
            <a:r>
              <a:rPr lang="en-US" sz="1800" b="0" i="0" u="none" strike="noStrike" kern="1200" baseline="0" dirty="0">
                <a:solidFill>
                  <a:schemeClr val="tx1"/>
                </a:solidFill>
                <a:latin typeface="Arial" pitchFamily="-107" charset="0"/>
                <a:ea typeface="+mn-ea"/>
                <a:cs typeface="+mn-cs"/>
              </a:rPr>
              <a:t>result in minor damage to organizational assets; </a:t>
            </a:r>
          </a:p>
          <a:p>
            <a:pPr lvl="2"/>
            <a:r>
              <a:rPr lang="en-US" sz="1800" b="0" i="0" u="none" strike="noStrike" kern="1200" baseline="0" dirty="0">
                <a:solidFill>
                  <a:schemeClr val="tx1"/>
                </a:solidFill>
                <a:latin typeface="Arial" pitchFamily="-107" charset="0"/>
                <a:ea typeface="+mn-ea"/>
                <a:cs typeface="+mn-cs"/>
              </a:rPr>
              <a:t>result in minor financial loss; or </a:t>
            </a:r>
          </a:p>
          <a:p>
            <a:pPr lvl="2"/>
            <a:r>
              <a:rPr lang="en-US" sz="1800" b="0" i="0" u="none" strike="noStrike" kern="1200" baseline="0" dirty="0">
                <a:solidFill>
                  <a:schemeClr val="tx1"/>
                </a:solidFill>
                <a:latin typeface="Arial" pitchFamily="-107" charset="0"/>
                <a:ea typeface="+mn-ea"/>
                <a:cs typeface="+mn-cs"/>
              </a:rPr>
              <a:t>result in minor harm to individuals.</a:t>
            </a:r>
          </a:p>
        </p:txBody>
      </p:sp>
    </p:spTree>
    <p:extLst>
      <p:ext uri="{BB962C8B-B14F-4D97-AF65-F5344CB8AC3E}">
        <p14:creationId xmlns:p14="http://schemas.microsoft.com/office/powerpoint/2010/main" val="2878433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2A894-04E6-49CB-AEA8-59E005F1E854}"/>
              </a:ext>
            </a:extLst>
          </p:cNvPr>
          <p:cNvSpPr>
            <a:spLocks noGrp="1"/>
          </p:cNvSpPr>
          <p:nvPr>
            <p:ph type="title"/>
          </p:nvPr>
        </p:nvSpPr>
        <p:spPr/>
        <p:txBody>
          <a:bodyPr/>
          <a:lstStyle/>
          <a:p>
            <a:r>
              <a:rPr lang="en-US" dirty="0"/>
              <a:t>Levels of Security Breach Impact</a:t>
            </a:r>
          </a:p>
        </p:txBody>
      </p:sp>
      <p:sp>
        <p:nvSpPr>
          <p:cNvPr id="3" name="Content Placeholder 2">
            <a:extLst>
              <a:ext uri="{FF2B5EF4-FFF2-40B4-BE49-F238E27FC236}">
                <a16:creationId xmlns:a16="http://schemas.microsoft.com/office/drawing/2014/main" id="{4478BC7B-1259-4CF7-B39E-21613D42D18B}"/>
              </a:ext>
            </a:extLst>
          </p:cNvPr>
          <p:cNvSpPr>
            <a:spLocks noGrp="1"/>
          </p:cNvSpPr>
          <p:nvPr>
            <p:ph sz="quarter" idx="13"/>
          </p:nvPr>
        </p:nvSpPr>
        <p:spPr>
          <a:xfrm>
            <a:off x="457200" y="1556326"/>
            <a:ext cx="7885289" cy="4505807"/>
          </a:xfrm>
        </p:spPr>
        <p:txBody>
          <a:bodyPr/>
          <a:lstStyle/>
          <a:p>
            <a:r>
              <a:rPr lang="en-US" sz="2000" b="1" dirty="0"/>
              <a:t>Moderate</a:t>
            </a:r>
          </a:p>
          <a:p>
            <a:pPr lvl="1"/>
            <a:r>
              <a:rPr lang="en-US" sz="2000" dirty="0"/>
              <a:t>The loss could be expected to have a serious adverse effect on organizational operations, organizational assets, or individuals</a:t>
            </a:r>
          </a:p>
          <a:p>
            <a:pPr lvl="2"/>
            <a:r>
              <a:rPr lang="en-US" sz="1800" b="0" i="0" u="none" strike="noStrike" kern="1200" baseline="0" dirty="0">
                <a:solidFill>
                  <a:schemeClr val="tx1"/>
                </a:solidFill>
                <a:latin typeface="Arial" pitchFamily="-107" charset="0"/>
                <a:ea typeface="+mn-ea"/>
                <a:cs typeface="+mn-cs"/>
              </a:rPr>
              <a:t>cause a significant degradation in mission capability to an extent and duration that the organization is able to perform its primary functions, but the effectiveness of the functions is significantly reduced; </a:t>
            </a:r>
          </a:p>
          <a:p>
            <a:pPr lvl="2"/>
            <a:r>
              <a:rPr lang="en-US" sz="1800" b="0" i="0" u="none" strike="noStrike" kern="1200" baseline="0" dirty="0">
                <a:solidFill>
                  <a:schemeClr val="tx1"/>
                </a:solidFill>
                <a:latin typeface="Arial" pitchFamily="-107" charset="0"/>
                <a:ea typeface="+mn-ea"/>
                <a:cs typeface="+mn-cs"/>
              </a:rPr>
              <a:t>result in significant damage to organizational assets; </a:t>
            </a:r>
          </a:p>
          <a:p>
            <a:pPr lvl="2"/>
            <a:r>
              <a:rPr lang="en-US" sz="1800" b="0" i="0" u="none" strike="noStrike" kern="1200" baseline="0" dirty="0">
                <a:solidFill>
                  <a:schemeClr val="tx1"/>
                </a:solidFill>
                <a:latin typeface="Arial" pitchFamily="-107" charset="0"/>
                <a:ea typeface="+mn-ea"/>
                <a:cs typeface="+mn-cs"/>
              </a:rPr>
              <a:t>result in significant financial loss; or </a:t>
            </a:r>
          </a:p>
          <a:p>
            <a:pPr lvl="2"/>
            <a:r>
              <a:rPr lang="en-US" sz="1800" b="0" i="0" u="none" strike="noStrike" kern="1200" baseline="0" dirty="0">
                <a:solidFill>
                  <a:schemeClr val="tx1"/>
                </a:solidFill>
                <a:latin typeface="Arial" pitchFamily="-107" charset="0"/>
                <a:ea typeface="+mn-ea"/>
                <a:cs typeface="+mn-cs"/>
              </a:rPr>
              <a:t>result in significant harm to individuals that does not involve loss of life or serious, life-threatening injuries.</a:t>
            </a:r>
          </a:p>
          <a:p>
            <a:pPr lvl="1"/>
            <a:endParaRPr lang="en-US" sz="2000" dirty="0"/>
          </a:p>
        </p:txBody>
      </p:sp>
    </p:spTree>
    <p:extLst>
      <p:ext uri="{BB962C8B-B14F-4D97-AF65-F5344CB8AC3E}">
        <p14:creationId xmlns:p14="http://schemas.microsoft.com/office/powerpoint/2010/main" val="2507234298"/>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2" ma:contentTypeDescription="Create a new document." ma:contentTypeScope="" ma:versionID="9ee3781bcb6633d132c89161492bb118">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d3e430f46b92204fb5a3381a429c4dbe"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7c1bd8dc-4e40-424f-a15f-9ffcd522197f">
      <UserInfo>
        <DisplayName/>
        <AccountId xsi:nil="true"/>
        <AccountType/>
      </UserInfo>
    </SharedWithUsers>
    <MediaLengthInSeconds xmlns="6125ffc9-2c56-435e-8267-1393444907b2" xsi:nil="true"/>
  </documentManagement>
</p:properties>
</file>

<file path=customXml/itemProps1.xml><?xml version="1.0" encoding="utf-8"?>
<ds:datastoreItem xmlns:ds="http://schemas.openxmlformats.org/officeDocument/2006/customXml" ds:itemID="{F2886740-2CDB-40AE-AA5B-90C4753EAB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bd8dc-4e40-424f-a15f-9ffcd522197f"/>
    <ds:schemaRef ds:uri="6125ffc9-2c56-435e-8267-1393444907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31A8413-029D-42D8-BEDA-FB1A28369809}">
  <ds:schemaRefs>
    <ds:schemaRef ds:uri="http://schemas.microsoft.com/sharepoint/v3/contenttype/forms"/>
  </ds:schemaRefs>
</ds:datastoreItem>
</file>

<file path=customXml/itemProps3.xml><?xml version="1.0" encoding="utf-8"?>
<ds:datastoreItem xmlns:ds="http://schemas.openxmlformats.org/officeDocument/2006/customXml" ds:itemID="{35C22669-9A0A-4EE9-94FA-D15CD175826A}">
  <ds:schemaRefs>
    <ds:schemaRef ds:uri="http://schemas.microsoft.com/office/2006/documentManagement/types"/>
    <ds:schemaRef ds:uri="http://purl.org/dc/terms/"/>
    <ds:schemaRef ds:uri="http://schemas.microsoft.com/office/2006/metadata/properties"/>
    <ds:schemaRef ds:uri="http://purl.org/dc/elements/1.1/"/>
    <ds:schemaRef ds:uri="7c1bd8dc-4e40-424f-a15f-9ffcd522197f"/>
    <ds:schemaRef ds:uri="http://www.w3.org/XML/1998/namespace"/>
    <ds:schemaRef ds:uri="http://schemas.microsoft.com/office/infopath/2007/PartnerControls"/>
    <ds:schemaRef ds:uri="http://schemas.openxmlformats.org/package/2006/metadata/core-properties"/>
    <ds:schemaRef ds:uri="6125ffc9-2c56-435e-8267-1393444907b2"/>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148198</TotalTime>
  <Words>13697</Words>
  <Application>Microsoft Macintosh PowerPoint</Application>
  <PresentationFormat>On-screen Show (4:3)</PresentationFormat>
  <Paragraphs>743</Paragraphs>
  <Slides>41</Slides>
  <Notes>41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41</vt:i4>
      </vt:variant>
    </vt:vector>
  </HeadingPairs>
  <TitlesOfParts>
    <vt:vector size="49" baseType="lpstr">
      <vt:lpstr>Wingdings</vt:lpstr>
      <vt:lpstr>Verdana</vt:lpstr>
      <vt:lpstr>Arial</vt:lpstr>
      <vt:lpstr>Noto Sans Symbols</vt:lpstr>
      <vt:lpstr>Times New Roman</vt:lpstr>
      <vt:lpstr>Calibri</vt:lpstr>
      <vt:lpstr>USHE</vt:lpstr>
      <vt:lpstr>USHE_slide options</vt:lpstr>
      <vt:lpstr>Computer Security: Principles and Practice</vt:lpstr>
      <vt:lpstr>The N I S T Report N I S T I R 7298 (Glossary of Key Information Security Terms , May 2013) Defines the Term Computer Security as Follows:</vt:lpstr>
      <vt:lpstr>Figure 1.1 Essential Network and Computer Security Objectives</vt:lpstr>
      <vt:lpstr>Key Security Concepts</vt:lpstr>
      <vt:lpstr>Key Security Concepts</vt:lpstr>
      <vt:lpstr>Key Security Concepts</vt:lpstr>
      <vt:lpstr>Key Security Concepts</vt:lpstr>
      <vt:lpstr>Levels of Security Breach Impact</vt:lpstr>
      <vt:lpstr>Levels of Security Breach Impact</vt:lpstr>
      <vt:lpstr>Levels of Security Breach Impact</vt:lpstr>
      <vt:lpstr>Computer Security Challenges (1 of 2)</vt:lpstr>
      <vt:lpstr>Computer Security Challenges (2 of 2)</vt:lpstr>
      <vt:lpstr>Table 1.1 Computer Security Terminology, from R F C 2828, Internet Security Glossary, May 2000 (1 of 2)</vt:lpstr>
      <vt:lpstr>Table 1.1 Computer Security Terminology, from R F C 2828, Internet Security Glossary, May 2000 (2 of 2)</vt:lpstr>
      <vt:lpstr>Figure 1.2 Security Concepts and Relationships</vt:lpstr>
      <vt:lpstr>Assets of a Computer System</vt:lpstr>
      <vt:lpstr>Vulnerabilities, Threats and Attacks</vt:lpstr>
      <vt:lpstr>Countermeasures</vt:lpstr>
      <vt:lpstr>Table 1.2 Threat Consequences, and the Types of Threat Actions That Cause Each Consequence (1 of 2)</vt:lpstr>
      <vt:lpstr>Table 1.2 Threat Consequences, and the Types of Threat Actions That Cause Each Consequence (2 of 2)</vt:lpstr>
      <vt:lpstr>Figure 1.3 Scope of Computer Security</vt:lpstr>
      <vt:lpstr>Table 1.3 Computer and Network Assets, with Examples of Threats</vt:lpstr>
      <vt:lpstr>Passive and Active Attacks</vt:lpstr>
      <vt:lpstr>Table 1.4 Security Requirements (1 of 7)</vt:lpstr>
      <vt:lpstr>Table 1.4 Security Requirements (2 of 7)</vt:lpstr>
      <vt:lpstr>Table 1.4 Security Requirements (3 of 7)</vt:lpstr>
      <vt:lpstr>Table 1.4 Security Requirements (4 of 7)</vt:lpstr>
      <vt:lpstr>Table 1.4 Security Requirements (5 of 7)</vt:lpstr>
      <vt:lpstr>Table 1.4 Security Requirements (6 of 7)</vt:lpstr>
      <vt:lpstr>Table 1.4 Security Requirements (7 of 7)</vt:lpstr>
      <vt:lpstr>Fundamental Security Design Principles</vt:lpstr>
      <vt:lpstr>Attack Surfaces</vt:lpstr>
      <vt:lpstr>Attack Surface Categories</vt:lpstr>
      <vt:lpstr>Figure 1.4 Defense in Depth and Attack Surface</vt:lpstr>
      <vt:lpstr>Figure 1.5 An Attack Tree for Internet Banking Authentication</vt:lpstr>
      <vt:lpstr>Computer Security Strategy (1 of 2)</vt:lpstr>
      <vt:lpstr>Computer Security Strategy (2 of 2)</vt:lpstr>
      <vt:lpstr>Standards (1 of 2)</vt:lpstr>
      <vt:lpstr>Standards (2 of 2)</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dc:title>
  <dc:subject>Engineering and Computer Science</dc:subject>
  <dc:creator>Stallings/Brown</dc:creator>
  <cp:keywords>Computer Security</cp:keywords>
  <dc:description>Long description alt-text is inserted in the notes pane.</dc:description>
  <cp:lastModifiedBy>Abdullah O Alshalan</cp:lastModifiedBy>
  <cp:revision>956</cp:revision>
  <dcterms:modified xsi:type="dcterms:W3CDTF">2024-10-09T21:19:52Z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y fmtid="{D5CDD505-2E9C-101B-9397-08002B2CF9AE}" pid="3" name="Order">
    <vt:r8>6372800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