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27"/>
  </p:notesMasterIdLst>
  <p:handoutMasterIdLst>
    <p:handoutMasterId r:id="rId28"/>
  </p:handoutMasterIdLst>
  <p:sldIdLst>
    <p:sldId id="330" r:id="rId6"/>
    <p:sldId id="331" r:id="rId7"/>
    <p:sldId id="336" r:id="rId8"/>
    <p:sldId id="337" r:id="rId9"/>
    <p:sldId id="338" r:id="rId10"/>
    <p:sldId id="339" r:id="rId11"/>
    <p:sldId id="340" r:id="rId12"/>
    <p:sldId id="341" r:id="rId13"/>
    <p:sldId id="356" r:id="rId14"/>
    <p:sldId id="342" r:id="rId15"/>
    <p:sldId id="343" r:id="rId16"/>
    <p:sldId id="349" r:id="rId17"/>
    <p:sldId id="351" r:id="rId18"/>
    <p:sldId id="352" r:id="rId19"/>
    <p:sldId id="334" r:id="rId20"/>
    <p:sldId id="333" r:id="rId21"/>
    <p:sldId id="332" r:id="rId22"/>
    <p:sldId id="335" r:id="rId23"/>
    <p:sldId id="354" r:id="rId24"/>
    <p:sldId id="355" r:id="rId25"/>
    <p:sldId id="298" r:id="rId26"/>
  </p:sldIdLst>
  <p:sldSz cx="9144000" cy="6858000" type="screen4x3"/>
  <p:notesSz cx="6858000" cy="9144000"/>
  <p:embeddedFontLst>
    <p:embeddedFont>
      <p:font typeface="ＭＳ Ｐゴシック" panose="020B0600070205080204" pitchFamily="34" charset="-128"/>
      <p:regular r:id="rId29"/>
    </p:embeddedFont>
    <p:embeddedFont>
      <p:font typeface="Noto Sans Symbols" panose="020B060402020202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98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72713" autoAdjust="0"/>
  </p:normalViewPr>
  <p:slideViewPr>
    <p:cSldViewPr snapToGrid="0" snapToObjects="1">
      <p:cViewPr varScale="1">
        <p:scale>
          <a:sx n="73" d="100"/>
          <a:sy n="73" d="100"/>
        </p:scale>
        <p:origin x="1188" y="72"/>
      </p:cViewPr>
      <p:guideLst>
        <p:guide orient="horz" pos="3997"/>
        <p:guide pos="295"/>
        <p:guide orient="horz" pos="4178"/>
        <p:guide orient="horz" pos="119"/>
        <p:guide orient="horz" pos="822"/>
        <p:guide orient="horz" pos="981"/>
        <p:guide pos="635"/>
      </p:guideLst>
    </p:cSldViewPr>
  </p:slideViewPr>
  <p:outlineViewPr>
    <p:cViewPr>
      <p:scale>
        <a:sx n="33" d="100"/>
        <a:sy n="33" d="100"/>
      </p:scale>
      <p:origin x="0" y="-12864"/>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B0CAD6A1-1327-EC4F-9D21-DD313631AD3E}"/>
    <pc:docChg chg="undo custSel addSld delSld modSld">
      <pc:chgData name="Abdullah O Alshalan" userId="b5f3f57b-ab63-41c5-8145-087ccfb5e07e" providerId="ADAL" clId="{B0CAD6A1-1327-EC4F-9D21-DD313631AD3E}" dt="2024-09-29T20:41:20.216" v="117" actId="2696"/>
      <pc:docMkLst>
        <pc:docMk/>
      </pc:docMkLst>
      <pc:sldChg chg="addSp delSp modSp">
        <pc:chgData name="Abdullah O Alshalan" userId="b5f3f57b-ab63-41c5-8145-087ccfb5e07e" providerId="ADAL" clId="{B0CAD6A1-1327-EC4F-9D21-DD313631AD3E}" dt="2024-09-29T19:49:30.158" v="98" actId="14100"/>
        <pc:sldMkLst>
          <pc:docMk/>
          <pc:sldMk cId="2367839543" sldId="343"/>
        </pc:sldMkLst>
        <pc:spChg chg="add mod">
          <ac:chgData name="Abdullah O Alshalan" userId="b5f3f57b-ab63-41c5-8145-087ccfb5e07e" providerId="ADAL" clId="{B0CAD6A1-1327-EC4F-9D21-DD313631AD3E}" dt="2024-09-29T19:45:43.170" v="93" actId="20577"/>
          <ac:spMkLst>
            <pc:docMk/>
            <pc:sldMk cId="2367839543" sldId="343"/>
            <ac:spMk id="7" creationId="{EB414C06-88A8-91BE-ED52-56CE74F935DB}"/>
          </ac:spMkLst>
        </pc:spChg>
        <pc:grpChg chg="add mod">
          <ac:chgData name="Abdullah O Alshalan" userId="b5f3f57b-ab63-41c5-8145-087ccfb5e07e" providerId="ADAL" clId="{B0CAD6A1-1327-EC4F-9D21-DD313631AD3E}" dt="2024-09-29T19:49:30.158" v="98" actId="14100"/>
          <ac:grpSpMkLst>
            <pc:docMk/>
            <pc:sldMk cId="2367839543" sldId="343"/>
            <ac:grpSpMk id="10" creationId="{CBB81658-0029-9DDE-0318-F6F2E3C4DF1C}"/>
          </ac:grpSpMkLst>
        </pc:grpChg>
        <pc:picChg chg="add del mod">
          <ac:chgData name="Abdullah O Alshalan" userId="b5f3f57b-ab63-41c5-8145-087ccfb5e07e" providerId="ADAL" clId="{B0CAD6A1-1327-EC4F-9D21-DD313631AD3E}" dt="2024-09-29T19:44:41.865" v="86" actId="21"/>
          <ac:picMkLst>
            <pc:docMk/>
            <pc:sldMk cId="2367839543" sldId="343"/>
            <ac:picMk id="6" creationId="{87131FB0-E95D-2B90-BCB6-6864F0AD5F1B}"/>
          </ac:picMkLst>
        </pc:picChg>
        <pc:picChg chg="add mod">
          <ac:chgData name="Abdullah O Alshalan" userId="b5f3f57b-ab63-41c5-8145-087ccfb5e07e" providerId="ADAL" clId="{B0CAD6A1-1327-EC4F-9D21-DD313631AD3E}" dt="2024-09-29T19:46:15.346" v="95" actId="34136"/>
          <ac:picMkLst>
            <pc:docMk/>
            <pc:sldMk cId="2367839543" sldId="343"/>
            <ac:picMk id="9" creationId="{89C52963-5C9F-8208-46F4-63618EC91BF6}"/>
          </ac:picMkLst>
        </pc:picChg>
      </pc:sldChg>
      <pc:sldChg chg="addSp delSp del">
        <pc:chgData name="Abdullah O Alshalan" userId="b5f3f57b-ab63-41c5-8145-087ccfb5e07e" providerId="ADAL" clId="{B0CAD6A1-1327-EC4F-9D21-DD313631AD3E}" dt="2024-09-29T20:41:12.207" v="115" actId="2696"/>
        <pc:sldMkLst>
          <pc:docMk/>
          <pc:sldMk cId="3738744957" sldId="344"/>
        </pc:sldMkLst>
        <pc:grpChg chg="add del">
          <ac:chgData name="Abdullah O Alshalan" userId="b5f3f57b-ab63-41c5-8145-087ccfb5e07e" providerId="ADAL" clId="{B0CAD6A1-1327-EC4F-9D21-DD313631AD3E}" dt="2024-09-29T19:49:45.812" v="99" actId="478"/>
          <ac:grpSpMkLst>
            <pc:docMk/>
            <pc:sldMk cId="3738744957" sldId="344"/>
            <ac:grpSpMk id="7" creationId="{B95C39AF-5E55-7498-3F00-D57A5DCF543E}"/>
          </ac:grpSpMkLst>
        </pc:grpChg>
        <pc:grpChg chg="add">
          <ac:chgData name="Abdullah O Alshalan" userId="b5f3f57b-ab63-41c5-8145-087ccfb5e07e" providerId="ADAL" clId="{B0CAD6A1-1327-EC4F-9D21-DD313631AD3E}" dt="2024-09-29T19:49:49.607" v="100" actId="22"/>
          <ac:grpSpMkLst>
            <pc:docMk/>
            <pc:sldMk cId="3738744957" sldId="344"/>
            <ac:grpSpMk id="11" creationId="{D8B3113E-622E-AC01-F8D5-0A1C31078871}"/>
          </ac:grpSpMkLst>
        </pc:grpChg>
      </pc:sldChg>
      <pc:sldChg chg="addSp del">
        <pc:chgData name="Abdullah O Alshalan" userId="b5f3f57b-ab63-41c5-8145-087ccfb5e07e" providerId="ADAL" clId="{B0CAD6A1-1327-EC4F-9D21-DD313631AD3E}" dt="2024-09-29T20:41:08.313" v="114" actId="2696"/>
        <pc:sldMkLst>
          <pc:docMk/>
          <pc:sldMk cId="1432254688" sldId="345"/>
        </pc:sldMkLst>
        <pc:grpChg chg="add">
          <ac:chgData name="Abdullah O Alshalan" userId="b5f3f57b-ab63-41c5-8145-087ccfb5e07e" providerId="ADAL" clId="{B0CAD6A1-1327-EC4F-9D21-DD313631AD3E}" dt="2024-09-29T19:49:53.116" v="101" actId="22"/>
          <ac:grpSpMkLst>
            <pc:docMk/>
            <pc:sldMk cId="1432254688" sldId="345"/>
            <ac:grpSpMk id="7" creationId="{085FEA20-F8A1-66D1-915A-EB09EC3CD0DB}"/>
          </ac:grpSpMkLst>
        </pc:grpChg>
      </pc:sldChg>
      <pc:sldChg chg="addSp del">
        <pc:chgData name="Abdullah O Alshalan" userId="b5f3f57b-ab63-41c5-8145-087ccfb5e07e" providerId="ADAL" clId="{B0CAD6A1-1327-EC4F-9D21-DD313631AD3E}" dt="2024-09-29T20:41:01.948" v="112" actId="2696"/>
        <pc:sldMkLst>
          <pc:docMk/>
          <pc:sldMk cId="1851663402" sldId="346"/>
        </pc:sldMkLst>
        <pc:grpChg chg="add">
          <ac:chgData name="Abdullah O Alshalan" userId="b5f3f57b-ab63-41c5-8145-087ccfb5e07e" providerId="ADAL" clId="{B0CAD6A1-1327-EC4F-9D21-DD313631AD3E}" dt="2024-09-29T19:49:58.709" v="103" actId="22"/>
          <ac:grpSpMkLst>
            <pc:docMk/>
            <pc:sldMk cId="1851663402" sldId="346"/>
            <ac:grpSpMk id="7" creationId="{F0127F05-7C93-1C72-1541-1CF23CEF7C72}"/>
          </ac:grpSpMkLst>
        </pc:grpChg>
      </pc:sldChg>
      <pc:sldChg chg="addSp del mod modShow">
        <pc:chgData name="Abdullah O Alshalan" userId="b5f3f57b-ab63-41c5-8145-087ccfb5e07e" providerId="ADAL" clId="{B0CAD6A1-1327-EC4F-9D21-DD313631AD3E}" dt="2024-09-29T20:40:58.425" v="111" actId="2696"/>
        <pc:sldMkLst>
          <pc:docMk/>
          <pc:sldMk cId="1121184677" sldId="347"/>
        </pc:sldMkLst>
        <pc:grpChg chg="add">
          <ac:chgData name="Abdullah O Alshalan" userId="b5f3f57b-ab63-41c5-8145-087ccfb5e07e" providerId="ADAL" clId="{B0CAD6A1-1327-EC4F-9D21-DD313631AD3E}" dt="2024-09-29T19:50:02.677" v="104" actId="22"/>
          <ac:grpSpMkLst>
            <pc:docMk/>
            <pc:sldMk cId="1121184677" sldId="347"/>
            <ac:grpSpMk id="7" creationId="{E9596BC9-C175-AB5E-46D1-E50D6D02FAA5}"/>
          </ac:grpSpMkLst>
        </pc:grpChg>
      </pc:sldChg>
      <pc:sldChg chg="addSp del mod modShow">
        <pc:chgData name="Abdullah O Alshalan" userId="b5f3f57b-ab63-41c5-8145-087ccfb5e07e" providerId="ADAL" clId="{B0CAD6A1-1327-EC4F-9D21-DD313631AD3E}" dt="2024-09-29T20:40:55.447" v="110" actId="2696"/>
        <pc:sldMkLst>
          <pc:docMk/>
          <pc:sldMk cId="2678904794" sldId="348"/>
        </pc:sldMkLst>
        <pc:grpChg chg="add">
          <ac:chgData name="Abdullah O Alshalan" userId="b5f3f57b-ab63-41c5-8145-087ccfb5e07e" providerId="ADAL" clId="{B0CAD6A1-1327-EC4F-9D21-DD313631AD3E}" dt="2024-09-29T19:50:06.826" v="105" actId="22"/>
          <ac:grpSpMkLst>
            <pc:docMk/>
            <pc:sldMk cId="2678904794" sldId="348"/>
            <ac:grpSpMk id="7" creationId="{6D1B077D-FFDE-DFD2-E7A0-A2C142868A11}"/>
          </ac:grpSpMkLst>
        </pc:grpChg>
      </pc:sldChg>
      <pc:sldChg chg="addSp del mod modShow">
        <pc:chgData name="Abdullah O Alshalan" userId="b5f3f57b-ab63-41c5-8145-087ccfb5e07e" providerId="ADAL" clId="{B0CAD6A1-1327-EC4F-9D21-DD313631AD3E}" dt="2024-09-29T20:41:20.216" v="117" actId="2696"/>
        <pc:sldMkLst>
          <pc:docMk/>
          <pc:sldMk cId="832659574" sldId="350"/>
        </pc:sldMkLst>
        <pc:grpChg chg="add">
          <ac:chgData name="Abdullah O Alshalan" userId="b5f3f57b-ab63-41c5-8145-087ccfb5e07e" providerId="ADAL" clId="{B0CAD6A1-1327-EC4F-9D21-DD313631AD3E}" dt="2024-09-29T19:50:17.383" v="106" actId="22"/>
          <ac:grpSpMkLst>
            <pc:docMk/>
            <pc:sldMk cId="832659574" sldId="350"/>
            <ac:grpSpMk id="7" creationId="{5BA4A677-D74B-0E60-B384-74F944D8A2A7}"/>
          </ac:grpSpMkLst>
        </pc:grpChg>
        <pc:grpChg chg="add">
          <ac:chgData name="Abdullah O Alshalan" userId="b5f3f57b-ab63-41c5-8145-087ccfb5e07e" providerId="ADAL" clId="{B0CAD6A1-1327-EC4F-9D21-DD313631AD3E}" dt="2024-09-29T20:41:17.267" v="116" actId="22"/>
          <ac:grpSpMkLst>
            <pc:docMk/>
            <pc:sldMk cId="832659574" sldId="350"/>
            <ac:grpSpMk id="11" creationId="{95FABF4E-9A3F-B4C4-673B-79E1F6B0F022}"/>
          </ac:grpSpMkLst>
        </pc:grpChg>
      </pc:sldChg>
      <pc:sldChg chg="addSp del">
        <pc:chgData name="Abdullah O Alshalan" userId="b5f3f57b-ab63-41c5-8145-087ccfb5e07e" providerId="ADAL" clId="{B0CAD6A1-1327-EC4F-9D21-DD313631AD3E}" dt="2024-09-29T20:41:05.746" v="113" actId="2696"/>
        <pc:sldMkLst>
          <pc:docMk/>
          <pc:sldMk cId="3355809471" sldId="353"/>
        </pc:sldMkLst>
        <pc:grpChg chg="add">
          <ac:chgData name="Abdullah O Alshalan" userId="b5f3f57b-ab63-41c5-8145-087ccfb5e07e" providerId="ADAL" clId="{B0CAD6A1-1327-EC4F-9D21-DD313631AD3E}" dt="2024-09-29T19:49:55.885" v="102" actId="22"/>
          <ac:grpSpMkLst>
            <pc:docMk/>
            <pc:sldMk cId="3355809471" sldId="353"/>
            <ac:grpSpMk id="7" creationId="{BC6714B4-59BC-4347-C0A5-D12DA2E4AAB9}"/>
          </ac:grpSpMkLst>
        </pc:grpChg>
      </pc:sldChg>
      <pc:sldChg chg="addSp delSp modSp new">
        <pc:chgData name="Abdullah O Alshalan" userId="b5f3f57b-ab63-41c5-8145-087ccfb5e07e" providerId="ADAL" clId="{B0CAD6A1-1327-EC4F-9D21-DD313631AD3E}" dt="2024-09-25T09:40:26.213" v="18" actId="14100"/>
        <pc:sldMkLst>
          <pc:docMk/>
          <pc:sldMk cId="2901710913" sldId="356"/>
        </pc:sldMkLst>
        <pc:spChg chg="mod">
          <ac:chgData name="Abdullah O Alshalan" userId="b5f3f57b-ab63-41c5-8145-087ccfb5e07e" providerId="ADAL" clId="{B0CAD6A1-1327-EC4F-9D21-DD313631AD3E}" dt="2024-09-25T09:37:41.551" v="2" actId="22"/>
          <ac:spMkLst>
            <pc:docMk/>
            <pc:sldMk cId="2901710913" sldId="356"/>
            <ac:spMk id="2" creationId="{A442F29A-EA32-9F8E-E263-C4269CB3E960}"/>
          </ac:spMkLst>
        </pc:spChg>
        <pc:spChg chg="del">
          <ac:chgData name="Abdullah O Alshalan" userId="b5f3f57b-ab63-41c5-8145-087ccfb5e07e" providerId="ADAL" clId="{B0CAD6A1-1327-EC4F-9D21-DD313631AD3E}" dt="2024-09-25T09:37:24.388" v="1" actId="22"/>
          <ac:spMkLst>
            <pc:docMk/>
            <pc:sldMk cId="2901710913" sldId="356"/>
            <ac:spMk id="3" creationId="{BAB9F29D-9CCB-0386-52DD-AF0E50D32F2A}"/>
          </ac:spMkLst>
        </pc:spChg>
        <pc:spChg chg="add del">
          <ac:chgData name="Abdullah O Alshalan" userId="b5f3f57b-ab63-41c5-8145-087ccfb5e07e" providerId="ADAL" clId="{B0CAD6A1-1327-EC4F-9D21-DD313631AD3E}" dt="2024-09-25T09:39:32.118" v="5" actId="21"/>
          <ac:spMkLst>
            <pc:docMk/>
            <pc:sldMk cId="2901710913" sldId="356"/>
            <ac:spMk id="8" creationId="{C67E9D2F-7E05-8D11-F1B7-890EF238C58A}"/>
          </ac:spMkLst>
        </pc:spChg>
        <pc:spChg chg="add mod">
          <ac:chgData name="Abdullah O Alshalan" userId="b5f3f57b-ab63-41c5-8145-087ccfb5e07e" providerId="ADAL" clId="{B0CAD6A1-1327-EC4F-9D21-DD313631AD3E}" dt="2024-09-25T09:40:26.213" v="18" actId="14100"/>
          <ac:spMkLst>
            <pc:docMk/>
            <pc:sldMk cId="2901710913" sldId="356"/>
            <ac:spMk id="12" creationId="{1149B192-F5E9-77F4-B7AB-60025BD0D64F}"/>
          </ac:spMkLst>
        </pc:spChg>
        <pc:picChg chg="add mod">
          <ac:chgData name="Abdullah O Alshalan" userId="b5f3f57b-ab63-41c5-8145-087ccfb5e07e" providerId="ADAL" clId="{B0CAD6A1-1327-EC4F-9D21-DD313631AD3E}" dt="2024-09-25T09:39:15.902" v="3" actId="1076"/>
          <ac:picMkLst>
            <pc:docMk/>
            <pc:sldMk cId="2901710913" sldId="356"/>
            <ac:picMk id="6" creationId="{339591AF-6B58-AEE5-1DEB-52BEC0997165}"/>
          </ac:picMkLst>
        </pc:picChg>
        <pc:picChg chg="add mod">
          <ac:chgData name="Abdullah O Alshalan" userId="b5f3f57b-ab63-41c5-8145-087ccfb5e07e" providerId="ADAL" clId="{B0CAD6A1-1327-EC4F-9D21-DD313631AD3E}" dt="2024-09-25T09:39:57.988" v="10" actId="1076"/>
          <ac:picMkLst>
            <pc:docMk/>
            <pc:sldMk cId="2901710913" sldId="356"/>
            <ac:picMk id="11" creationId="{55F0A5AB-57AB-6C67-5C97-93FE90B1E5E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9/29/24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Symmetric encryption, also referred to as conventional encryption, secret-key, or single-key encryption, was the only type of encryption in use prior to the development of public-key encryption in the late 1970s.  It remains by far the most widely used of the two types of encryption.</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chapter begins with a look at a general model for the symmetric encryption process; this will enable us to understand the context within which the algorithms are used. Then we look at three important block encryption algorithms: DES, triple DES, and AES. Next, the chapter introduces symmetric stream encryption and describes the widely used stream cipher RC4. We then examine the application of these algorithms to achieve confidentiality.</a:t>
            </a:r>
            <a:endParaRPr lang="en-US" b="0"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 standard FIPS 197 (Advanced Encryption Standard, November 2001). It is intended to replace DES and triple DES with an 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 In the description of this section, we assume a key length of 128 bits, which is likely to be the one most commonly implemented.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20.3 shows the overall structure of AES. The input to the encryption and decryption algorithms is a single 128-bit block. In FIPS PUB 197, this block is depicted as a square matrix of bytes. This block is copied into the State array, which is modified at each stage of encryption or decryption. After the final stage, State is copied to an output matrix. Similarly, the 128-bit key is depicted as a square matrix of bytes. This key is then expanded into an array of key schedule words; each word is 4 bytes and the total key schedule is 44 words for the 128-bit key. The ordering of bytes within a matrix is by column. So, for example, the first 4 bytes of a 128-bit plaintext input to the encryption cipher occupy the first column of the in matrix, the second 4 bytes occupy the second column, and so on. Similarly, the first 4 bytes 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Feistel structure. Recall that in the classic Feistel structure, half of the data block is used to modify the other half of the data block, and then the halves are swapped. AES does not use a Feistel structure but processes the entire data block in parallel 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 words, w [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Four distinct words (128 bits) 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Substitute Bytes: Uses a table, referred to as an S-box, to perform a byte-by- 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Shift Rows: 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Mix Columns: A substitution that alters each byte in a column as a function 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Add Round key: A simple bitwise XOR of the current block with a portion of the expanded key
The encryption process is as follows. </a:t>
            </a:r>
            <a:r>
              <a:rPr lang="en-US" b="0" dirty="0" err="1">
                <a:latin typeface="Times New Roman" charset="0"/>
                <a:ea typeface="ＭＳ Ｐゴシック" charset="0"/>
                <a:cs typeface="ＭＳ Ｐゴシック" charset="0"/>
              </a:rPr>
              <a:t>Paintext</a:t>
            </a:r>
            <a:r>
              <a:rPr lang="en-US" b="0" dirty="0">
                <a:latin typeface="Times New Roman" charset="0"/>
                <a:ea typeface="ＭＳ Ｐゴシック" charset="0"/>
                <a:cs typeface="ＭＳ Ｐゴシック" charset="0"/>
              </a:rPr>
              <a:t>, add round key with key left bracket 0, 3 right bracket. Round 1. Substitute bytes, shift rows, mix columns, add round key w left bracket 4, 7 right bracket. ellipsis. Round 9. Substitute bytes, shift rows, mix columns, add round key w left bracket 36, 39 right bracket. Round 10. Substitute bytes, shift rows, add round key w left bracket 40, 43 right bracket. output, cipher text. The decryption process is as follows. Cipher text. Add round key w left bracket 40, 43 right bracket. Round 1. Inverse shift, inverse sub </a:t>
            </a:r>
            <a:r>
              <a:rPr lang="en-US" b="0" dirty="0" err="1">
                <a:latin typeface="Times New Roman" charset="0"/>
                <a:ea typeface="ＭＳ Ｐゴシック" charset="0"/>
                <a:cs typeface="ＭＳ Ｐゴシック" charset="0"/>
              </a:rPr>
              <a:t>bytesm</a:t>
            </a:r>
            <a:r>
              <a:rPr lang="en-US" b="0" dirty="0">
                <a:latin typeface="Times New Roman" charset="0"/>
                <a:ea typeface="ＭＳ Ｐゴシック" charset="0"/>
                <a:cs typeface="ＭＳ Ｐゴシック" charset="0"/>
              </a:rPr>
              <a:t> add round key, and inverse mix C o ls. Ellipsis. Round 9. Inverse shift rows, inverse sub bytes, add round key w left bracket 4, 7 right bracket, inverse mix C o ls. Round 10. Inverse shift rows, inverse sub bytes, and add round key w left bracket 0, 3 right bracket. The output is plain text. The key expanded to w left parenthesis 4, 7 right bracket, w left bracket 36, 39 right bracket, and w left bracket 40, 43 right bracket.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274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charset="0"/>
                <a:ea typeface="ＭＳ Ｐゴシック" charset="0"/>
                <a:cs typeface="ＭＳ Ｐゴシック"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[ROBS95]. Eight to sixteen machine operations are required per output byte, and the cipher can be expected to run very quickly in software. RC4 is used in the SSL/TLS (Secure Sockets Layer/Transport Layer Security) standards that have been defined for communication between Web browsers and servers. It is also used in the WEP (Wired Equivalent Privacy) protocol and the newer </a:t>
            </a:r>
            <a:r>
              <a:rPr lang="en-US" dirty="0" err="1">
                <a:latin typeface="Times New Roman" charset="0"/>
                <a:ea typeface="ＭＳ Ｐゴシック" charset="0"/>
                <a:cs typeface="ＭＳ Ｐゴシック" charset="0"/>
              </a:rPr>
              <a:t>WiFi</a:t>
            </a:r>
            <a:r>
              <a:rPr lang="en-US" dirty="0">
                <a:latin typeface="Times New Roman" charset="0"/>
                <a:ea typeface="ＭＳ Ｐゴシック" charset="0"/>
                <a:cs typeface="ＭＳ Ｐゴシック" charset="0"/>
              </a:rPr>
              <a:t> Protected Access (WPA) protocol that are part of the IEEE 802.11 wireless LAN standard. RC4 was kept as a trade secret by RSA Security. In September 1994, the RC4 algorithm was anonymously posted on the Internet on the </a:t>
            </a:r>
            <a:r>
              <a:rPr lang="en-US" dirty="0" err="1">
                <a:latin typeface="Times New Roman" charset="0"/>
                <a:ea typeface="ＭＳ Ｐゴシック" charset="0"/>
                <a:cs typeface="ＭＳ Ｐゴシック" charset="0"/>
              </a:rPr>
              <a:t>Cypherpunks</a:t>
            </a:r>
            <a:r>
              <a:rPr lang="en-US" dirty="0">
                <a:latin typeface="Times New Roman" charset="0"/>
                <a:ea typeface="ＭＳ Ｐゴシック" charset="0"/>
                <a:cs typeface="ＭＳ Ｐゴシック" charset="0"/>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explain.  A variable-length key of from 1 to 256 bytes (8 to 2048 bits) is used to initialize a 256-byte state vector S, with elements S[0], S[1], …, S[255]. At all times, S contains a permutation of all 8-bit numbers from 0 through 255. For encryption and decryption, a byte k  (see Figure 2.3b) is generated from S  by selecting one of the 255 entries</a:t>
            </a:r>
          </a:p>
          <a:p>
            <a:r>
              <a:rPr lang="en-US" dirty="0">
                <a:latin typeface="Times New Roman" charset="0"/>
                <a:ea typeface="ＭＳ Ｐゴシック" charset="0"/>
                <a:cs typeface="ＭＳ Ｐゴシック" charset="0"/>
              </a:rPr>
              <a:t>in a systematic fashion. As each value of k  is generated, the entries in S  are once again permuted.</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To begin, the entries of S  are set equal to the values from 0 through 255 in ascending order; that is, S [0] =  0, S [1] =  1, . . . , S [255] =  255. A temporary vector, T, is also created. If the length of the key K is 256 bytes,</a:t>
            </a:r>
          </a:p>
          <a:p>
            <a:r>
              <a:rPr lang="en-US" dirty="0">
                <a:latin typeface="Times New Roman" charset="0"/>
                <a:ea typeface="ＭＳ Ｐゴシック" charset="0"/>
                <a:cs typeface="ＭＳ Ｐゴシック" charset="0"/>
              </a:rPr>
              <a:t>then K is transferred to T. Otherwise, for a key of length </a:t>
            </a:r>
            <a:r>
              <a:rPr lang="en-US" dirty="0" err="1">
                <a:latin typeface="Times New Roman" charset="0"/>
                <a:ea typeface="ＭＳ Ｐゴシック" charset="0"/>
                <a:cs typeface="ＭＳ Ｐゴシック" charset="0"/>
              </a:rPr>
              <a:t>keylen</a:t>
            </a:r>
            <a:r>
              <a:rPr lang="en-US" dirty="0">
                <a:latin typeface="Times New Roman" charset="0"/>
                <a:ea typeface="ＭＳ Ｐゴシック" charset="0"/>
                <a:cs typeface="ＭＳ Ｐゴシック" charset="0"/>
              </a:rPr>
              <a:t>  bytes, the first </a:t>
            </a:r>
            <a:r>
              <a:rPr lang="en-US" dirty="0" err="1">
                <a:latin typeface="Times New Roman" charset="0"/>
                <a:ea typeface="ＭＳ Ｐゴシック" charset="0"/>
                <a:cs typeface="ＭＳ Ｐゴシック" charset="0"/>
              </a:rPr>
              <a:t>keylen</a:t>
            </a:r>
            <a:r>
              <a:rPr lang="en-US" dirty="0">
                <a:latin typeface="Times New Roman" charset="0"/>
                <a:ea typeface="ＭＳ Ｐゴシック" charset="0"/>
                <a:cs typeface="ＭＳ Ｐゴシック" charset="0"/>
              </a:rPr>
              <a:t>  elements of T are copied from K and then K is repeated as many times as necessary to fill out T. These preliminary operations can be summarized as follows:</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 /* Initialization  */</a:t>
            </a:r>
          </a:p>
          <a:p>
            <a:r>
              <a:rPr lang="en-US" dirty="0">
                <a:latin typeface="Times New Roman" charset="0"/>
                <a:ea typeface="ＭＳ Ｐゴシック" charset="0"/>
                <a:cs typeface="ＭＳ Ｐゴシック" charset="0"/>
              </a:rPr>
              <a:t>for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0 to  255 do</a:t>
            </a:r>
          </a:p>
          <a:p>
            <a:r>
              <a:rPr lang="en-US" dirty="0">
                <a:latin typeface="Times New Roman" charset="0"/>
                <a:ea typeface="ＭＳ Ｐゴシック" charset="0"/>
                <a:cs typeface="ＭＳ Ｐゴシック" charset="0"/>
              </a:rPr>
              <a:t>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T[</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K[</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mod  </a:t>
            </a:r>
            <a:r>
              <a:rPr lang="en-US" dirty="0" err="1">
                <a:latin typeface="Times New Roman" charset="0"/>
                <a:ea typeface="ＭＳ Ｐゴシック" charset="0"/>
                <a:cs typeface="ＭＳ Ｐゴシック" charset="0"/>
              </a:rPr>
              <a:t>keylen</a:t>
            </a:r>
            <a:r>
              <a:rPr lang="en-US" dirty="0">
                <a:latin typeface="Times New Roman" charset="0"/>
                <a:ea typeface="ＭＳ Ｐゴシック" charset="0"/>
                <a:cs typeface="ＭＳ Ｐゴシック" charset="0"/>
              </a:rPr>
              <a: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Next we use T to produce the initial permutation of S. This involves starting with S[0] and going through to S[255], and, for each S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swapping S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with another byte in S  according to a scheme dictated by T[</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 Initial Permutation of S  */</a:t>
            </a:r>
          </a:p>
          <a:p>
            <a:r>
              <a:rPr lang="en-US" dirty="0">
                <a:latin typeface="Times New Roman" charset="0"/>
                <a:ea typeface="ＭＳ Ｐゴシック" charset="0"/>
                <a:cs typeface="ＭＳ Ｐゴシック" charset="0"/>
              </a:rPr>
              <a:t>j = 0;</a:t>
            </a:r>
          </a:p>
          <a:p>
            <a:r>
              <a:rPr lang="en-US" dirty="0">
                <a:latin typeface="Times New Roman" charset="0"/>
                <a:ea typeface="ＭＳ Ｐゴシック" charset="0"/>
                <a:cs typeface="ＭＳ Ｐゴシック" charset="0"/>
              </a:rPr>
              <a:t>for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0 to  255 do</a:t>
            </a:r>
          </a:p>
          <a:p>
            <a:r>
              <a:rPr lang="en-US" dirty="0">
                <a:latin typeface="Times New Roman" charset="0"/>
                <a:ea typeface="ＭＳ Ｐゴシック" charset="0"/>
                <a:cs typeface="ＭＳ Ｐゴシック" charset="0"/>
              </a:rPr>
              <a:t> j = (j +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T[</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mod  256;</a:t>
            </a:r>
          </a:p>
          <a:p>
            <a:r>
              <a:rPr lang="en-US" dirty="0">
                <a:latin typeface="Times New Roman" charset="0"/>
                <a:ea typeface="ＭＳ Ｐゴシック" charset="0"/>
                <a:cs typeface="ＭＳ Ｐゴシック" charset="0"/>
              </a:rPr>
              <a:t>Swap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S[j]);</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Because the only operation on S  is a swap, the only effect is a permutation. S  still contains all the numbers from 0 through 255. Once the S  vector is initialized, the input key is no longer</a:t>
            </a:r>
          </a:p>
          <a:p>
            <a:r>
              <a:rPr lang="en-US" dirty="0">
                <a:latin typeface="Times New Roman" charset="0"/>
                <a:ea typeface="ＭＳ Ｐゴシック" charset="0"/>
                <a:cs typeface="ＭＳ Ｐゴシック" charset="0"/>
              </a:rPr>
              <a:t>used. Stream generation involves cycling through all the elements of S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and, for each S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swapping S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with another byte in S  according to a scheme dictated by the</a:t>
            </a:r>
          </a:p>
          <a:p>
            <a:r>
              <a:rPr lang="en-US" dirty="0">
                <a:latin typeface="Times New Roman" charset="0"/>
                <a:ea typeface="ＭＳ Ｐゴシック" charset="0"/>
                <a:cs typeface="ＭＳ Ｐゴシック" charset="0"/>
              </a:rPr>
              <a:t>current configuration of S. After S[255] is reached, the process continues, starting over again at S[0]:</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 Stream Generation */</a:t>
            </a:r>
          </a:p>
          <a:p>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j = 0;</a:t>
            </a:r>
          </a:p>
          <a:p>
            <a:r>
              <a:rPr lang="en-US" dirty="0">
                <a:latin typeface="Times New Roman" charset="0"/>
                <a:ea typeface="ＭＳ Ｐゴシック" charset="0"/>
                <a:cs typeface="ＭＳ Ｐゴシック" charset="0"/>
              </a:rPr>
              <a:t>while (true)</a:t>
            </a:r>
          </a:p>
          <a:p>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+ 1) mod 256;</a:t>
            </a:r>
          </a:p>
          <a:p>
            <a:r>
              <a:rPr lang="en-US" dirty="0">
                <a:latin typeface="Times New Roman" charset="0"/>
                <a:ea typeface="ＭＳ Ｐゴシック" charset="0"/>
                <a:cs typeface="ＭＳ Ｐゴシック" charset="0"/>
              </a:rPr>
              <a:t>j = (j +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mod 256;</a:t>
            </a:r>
          </a:p>
          <a:p>
            <a:r>
              <a:rPr lang="en-US" dirty="0">
                <a:latin typeface="Times New Roman" charset="0"/>
                <a:ea typeface="ＭＳ Ｐゴシック" charset="0"/>
                <a:cs typeface="ＭＳ Ｐゴシック" charset="0"/>
              </a:rPr>
              <a:t>Swap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S[j]);</a:t>
            </a:r>
          </a:p>
          <a:p>
            <a:r>
              <a:rPr lang="en-US" dirty="0">
                <a:latin typeface="Times New Roman" charset="0"/>
                <a:ea typeface="ＭＳ Ｐゴシック" charset="0"/>
                <a:cs typeface="ＭＳ Ｐゴシック" charset="0"/>
              </a:rPr>
              <a:t>t = (S[</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S[j]) mod 256;</a:t>
            </a:r>
          </a:p>
          <a:p>
            <a:r>
              <a:rPr lang="en-US" dirty="0">
                <a:latin typeface="Times New Roman" charset="0"/>
                <a:ea typeface="ＭＳ Ｐゴシック" charset="0"/>
                <a:cs typeface="ＭＳ Ｐゴシック" charset="0"/>
              </a:rPr>
              <a:t>k = 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To encrypt, XOR the value k  with the next byte of plaintext. To decrypt, XOR the value k  with the next byte of ciphertext.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20.5 illustrates the RC4 logic.</a:t>
            </a:r>
          </a:p>
          <a:p>
            <a:r>
              <a:rPr lang="en-US" dirty="0">
                <a:latin typeface="Times New Roman" charset="0"/>
                <a:ea typeface="ＭＳ Ｐゴシック" charset="0"/>
                <a:cs typeface="ＭＳ Ｐゴシック" charset="0"/>
              </a:rPr>
              <a:t>
The vertical axis plots throughput, in M b p s, and ranges from 0 to 12 in increments of 2. The horizontal axis is marked at R C 4, A E S E C B, A E S C B C, from 128 to 256. The data listed are as follows. R C 4 128, E = 11, D = 12. R C 4 192, E = 10.5, D = 12. R C 4 256, E = 10.5, D = 12. A E S E C B 128, E = 9.5, D = 9.6. A E S E C B 192, E = 8.9, D = 9.3. A E S E C B 256, E = 7.6, D = 8.5. A E S C B C 128, E = 8.1, D = 8.9. A E S C B C 192, E = 7.6, D = 8.2. A E S C B C 256, E = 6.5, D = 7.2. E = encryption. D = decryption.</a:t>
            </a:r>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894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 symmetric block cipher processes one block of data at a time. In the case of DES and 3DES, the block length is 64 bits. For longer amounts of plaintext, it is necessary to break the plaintext into 64-bit blocks (padding the last block if necessary). To apply a block cipher in a variety of applications, five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have been defined by NIST SP 800-38A (</a:t>
            </a:r>
            <a:r>
              <a:rPr lang="en-US" sz="1200" b="0" i="1" u="none" strike="noStrike" kern="1200" baseline="0" dirty="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December 2001). The five modes are intended to cover virtually all the possible applications of encryption for which a block cipher could be used. These modes are intended for use with any symmetric block cipher,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 most important are described briefly in the remainder of this section.</a:t>
            </a:r>
            <a:endParaRPr lang="en-US"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07757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 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 </a:t>
            </a:r>
            <a:r>
              <a:rPr lang="en-US" dirty="0">
                <a:latin typeface="Times New Roman" charset="0"/>
                <a:ea typeface="ＭＳ Ｐゴシック" charset="0"/>
                <a:cs typeface="ＭＳ Ｐゴシック" charset="0"/>
              </a:rPr>
              <a:t>using the same key ( Figure 2.3a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 </a:t>
            </a:r>
            <a:r>
              <a:rPr lang="en-US" dirty="0">
                <a:latin typeface="Times New Roman" charset="0"/>
                <a:ea typeface="ＭＳ Ｐゴシック" charset="0"/>
                <a:cs typeface="ＭＳ Ｐゴシック" charset="0"/>
              </a:rPr>
              <a:t>key, there is a unique ciphertext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 </a:t>
            </a:r>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 </a:t>
            </a:r>
            <a:r>
              <a:rPr lang="en-US" dirty="0">
                <a:latin typeface="Times New Roman" charset="0"/>
                <a:ea typeface="ＭＳ Ｐゴシック" charset="0"/>
                <a:cs typeface="ＭＳ Ｐゴシック" charset="0"/>
              </a:rPr>
              <a:t>plaintext pattern showing its corresponding ciphertext.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 </a:t>
            </a:r>
            <a:r>
              <a:rPr lang="en-US" dirty="0">
                <a:latin typeface="Times New Roman" charset="0"/>
                <a:ea typeface="ＭＳ Ｐゴシック" charset="0"/>
                <a:cs typeface="ＭＳ Ｐゴシック" charset="0"/>
              </a:rPr>
              <a:t>the message, it always produces the same ciphertext. Because of this, for lengthy messages, the ECB mode may not be secure. If the message is highly structured, it may be possible for a cryptanalyst to exploit these regularities. For example, if it is known that the message always starts out with certain predefined fields, then the cryptanalyst may have a number of known plaintext-ciphertext pairs to work with. If the message has repetitive elements, with a period of repetition a multiple 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 </a:t>
            </a:r>
            <a:r>
              <a:rPr lang="en-US" dirty="0">
                <a:latin typeface="Times New Roman" charset="0"/>
                <a:ea typeface="ＭＳ Ｐゴシック" charset="0"/>
                <a:cs typeface="ＭＳ Ｐゴシック" charset="0"/>
              </a:rPr>
              <a:t>analysis or may provide an opportunity for substituting or rearranging blocks. </a:t>
            </a:r>
          </a:p>
          <a:p>
            <a:pPr eaLnBrk="1" hangingPunct="1"/>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 which the same plaintext block, if repeated, produces different ciphertext blocks.</a:t>
            </a:r>
          </a:p>
          <a:p>
            <a:pPr eaLnBrk="1" hangingPunct="1"/>
            <a:endParaRPr lang="en-US"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4915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In the cipher block chaining (CBC) mode (Figure 20.7), the input to the encryption algorithm is the XOR of the current plaintext block and the preceding</a:t>
            </a:r>
            <a:r>
              <a:rPr lang="en-US" baseline="0"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the same key is used for each block. In effect, we have chained together the processing of the sequence of plaintext blocks. The input to the</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encryption function for each plaintext block bears no fixed relationship to the plaintext block. Therefore, repeating patterns of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 bits are not exposed.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where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produce the first block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an initialization vector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block of plaintext. On decryption, the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a:p>
            <a:pPr eaLnBrk="1" hangingPunct="1"/>
            <a:r>
              <a:rPr lang="en-US" dirty="0">
                <a:latin typeface="Times New Roman" charset="0"/>
                <a:ea typeface="ＭＳ Ｐゴシック" charset="0"/>
                <a:cs typeface="ＭＳ Ｐゴシック" charset="0"/>
              </a:rPr>
              <a:t>
The input to the encryption algorithm is the X O R of the current plain text block and the preceding cipher text block, the same key is used for each block. An initialization vector I V is X O Red with the block of plaintext. The output is C sub 1, which is added to the input P sub 2 in the second encryption round. The output is C sub 2, which is added to the next encryption round </a:t>
            </a:r>
            <a:r>
              <a:rPr lang="en-US" dirty="0" err="1">
                <a:latin typeface="Times New Roman" charset="0"/>
                <a:ea typeface="ＭＳ Ｐゴシック" charset="0"/>
                <a:cs typeface="ＭＳ Ｐゴシック" charset="0"/>
              </a:rPr>
              <a:t>palintext</a:t>
            </a:r>
            <a:r>
              <a:rPr lang="en-US" dirty="0">
                <a:latin typeface="Times New Roman" charset="0"/>
                <a:ea typeface="ＭＳ Ｐゴシック" charset="0"/>
                <a:cs typeface="ＭＳ Ｐゴシック" charset="0"/>
              </a:rPr>
              <a:t> input. The n </a:t>
            </a:r>
            <a:r>
              <a:rPr lang="en-US" dirty="0" err="1">
                <a:latin typeface="Times New Roman" charset="0"/>
                <a:ea typeface="ＭＳ Ｐゴシック" charset="0"/>
                <a:cs typeface="ＭＳ Ｐゴシック" charset="0"/>
              </a:rPr>
              <a:t>th</a:t>
            </a:r>
            <a:r>
              <a:rPr lang="en-US" dirty="0">
                <a:latin typeface="Times New Roman" charset="0"/>
                <a:ea typeface="ＭＳ Ｐゴシック" charset="0"/>
                <a:cs typeface="ＭＳ Ｐゴシック" charset="0"/>
              </a:rPr>
              <a:t> round encryption used C sub start expression N minus 1 end expression and P sub N to get output C sub N. On decryption, the I V is X O Red with the output of the decryption algorithm to recover the first block of plaintext. The cipher text C sub 1 is decoded to plaintext P sub 1. The cipher text C sub 1 is then added to the cipher text C sub 2 to decrypt with K to get output P sub 2. For the n round decryption, C sub N is used as input, C sub start expression N minus 1 end expression is added with K to get output P sub 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978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One desirable property of a stream cipher is that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 of the same length as the plaintext.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20.8 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together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so that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of any plaintext unit is a function of</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a:solidFill>
                  <a:schemeClr val="tx1"/>
                </a:solidFill>
                <a:latin typeface="Times New Roman" charset="0"/>
                <a:ea typeface="ＭＳ Ｐゴシック" charset="0"/>
                <a:cs typeface="ＭＳ Ｐゴシック" charset="0"/>
              </a:rPr>
              <a:t>T</a:t>
            </a:r>
            <a:r>
              <a:rPr lang="en-US" dirty="0">
                <a:latin typeface="Times New Roman" charset="0"/>
                <a:ea typeface="ＭＳ Ｐゴシック" charset="0"/>
                <a:cs typeface="ＭＳ Ｐゴシック" charset="0"/>
              </a:rPr>
              <a:t>he 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the same scheme is used, except that the received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unit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Then</a:t>
            </a:r>
          </a:p>
          <a:p>
            <a:pPr algn="l" eaLnBrk="1" hangingPunct="1"/>
            <a:endParaRPr lang="en-US" i="1" baseline="0" dirty="0">
              <a:latin typeface="Times New Roman" charset="0"/>
              <a:ea typeface="ＭＳ Ｐゴシック" charset="0"/>
              <a:cs typeface="ＭＳ Ｐゴシック" charset="0"/>
            </a:endParaRPr>
          </a:p>
          <a:p>
            <a:pPr algn="l" eaLnBrk="1" hangingPunct="1"/>
            <a:r>
              <a:rPr lang="en-US" i="1" baseline="0"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ctr" eaLnBrk="1" hangingPunct="1"/>
            <a:endParaRPr lang="en-US" dirty="0">
              <a:latin typeface="Times New Roman" charset="0"/>
              <a:ea typeface="ＭＳ Ｐゴシック" charset="0"/>
              <a:cs typeface="ＭＳ Ｐゴシック" charset="0"/>
            </a:endParaRPr>
          </a:p>
          <a:p>
            <a:pPr algn="l" eaLnBrk="1" hangingPunct="1"/>
            <a:r>
              <a:rPr lang="en-US" dirty="0">
                <a:latin typeface="Times New Roman" charset="0"/>
                <a:ea typeface="ＭＳ Ｐゴシック" charset="0"/>
                <a:cs typeface="ＭＳ Ｐゴシック" charset="0"/>
              </a:rPr>
              <a:t>Therefore</a:t>
            </a:r>
          </a:p>
          <a:p>
            <a:pPr algn="l" eaLnBrk="1" hangingPunct="1"/>
            <a:endParaRPr lang="en-US" dirty="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l" eaLnBrk="1" hangingPunct="1"/>
            <a:endParaRPr lang="en-US" dirty="0">
              <a:latin typeface="Times New Roman" charset="0"/>
              <a:ea typeface="ＭＳ Ｐゴシック" charset="0"/>
              <a:cs typeface="ＭＳ Ｐゴシック" charset="0"/>
            </a:endParaRPr>
          </a:p>
          <a:p>
            <a:pPr algn="l"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The unit of transmission is s bits, a common value is s = 8. As with C B C, the units of plaintext are chained together, so that the ciphertext of any plaintext unit is a function of all the preceding plaintext. The plaintext is divided into segments of s bits. The input to the encryption function is a b bit shift register that is initially set to some initialization vector. The leftmost, most significant, s bits of the output of the encryption function are X O Red with the first segment of plaintext P 1 to produce the first unit of ciphertext C 1, which is then transmitted. The contents of the shift register are shifted left by s bits, and C 1 is placed in the least significant, s bits of the shift register. For decryption, the same scheme is used, except that the received ciphertext unit is X O Red with the output of the encryption function to produce the plaintext unit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32039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Although interest in the counter mode (CTR) has increased recently, with applications to ATM (asynchronous transfer mode) network security and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IPSec</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(IP security), this mode was proposed early on (e.g., [DIFF79]).</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Figure 20.9 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2b, where b is the block size). For encryption, the counter is encrypted and then XORed with the plaintext block to produce the ciphertext block; there is no chaining. For decryption, the same sequence of counter values is used, with each encrypted counter XORed with a ciphertext block to recover the corresponding plaintext block.</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Hardware efficiency:  Unlike the three chaining modes, encryption (or decryption)  in CTR mode can be done in parallel on multiple blocks of plaintext or ciphertext. For the chaining modes, the algorithm must complete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 the maximum throughput of the algorithm to the reciprocal of the time for one execution of block encryption or decryption. In CTR mode, the throughput is only limited by the amount of parallelism that is achieved.</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Software efficiency:  Similarly, because of the opportunities for parallel execution in CTR mode, processors that support parallel features, such as aggressive pipelining, multiple instruction dispatch per clock cycle, a large number of registers, and SIMD instructions, can be effectively utilized.</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Preprocessing:  The execution of the underlying encryption algorithm does not depend on input of the plaintext or ciphertext. Therefore, if sufficient memory is available and security is maintained, preprocessing can be used to prepare the output of the encryption boxes that feed into the XOR functions in Figure 20.8. When the plaintext or ciphertext input is presented, then the only computation is a series of XORs. Such a strategy greatly enhances throughput.</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Random access: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block of plaintext or ciphertext can be processed in random access fashion. With the chaining modes, block Ci  cannot be computed until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1 prior block are computed. There may be applications in which a ciphertext is stored and it is desired to decrypt just one block; for such applications, the random access feature is attractive.</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Provable security:  It can be shown that CTR is at least as secure as the other modes discussed in this section.</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Simplicity:  Unlike ECB and CBC modes, CTR mode requires only the implementation of the encryption algorithm and not the decryption algorithm. This matters most when the decryption algorithm differs substantially from the encryption algorithm, as it does for AES. In addition, the decryption key scheduling need not be implemented.</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Counter 1 is encrypted and given as input to X O R with plaintext P sub 1 to get the final value C sub 1. Counter + 1 is encrypted and given as input to X O R with plaintext P sub 2 to get the final value C sub 2. For N round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enryption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counter + N minus 1 is encrypted and given as input to X O R with plain text P sub N to get the output, C sub N. Decryption. Counter is encrypted and given as input to X O R with cipher text C sub 1 to get plain text P sub 1. Counter + 1 is encrypted and given as input to X O R with cipher text C sub 2 to get the final value P sub 2. For N round decryption, counter + N minus 1 is encrypted and given as input to X O R with cipher text C sub N to get the output, P sub N.</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4588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 same key, and that key must be protected from access by others. Furthermore, frequent key changes are usually desirable to limit the amount of data compromised if an attacker learns the key. Therefore, the strength of any cryptographic system rests with the key distribution technique, a term that refers to the means of delivering a key to two parties that wish to exchange data, without allowing others to see the 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 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 deliver a key on the encrypted links to A and B.</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Options 1 and 2 call for manual delivery of a key.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between two directly-connected devices, this is a reasonable requirement, because each link encryption device is only going to be exchanging data with its partner on the other end of the link. However,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over a network, manual delivery is awkward. In a distributed system, any given host or terminal may need to engage in exchanges with many other hosts and terminals over time. Thus, each device needs a number of keys, supplied dynamically. The problem is especially difficult in a wide area distributed system.</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 if an attacker ever succeeds in gaining access to one key, then all subsequent keys are revealed. Even if frequent changes are made to the link encryption keys, these should be done manually. To provide keys for end-to-end encryption, option 4 is preferable.</a:t>
            </a:r>
          </a:p>
          <a:p>
            <a:pPr eaLnBrk="1" hangingPunct="1"/>
            <a:endParaRPr lang="en-US" b="0"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1265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 encryption. In the figure, link encryption is ignored. This can be added, or not, 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Session key: When two end systems (hosts, terminals, etc.) wish to communicate, they establish a logical connection (e.g., virtual circuit). For the duration of that logical connection, all user data are encrypted with a one-time session key. At the conclusion of the session, or connection, the session key is destroyed.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Permanent key: A permanent key is a key used between entities for the purpose of distributing session keys. The configuration consists of the following elements: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Key distribution center: The key distribution center (KDC) determines which systems are allowed to communicate with each other. When permission is granted for two systems to establish a connection, the KDC provides a 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Security service module (SSM): This module, which may consist of functionality at one protocol layer, performs end-to-end encryption and obtains session 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 one host wishes to set up a connection to another host, it transmits a connection request packet (step 1). The SSM saves that packet and applies to the KDC for permission to establish the connection (step 2). The communication between the SSM and the KDC is encrypted using a master key shared only by this SSM and the KDC. If the KDC approves the connection request, it generates the session key and delivers it to the two appropriate SSMs, using a unique permanent key for each SSM (step 3). The requesting SSM can now release the connection request packet, and a connection is set up between the two end systems (step 4). All user data exchanged between the two 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 characteristics needed to allow a number of terminal users to access a number of 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 discussed in Chapter 21 .
The steps are as follows. 1. Application through security service in the host sends packet requesting connection. 2. Security service buffers packet, asks K D C for session key. 3. K D C distributes session key to both hosts. 4. Buffered packet transmitted.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2174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07" charset="0"/>
              </a:rPr>
              <a:t>Chapter 20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0357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At this point the reader should review Section 2.1 . Recall that a symmetric 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 and transformations on the plaintext.</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 and transformations performed by the algorithm depend on the key.</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Ciphertext</a:t>
            </a:r>
            <a:r>
              <a:rPr lang="en-US" b="0" dirty="0">
                <a:latin typeface="Times New Roman" charset="0"/>
                <a:ea typeface="ＭＳ Ｐゴシック" charset="0"/>
                <a:cs typeface="ＭＳ Ｐゴシック" charset="0"/>
              </a:rPr>
              <a:t>: This is the scrambled message produced as output. It depends on the plaintext and the secret key. For a given message, two different keys will produce two different ciphertexts.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 reverse. It takes the ciphertext and the same secret key and produces the original plaintext.</a:t>
            </a:r>
          </a:p>
          <a:p>
            <a:pPr eaLnBrk="1" hangingPunct="1"/>
            <a:endParaRPr lang="en-US" b="0"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795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2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200" b="0"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1. The type of operations used for transforming plaintext to ciphertext. </a:t>
            </a:r>
            <a:r>
              <a:rPr lang="en-US" sz="1200" b="0" dirty="0">
                <a:latin typeface="Times New Roman" charset="0"/>
                <a:ea typeface="ＭＳ Ｐゴシック" charset="0"/>
                <a:cs typeface="ＭＳ Ｐゴシック" charset="0"/>
              </a:rPr>
              <a:t>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(i.e., that all operations be reversible). Most systems,</a:t>
            </a:r>
          </a:p>
          <a:p>
            <a:pPr eaLnBrk="1" hangingPunct="1">
              <a:lnSpc>
                <a:spcPct val="90000"/>
              </a:lnSpc>
            </a:pPr>
            <a:r>
              <a:rPr lang="en-US" sz="1200" b="0" dirty="0">
                <a:latin typeface="Times New Roman" charset="0"/>
                <a:ea typeface="ＭＳ Ｐゴシック" charset="0"/>
                <a:cs typeface="ＭＳ Ｐゴシック" charset="0"/>
              </a:rPr>
              <a:t>referred to as product systems, involve multiple stages of substitutions and transpositions.</a:t>
            </a:r>
          </a:p>
          <a:p>
            <a:pPr eaLnBrk="1" hangingPunct="1">
              <a:lnSpc>
                <a:spcPct val="90000"/>
              </a:lnSpc>
            </a:pPr>
            <a:endParaRPr lang="en-US" sz="1200" b="0"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2. The number of keys used. </a:t>
            </a:r>
            <a:r>
              <a:rPr lang="en-US" sz="1200" b="0" dirty="0">
                <a:latin typeface="Times New Roman" charset="0"/>
                <a:ea typeface="ＭＳ Ｐゴシック" charset="0"/>
                <a:cs typeface="ＭＳ Ｐゴシック" charset="0"/>
              </a:rPr>
              <a:t>If both sender and receiver use the same key, the system is referred to as symmetric, single-key, secret-key, or conventional encryption. If the sender and receiver each use a different key, the system is referred to as asymmetric, two-key, or public-key encryption.</a:t>
            </a:r>
          </a:p>
          <a:p>
            <a:pPr eaLnBrk="1" hangingPunct="1">
              <a:lnSpc>
                <a:spcPct val="90000"/>
              </a:lnSpc>
            </a:pPr>
            <a:endParaRPr lang="en-US" sz="1200" b="1"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3. The way in which the plaintext is processed. </a:t>
            </a:r>
            <a:r>
              <a:rPr lang="en-US" sz="1200" b="0" dirty="0">
                <a:latin typeface="Times New Roman" charset="0"/>
                <a:ea typeface="ＭＳ Ｐゴシック" charset="0"/>
                <a:cs typeface="ＭＳ Ｐゴシック" charset="0"/>
              </a:rPr>
              <a:t>A </a:t>
            </a:r>
            <a:r>
              <a:rPr lang="en-US" sz="1200" b="0" i="1" dirty="0">
                <a:latin typeface="Times New Roman" charset="0"/>
                <a:ea typeface="ＭＳ Ｐゴシック" charset="0"/>
                <a:cs typeface="ＭＳ Ｐゴシック" charset="0"/>
              </a:rPr>
              <a:t>block cipher </a:t>
            </a:r>
            <a:r>
              <a:rPr lang="en-US" sz="1200" b="0" i="0" dirty="0">
                <a:latin typeface="Times New Roman" charset="0"/>
                <a:ea typeface="ＭＳ Ｐゴシック" charset="0"/>
                <a:cs typeface="ＭＳ Ｐゴシック" charset="0"/>
              </a:rPr>
              <a:t>processes the input </a:t>
            </a:r>
            <a:r>
              <a:rPr lang="en-US" sz="1200" b="0" dirty="0">
                <a:latin typeface="Times New Roman" charset="0"/>
                <a:ea typeface="ＭＳ Ｐゴシック" charset="0"/>
                <a:cs typeface="ＭＳ Ｐゴシック" charset="0"/>
              </a:rPr>
              <a:t>one block of elements at a time, producing an output block for each input block. A </a:t>
            </a:r>
            <a:r>
              <a:rPr lang="en-US" sz="1200" b="0" i="1" dirty="0">
                <a:latin typeface="Times New Roman" charset="0"/>
                <a:ea typeface="ＭＳ Ｐゴシック" charset="0"/>
                <a:cs typeface="ＭＳ Ｐゴシック" charset="0"/>
              </a:rPr>
              <a:t>stream cipher </a:t>
            </a:r>
            <a:r>
              <a:rPr lang="en-US" sz="1200" b="0" i="0" dirty="0">
                <a:latin typeface="Times New Roman" charset="0"/>
                <a:ea typeface="ＭＳ Ｐゴシック" charset="0"/>
                <a:cs typeface="ＭＳ Ｐゴシック" charset="0"/>
              </a:rPr>
              <a:t>processes the input elements continuously, producing </a:t>
            </a:r>
            <a:r>
              <a:rPr lang="en-US" sz="1200" b="0" dirty="0">
                <a:latin typeface="Times New Roman" charset="0"/>
                <a:ea typeface="ＭＳ Ｐゴシック" charset="0"/>
                <a:cs typeface="ＭＳ Ｐゴシック" charset="0"/>
              </a:rPr>
              <a:t>output one element at a time, as it goes along.</a:t>
            </a:r>
          </a:p>
          <a:p>
            <a:pPr eaLnBrk="1" hangingPunct="1">
              <a:lnSpc>
                <a:spcPct val="90000"/>
              </a:lnSpc>
            </a:pPr>
            <a:endParaRPr lang="en-US" sz="1200" b="0"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711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 The strategy used by the cryptanalyst depends on the nature of the encryption scheme 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 the amount of information known to the cryptanalyst. The most difficult problem is presented when all that is available is the </a:t>
            </a:r>
            <a:r>
              <a:rPr lang="en-US" b="0" i="1" dirty="0">
                <a:latin typeface="Times New Roman" charset="0"/>
                <a:ea typeface="ＭＳ Ｐゴシック" charset="0"/>
                <a:cs typeface="ＭＳ Ｐゴシック" charset="0"/>
              </a:rPr>
              <a:t>ciphertext only . </a:t>
            </a:r>
            <a:r>
              <a:rPr lang="en-US" b="0" i="0" dirty="0">
                <a:latin typeface="Times New Roman" charset="0"/>
                <a:ea typeface="ＭＳ Ｐゴシック" charset="0"/>
                <a:cs typeface="ＭＳ Ｐゴシック" charset="0"/>
              </a:rPr>
              <a:t>In some cases, not even </a:t>
            </a:r>
            <a:r>
              <a:rPr lang="en-US" b="0" dirty="0">
                <a:latin typeface="Times New Roman" charset="0"/>
                <a:ea typeface="ＭＳ Ｐゴシック" charset="0"/>
                <a:cs typeface="ＭＳ Ｐゴシック" charset="0"/>
              </a:rPr>
              <a:t>the encryption algorithm is known, but in general we can assume that the opponent does know the algorithm used for encryption. One possible attack under these circumstances is the brute-force approach of trying all possible keys. If the key space is very large, this becomes impractical. Thus, the opponent must rely on an analysis of the ciphertext itself, generally applying various statistical tests to it. To use this approach, the opponent must have some general idea of the type of plaintext that is concealed, such as English or French text, an EXE file, a Java source listing, an 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ciphertext-only attack is the easiest to defend against because the opponent has the least amount of information to work with. In many cases, however, the analyst has more information. The analyst may be able to capture one or more plaintext messages as well as their encryptions. Or the analyst may know that certain plaintext patterns will appear in a message. For example, a file that is encoded in the Postscript format always begins with the same pattern, or there may be a standardized header or banner to an electronic funds transfer message, and so on. All these are examples of </a:t>
            </a:r>
            <a:r>
              <a:rPr lang="en-US" b="0" i="1" dirty="0">
                <a:latin typeface="Times New Roman" charset="0"/>
                <a:ea typeface="ＭＳ Ｐゴシック" charset="0"/>
                <a:cs typeface="ＭＳ Ｐゴシック" charset="0"/>
              </a:rPr>
              <a:t>known plaintext . </a:t>
            </a:r>
            <a:r>
              <a:rPr lang="en-US" b="0" i="0" dirty="0">
                <a:latin typeface="Times New Roman" charset="0"/>
                <a:ea typeface="ＭＳ Ｐゴシック" charset="0"/>
                <a:cs typeface="ＭＳ Ｐゴシック" charset="0"/>
              </a:rPr>
              <a:t>With this knowledge, the analyst may </a:t>
            </a:r>
            <a:r>
              <a:rPr lang="en-US" b="0" dirty="0">
                <a:latin typeface="Times New Roman" charset="0"/>
                <a:ea typeface="ＭＳ Ｐゴシック" charset="0"/>
                <a:cs typeface="ＭＳ Ｐゴシック" charset="0"/>
              </a:rPr>
              <a:t>be able to deduce the key on the basis of the way in which the known plaintext is 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 probable-word attack. If the opponent is working with the encryption of some general prose message, he or she may have little knowledge of what is in the message. However, if the opponent is after some very specific information, then parts of the message may be known. For example, if an entire accounting file is being transmitted, the opponent may know the placement of certain key words in the header of the file. As another example, the source code for a program developed by a corporation might include a copyright statement in some standardized position. If the analyst is able somehow to get the source system to insert into the system a message chosen by the analyst, then a </a:t>
            </a:r>
            <a:r>
              <a:rPr lang="en-US" b="0"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 </a:t>
            </a:r>
            <a:r>
              <a:rPr lang="en-US" b="0" dirty="0">
                <a:latin typeface="Times New Roman" charset="0"/>
                <a:ea typeface="ＭＳ Ｐゴシック" charset="0"/>
                <a:cs typeface="ＭＳ Ｐゴシック" charset="0"/>
              </a:rPr>
              <a:t>possible. In general, if the analyst is able to choose the messages to encrypt, the analyst may deliberately pick patterns that can be expected to reveal the 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chosen ciphertext and chosen text. These are less commonly employed as cryptanalytic techniques but are nevertheless 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ciphertext-only attack. Generally, an encryption algorithm is designed to withstand a known-plaintext attack.</a:t>
            </a:r>
          </a:p>
          <a:p>
            <a:pPr eaLnBrk="1" hangingPunct="1"/>
            <a:endParaRPr lang="en-US" b="0"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349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ciphertext generated 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 to cryptanalyze ciphertext successfully. However, assuming there are no inherent mathematical weaknesses in the algorithm, then a brute-force approach is indicated, 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 translation of the ciphertext into plaintext is obtained. On average, half of all possible keys must be tried to achieve success. This type of attack is discussed in Section 2.1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254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 described by Horst Feistel of IBM in 1973 [FEIS73] and shown in Figure 20.1 . The inputs to the encryption algorithm are a plaintext block of length 2 w bits and a key K . The plaintext block is divided into two halves, L 0 and R 0 . The two halves of the data pass through n rounds of processing and then combine to produce the ciphertext</a:t>
            </a:r>
          </a:p>
          <a:p>
            <a:pPr eaLnBrk="1" hangingPunct="1"/>
            <a:r>
              <a:rPr lang="en-US" dirty="0">
                <a:latin typeface="Times New Roman" charset="0"/>
                <a:ea typeface="ＭＳ Ｐゴシック" charset="0"/>
                <a:cs typeface="ＭＳ Ｐゴシック" charset="0"/>
              </a:rPr>
              <a:t>block. Each round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has as inputs L i-1 and R i-1 , derived from the previous round, as well as a subkey Ki , derived from the overall K . In general, the subkeys K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are different from K and from each other and are generated from the key by a subkey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 half of the data. This is done by applying a round function F to the right half of the data and then taking the exclusive-OR (XOR) of the output of that function and the left half of the data. The round function has the same general structure for each round but is parameterized by the round subkey K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 Following this substitution, a permutation is performed that consists of the interchange of the two halves of the data.</a:t>
            </a:r>
          </a:p>
          <a:p>
            <a:pPr eaLnBrk="1" hangingPunct="1"/>
            <a:r>
              <a:rPr lang="en-US" dirty="0">
                <a:latin typeface="Times New Roman" charset="0"/>
                <a:ea typeface="ＭＳ Ｐゴシック" charset="0"/>
                <a:cs typeface="ＭＳ Ｐゴシック" charset="0"/>
              </a:rPr>
              <a:t>
Round 1. The plaintext, 2 w bits, is divided into 2 parts, L sub 0 and R sub 0, each of w bits. The transformed R sub 0 into F, with input K sub 1, is added to L sub 0. The output is L sub 1 and R sub 1. Ellipsis. Round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the input is transformed and added the partial output F with input K sub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to get output L sub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and R sub </a:t>
            </a:r>
            <a:r>
              <a:rPr lang="en-US" dirty="0" err="1">
                <a:latin typeface="Times New Roman" charset="0"/>
                <a:ea typeface="ＭＳ Ｐゴシック" charset="0"/>
                <a:cs typeface="ＭＳ Ｐゴシック" charset="0"/>
              </a:rPr>
              <a:t>i</a:t>
            </a:r>
            <a:r>
              <a:rPr lang="en-US" dirty="0">
                <a:latin typeface="Times New Roman" charset="0"/>
                <a:ea typeface="ＭＳ Ｐゴシック" charset="0"/>
                <a:cs typeface="ＭＳ Ｐゴシック" charset="0"/>
              </a:rPr>
              <a:t>. Round n. The input is transformed and added the partial output F with input K sub n, to get output L sub n and R sub n. The output is crossed again to get L sub start expression n + 1 end expression and R sub start expression n + 1 end expression. The output is combined to get ciphertext of 2 bits.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492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Feistel structure is a particular example of the more general structure used by all symmetric block ciphers. In general, a symmetric block cipher consists of a sequence of rounds, with each round performing substitutions and permutations conditioned by a secret key value. The exact realization of a symmetric block cipher 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 </a:t>
            </a:r>
            <a:r>
              <a:rPr lang="en-US" dirty="0">
                <a:latin typeface="Times New Roman" charset="0"/>
                <a:ea typeface="ＭＳ Ｐゴシック" charset="0"/>
                <a:cs typeface="ＭＳ Ｐゴシック" charset="0"/>
              </a:rPr>
              <a:t>equal) but reduced encryption/decryption speed. A block size of 128 bits is a reasonable tradeoff and is nearly universal among recent block cipher 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 </a:t>
            </a:r>
            <a:r>
              <a:rPr lang="en-US" dirty="0">
                <a:latin typeface="Times New Roman" charset="0"/>
                <a:ea typeface="ＭＳ Ｐゴシック" charset="0"/>
                <a:cs typeface="ＭＳ Ｐゴシック" charset="0"/>
              </a:rPr>
              <a:t>decryption speed. The most common key length in modern algorithms is 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 </a:t>
            </a:r>
            <a:r>
              <a:rPr lang="en-US" dirty="0">
                <a:latin typeface="Times New Roman" charset="0"/>
                <a:ea typeface="ＭＳ Ｐゴシック" charset="0"/>
                <a:cs typeface="ＭＳ Ｐゴシック" charset="0"/>
              </a:rPr>
              <a:t>round offers inadequate security but that multiple rounds offer increasing 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Subkey generation algorithm : </a:t>
            </a:r>
            <a:r>
              <a:rPr lang="en-US" b="0" dirty="0">
                <a:latin typeface="Times New Roman" charset="0"/>
                <a:ea typeface="ＭＳ Ｐゴシック" charset="0"/>
                <a:cs typeface="ＭＳ Ｐゴシック" charset="0"/>
              </a:rPr>
              <a:t>Greater complexity in this algorithm should </a:t>
            </a:r>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 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 </a:t>
            </a:r>
            <a:r>
              <a:rPr lang="en-US" dirty="0">
                <a:latin typeface="Times New Roman" charset="0"/>
                <a:ea typeface="ＭＳ Ｐゴシック" charset="0"/>
                <a:cs typeface="ＭＳ Ｐゴシック" charset="0"/>
              </a:rPr>
              <a:t>applications or utility functions in such a way as to preclude a hardware implementation. Accordingly, the speed of execution of the algorithm becomes a 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 </a:t>
            </a:r>
            <a:r>
              <a:rPr lang="en-US" dirty="0">
                <a:latin typeface="Times New Roman" charset="0"/>
                <a:ea typeface="ＭＳ Ｐゴシック" charset="0"/>
                <a:cs typeface="ＭＳ Ｐゴシック" charset="0"/>
              </a:rPr>
              <a:t>possible to cryptanalyze, there is great benefit in making the algorithm easy to analyze. That is, if the algorithm can be concisely and clearly explained, it is easier to analyze that algorithm for cryptanalytic vulnerabilities and therefore develop a higher level of assurance as to its strength. DES, for example, does 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 encryption process. The rule is as follows: Use the ciphertext as input to the algorithm, but use the subkeys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 </a:t>
            </a:r>
            <a:r>
              <a:rPr lang="en-US" dirty="0">
                <a:latin typeface="Times New Roman" charset="0"/>
                <a:ea typeface="ＭＳ Ｐゴシック" charset="0"/>
                <a:cs typeface="ＭＳ Ｐゴシック" charset="0"/>
              </a:rPr>
              <a:t>feature because it means we need not implement two different algorithms, one for encryption and one for decryption.</a:t>
            </a:r>
          </a:p>
          <a:p>
            <a:pPr eaLnBrk="1" hangingPunct="1"/>
            <a:endParaRPr lang="en-US" dirty="0">
              <a:latin typeface="Times New Roman" charset="0"/>
              <a:ea typeface="ＭＳ Ｐゴシック" charset="0"/>
              <a:cs typeface="ＭＳ Ｐゴシック"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095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most commonly used encryption scheme is based on the Data Encryption Standard (DES) adopted in 1977 by the National Bureau of Standards, now the National Institute of Standards and Technology (NIST), as FIPS 46</a:t>
            </a:r>
            <a:r>
              <a:rPr lang="en-US" baseline="0" dirty="0">
                <a:latin typeface="Times New Roman" charset="0"/>
                <a:ea typeface="ＭＳ Ｐゴシック" charset="0"/>
                <a:cs typeface="ＭＳ Ｐゴシック" charset="0"/>
              </a:rPr>
              <a:t> </a:t>
            </a:r>
            <a:r>
              <a:rPr lang="en-US" i="1" baseline="0" dirty="0">
                <a:latin typeface="Times New Roman" charset="0"/>
                <a:ea typeface="ＭＳ Ｐゴシック" charset="0"/>
                <a:cs typeface="ＭＳ Ｐゴシック" charset="0"/>
              </a:rPr>
              <a:t>(Data Encryption Standard, </a:t>
            </a:r>
            <a:r>
              <a:rPr lang="en-US" i="0" baseline="0" dirty="0">
                <a:latin typeface="Times New Roman" charset="0"/>
                <a:ea typeface="ＭＳ Ｐゴシック" charset="0"/>
                <a:cs typeface="ＭＳ Ｐゴシック" charset="0"/>
              </a:rPr>
              <a:t>January 1977)</a:t>
            </a:r>
            <a:r>
              <a:rPr lang="en-US" i="1" dirty="0">
                <a:latin typeface="Times New Roman" charset="0"/>
                <a:ea typeface="ＭＳ Ｐゴシック" charset="0"/>
                <a:cs typeface="ＭＳ Ｐゴシック" charset="0"/>
              </a:rPr>
              <a:t>.</a:t>
            </a:r>
            <a:r>
              <a:rPr lang="en-US" dirty="0">
                <a:latin typeface="Times New Roman" charset="0"/>
                <a:ea typeface="ＭＳ Ｐゴシック" charset="0"/>
                <a:cs typeface="ＭＳ Ｐゴシック" charset="0"/>
              </a:rPr>
              <a:t>  The algorithm itself is referred to as the Data</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Encryption 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 length and the key is 56 bits in length; longer plaintext amounts are processed in 64-bit blocks. The DES structure is a minor variation of the Feistel network shown in Figure 20.1 . There are 16 rounds of processing. From the original 56-bit key, 16 subkeys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 process. The rule is as follows: Use the ciphertext as input to the DES algorithm, but use the subkeys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 </a:t>
            </a:r>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 </a:t>
            </a:r>
            <a:r>
              <a:rPr lang="en-US" dirty="0">
                <a:latin typeface="Times New Roman" charset="0"/>
                <a:ea typeface="ＭＳ Ｐゴシック" charset="0"/>
                <a:cs typeface="ＭＳ Ｐゴシック" charset="0"/>
              </a:rPr>
              <a:t>and last iteration.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965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 3DES uses three keys and three executions of the DES algorithm. The function follows an encrypt-decrypt-encrypt (EDE) sequence (see Figure 20.2a):</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C = E(K3, D(K2, E(K1, P)))</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where: C = ciphertext; P = plaintext; E[K, X] = encryption of X using key K, and D[K, Y] = decryption of Y using key K. Decryption is simply the same operation with the keys reversed (Figure 20.2b):</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P = D(K1, E(K2, D(K3, C)))</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C = E(K1, D(K1, E(K1, P))) = E[K, P]</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three distinct keys, 3DES has an effective key length of 168 bits. FIPS 46-3 also allows for the use  of two keys, with K1 = K3; this provides for a key length of 112 bits.  FIPS 46-3 includes the following guidelines for 3DES: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3DES is the FIPS approved symmetric encryption algorithm of choice.</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The original DES, which uses a single 56-bit key, is permitted under the standard for legacy systems only. New procurements should support 3DES.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Government organizations with legacy DES systems are encouraged to transition to 3DES.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It is anticipated that 3DES and the Advanced Encryption Standard (AES) will coexist as FIPS-approved algorithms, allowing for a gradual transition to AES. It is easy to see that 3DES is a formidable algorithm. Because the underlying cryptographic algorithm is DEA, 3DES can claim the same resistance to cryptanalysis based on the algorithm as is claimed for DEA. Further, with a 168-bit key length, brute-force attacks are effectively impossible.</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Ultimately, AES is intended to replace 3DES, but this process will take a number of years. NIST anticipates that 3DES will remain an approved algorithm (for U.S. government use) for the foreseeable future.</a:t>
            </a:r>
          </a:p>
          <a:p>
            <a:pPr eaLnBrk="1" hangingPunct="1"/>
            <a:r>
              <a:rPr lang="en-US" dirty="0">
                <a:latin typeface="Times New Roman" charset="0"/>
                <a:ea typeface="ＭＳ Ｐゴシック" charset="0"/>
                <a:cs typeface="ＭＳ Ｐゴシック" charset="0"/>
              </a:rPr>
              <a:t>
The encryption and decryption process involves running encryption and decryption process three times. During encryption, the keys k 1 to k 3 is used to encrypt a message P to cipher text, C. The encryption, decryption, and encryption processes are run in series with key K 1 to k 3 as inputs to get outputs, A, B, and C, respectively. During decryption, the keys k 3 to k 1 is used to encrypt a cipher C to message text, P. The decryption, encryption, and decryption processes are run in series with key K 3 to k 1 as inputs to get outputs, B, A, and P, respectively.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8136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t>Fourth</a:t>
            </a:r>
            <a:r>
              <a:rPr lang="en-US" dirty="0">
                <a:solidFill>
                  <a:schemeClr val="tx2"/>
                </a:solidFill>
              </a:rPr>
              <a:t>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Symmetric Encryption and Message Confidentiality</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20.2 Triple D</a:t>
            </a:r>
            <a:r>
              <a:rPr lang="en-US" sz="100" dirty="0"/>
              <a:t> </a:t>
            </a:r>
            <a:r>
              <a:rPr lang="en-US" dirty="0"/>
              <a:t>E</a:t>
            </a:r>
            <a:r>
              <a:rPr lang="en-US" sz="100" dirty="0"/>
              <a:t> </a:t>
            </a:r>
            <a:r>
              <a:rPr lang="en-US" dirty="0"/>
              <a:t>S</a:t>
            </a:r>
          </a:p>
        </p:txBody>
      </p:sp>
      <p:pic>
        <p:nvPicPr>
          <p:cNvPr id="3" name="Content Placeholder 2" descr="An illustration depicts the Triple D E 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36488" y="1730107"/>
            <a:ext cx="7271024" cy="4167910"/>
          </a:xfrm>
        </p:spPr>
      </p:pic>
    </p:spTree>
    <p:extLst>
      <p:ext uri="{BB962C8B-B14F-4D97-AF65-F5344CB8AC3E}">
        <p14:creationId xmlns:p14="http://schemas.microsoft.com/office/powerpoint/2010/main" val="412546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20.3 A</a:t>
            </a:r>
            <a:r>
              <a:rPr lang="en-US" sz="100" dirty="0"/>
              <a:t> </a:t>
            </a:r>
            <a:r>
              <a:rPr lang="en-US" sz="3200" dirty="0"/>
              <a:t>E</a:t>
            </a:r>
            <a:r>
              <a:rPr lang="en-US" sz="100" dirty="0"/>
              <a:t> </a:t>
            </a:r>
            <a:r>
              <a:rPr lang="en-US" sz="3200" dirty="0"/>
              <a:t>S Encryption and Decryption</a:t>
            </a:r>
          </a:p>
        </p:txBody>
      </p:sp>
      <p:pic>
        <p:nvPicPr>
          <p:cNvPr id="3" name="Content Placeholder 2" descr="An illustration depicts the A E S encryption and decryp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90866" y="1537904"/>
            <a:ext cx="3962268" cy="4754186"/>
          </a:xfrm>
        </p:spPr>
      </p:pic>
      <p:grpSp>
        <p:nvGrpSpPr>
          <p:cNvPr id="10" name="Group 9">
            <a:extLst>
              <a:ext uri="{FF2B5EF4-FFF2-40B4-BE49-F238E27FC236}">
                <a16:creationId xmlns:a16="http://schemas.microsoft.com/office/drawing/2014/main" id="{CBB81658-0029-9DDE-0318-F6F2E3C4DF1C}"/>
              </a:ext>
            </a:extLst>
          </p:cNvPr>
          <p:cNvGrpSpPr/>
          <p:nvPr/>
        </p:nvGrpSpPr>
        <p:grpSpPr>
          <a:xfrm>
            <a:off x="7891368" y="115505"/>
            <a:ext cx="1252632" cy="1097279"/>
            <a:chOff x="7315200" y="115505"/>
            <a:chExt cx="1828800" cy="1571382"/>
          </a:xfrm>
        </p:grpSpPr>
        <p:sp>
          <p:nvSpPr>
            <p:cNvPr id="7" name="TextBox 6">
              <a:extLst>
                <a:ext uri="{FF2B5EF4-FFF2-40B4-BE49-F238E27FC236}">
                  <a16:creationId xmlns:a16="http://schemas.microsoft.com/office/drawing/2014/main" id="{EB414C06-88A8-91BE-ED52-56CE74F935DB}"/>
                </a:ext>
              </a:extLst>
            </p:cNvPr>
            <p:cNvSpPr txBox="1"/>
            <p:nvPr/>
          </p:nvSpPr>
          <p:spPr>
            <a:xfrm>
              <a:off x="7315200" y="1163667"/>
              <a:ext cx="1828800" cy="523220"/>
            </a:xfrm>
            <a:prstGeom prst="rect">
              <a:avLst/>
            </a:prstGeom>
            <a:noFill/>
          </p:spPr>
          <p:txBody>
            <a:bodyPr wrap="square" rtlCol="0">
              <a:spAutoFit/>
            </a:bodyPr>
            <a:lstStyle/>
            <a:p>
              <a:pPr algn="ctr"/>
              <a:r>
                <a:rPr lang="en-US" b="1" dirty="0">
                  <a:solidFill>
                    <a:srgbClr val="C00000"/>
                  </a:solidFill>
                </a:rPr>
                <a:t>Not in Syllabus</a:t>
              </a:r>
            </a:p>
            <a:p>
              <a:pPr algn="ctr"/>
              <a:r>
                <a:rPr lang="en-US" b="1" dirty="0">
                  <a:solidFill>
                    <a:schemeClr val="tx2"/>
                  </a:solidFill>
                </a:rPr>
                <a:t>Additional Content</a:t>
              </a:r>
              <a:endParaRPr lang="en-SA" b="1" dirty="0">
                <a:solidFill>
                  <a:schemeClr val="tx2"/>
                </a:solidFill>
              </a:endParaRPr>
            </a:p>
          </p:txBody>
        </p:sp>
        <p:pic>
          <p:nvPicPr>
            <p:cNvPr id="9" name="Picture 8">
              <a:extLst>
                <a:ext uri="{FF2B5EF4-FFF2-40B4-BE49-F238E27FC236}">
                  <a16:creationId xmlns:a16="http://schemas.microsoft.com/office/drawing/2014/main" id="{89C52963-5C9F-8208-46F4-63618EC91BF6}"/>
                </a:ext>
              </a:extLst>
            </p:cNvPr>
            <p:cNvPicPr>
              <a:picLocks noChangeAspect="1"/>
            </p:cNvPicPr>
            <p:nvPr/>
          </p:nvPicPr>
          <p:blipFill>
            <a:blip r:embed="rId4"/>
            <a:stretch>
              <a:fillRect/>
            </a:stretch>
          </p:blipFill>
          <p:spPr>
            <a:xfrm>
              <a:off x="7766577" y="115505"/>
              <a:ext cx="1004022" cy="1004022"/>
            </a:xfrm>
            <a:prstGeom prst="rect">
              <a:avLst/>
            </a:prstGeom>
          </p:spPr>
        </p:pic>
      </p:grpSp>
    </p:spTree>
    <p:extLst>
      <p:ext uri="{BB962C8B-B14F-4D97-AF65-F5344CB8AC3E}">
        <p14:creationId xmlns:p14="http://schemas.microsoft.com/office/powerpoint/2010/main" val="236783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20.5 Performance Comparison of Symmetric Ciphers on a 3-G</a:t>
            </a:r>
            <a:r>
              <a:rPr lang="en-US" sz="100" dirty="0"/>
              <a:t> </a:t>
            </a:r>
            <a:r>
              <a:rPr lang="en-US" sz="3000" dirty="0"/>
              <a:t>H</a:t>
            </a:r>
            <a:r>
              <a:rPr lang="en-US" sz="100" dirty="0"/>
              <a:t> </a:t>
            </a:r>
            <a:r>
              <a:rPr lang="en-US" sz="3000" dirty="0"/>
              <a:t>z Processor</a:t>
            </a:r>
          </a:p>
        </p:txBody>
      </p:sp>
      <p:pic>
        <p:nvPicPr>
          <p:cNvPr id="3" name="Content Placeholder 2" descr="A graph represents the performance comparison of symmetric cipher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81391" y="1880239"/>
            <a:ext cx="8181218" cy="3938897"/>
          </a:xfrm>
        </p:spPr>
      </p:pic>
    </p:spTree>
    <p:extLst>
      <p:ext uri="{BB962C8B-B14F-4D97-AF65-F5344CB8AC3E}">
        <p14:creationId xmlns:p14="http://schemas.microsoft.com/office/powerpoint/2010/main" val="91328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20.3 Block Cipher Modes of Operation</a:t>
            </a:r>
          </a:p>
        </p:txBody>
      </p:sp>
      <p:graphicFrame>
        <p:nvGraphicFramePr>
          <p:cNvPr id="3" name="Content Placeholder 2"/>
          <p:cNvGraphicFramePr>
            <a:graphicFrameLocks noGrp="1"/>
          </p:cNvGraphicFramePr>
          <p:nvPr>
            <p:ph sz="quarter" idx="13"/>
            <p:extLst>
              <p:ext uri="{D42A27DB-BD31-4B8C-83A1-F6EECF244321}">
                <p14:modId xmlns:p14="http://schemas.microsoft.com/office/powerpoint/2010/main" val="260681136"/>
              </p:ext>
            </p:extLst>
          </p:nvPr>
        </p:nvGraphicFramePr>
        <p:xfrm>
          <a:off x="457200" y="1555750"/>
          <a:ext cx="8229600" cy="4478768"/>
        </p:xfrm>
        <a:graphic>
          <a:graphicData uri="http://schemas.openxmlformats.org/drawingml/2006/table">
            <a:tbl>
              <a:tblPr firstRow="1" bandRow="1">
                <a:tableStyleId>{2D5ABB26-0587-4C30-8999-92F81FD0307C}</a:tableStyleId>
              </a:tblPr>
              <a:tblGrid>
                <a:gridCol w="1549730">
                  <a:extLst>
                    <a:ext uri="{9D8B030D-6E8A-4147-A177-3AD203B41FA5}">
                      <a16:colId xmlns:a16="http://schemas.microsoft.com/office/drawing/2014/main" val="1848309073"/>
                    </a:ext>
                  </a:extLst>
                </a:gridCol>
                <a:gridCol w="3676897">
                  <a:extLst>
                    <a:ext uri="{9D8B030D-6E8A-4147-A177-3AD203B41FA5}">
                      <a16:colId xmlns:a16="http://schemas.microsoft.com/office/drawing/2014/main" val="1745832379"/>
                    </a:ext>
                  </a:extLst>
                </a:gridCol>
                <a:gridCol w="3002973">
                  <a:extLst>
                    <a:ext uri="{9D8B030D-6E8A-4147-A177-3AD203B41FA5}">
                      <a16:colId xmlns:a16="http://schemas.microsoft.com/office/drawing/2014/main" val="663391027"/>
                    </a:ext>
                  </a:extLst>
                </a:gridCol>
              </a:tblGrid>
              <a:tr h="243514">
                <a:tc>
                  <a:txBody>
                    <a:bodyPr/>
                    <a:lstStyle/>
                    <a:p>
                      <a:pPr algn="ctr"/>
                      <a:r>
                        <a:rPr lang="en-US" sz="1400" b="1" i="0" u="none" strike="noStrike" cap="none" baseline="0" noProof="0" dirty="0">
                          <a:solidFill>
                            <a:schemeClr val="tx1"/>
                          </a:solidFill>
                          <a:latin typeface="+mn-lt"/>
                          <a:ea typeface="+mn-ea"/>
                          <a:cs typeface="+mn-cs"/>
                          <a:sym typeface="Arial"/>
                        </a:rPr>
                        <a:t>Mode</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Description</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Typical Application</a:t>
                      </a:r>
                      <a:endParaRPr lang="en-US" sz="1400"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842866"/>
                  </a:ext>
                </a:extLst>
              </a:tr>
              <a:tr h="584434">
                <a:tc>
                  <a:txBody>
                    <a:bodyPr/>
                    <a:lstStyle/>
                    <a:p>
                      <a:r>
                        <a:rPr lang="en-US" sz="1400" b="0" i="0" u="none" strike="noStrike" cap="none" baseline="0" noProof="0" dirty="0">
                          <a:solidFill>
                            <a:schemeClr val="tx1"/>
                          </a:solidFill>
                          <a:latin typeface="+mn-lt"/>
                          <a:ea typeface="+mn-ea"/>
                          <a:cs typeface="+mn-cs"/>
                          <a:sym typeface="Arial"/>
                        </a:rPr>
                        <a:t>Electronic Code book (E</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C</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Each block of 64 plaintext bits is encoded independently using the same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Secure transmission of single values (e.g., an encryption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885998"/>
                  </a:ext>
                </a:extLst>
              </a:tr>
              <a:tr h="584434">
                <a:tc>
                  <a:txBody>
                    <a:bodyPr/>
                    <a:lstStyle/>
                    <a:p>
                      <a:r>
                        <a:rPr lang="en-US" sz="1400" b="0" i="0" u="none" strike="noStrike" cap="none" baseline="0" noProof="0" dirty="0">
                          <a:solidFill>
                            <a:schemeClr val="tx1"/>
                          </a:solidFill>
                          <a:latin typeface="+mn-lt"/>
                          <a:ea typeface="+mn-ea"/>
                          <a:cs typeface="+mn-cs"/>
                          <a:sym typeface="Arial"/>
                        </a:rPr>
                        <a:t>Cipher Block Chaining (C</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C)</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The input to the encryption algorithm is the X</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O</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R of the next 64 bits of plaintext and the preceding 64 bits of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General-purpose block-oriented transmission</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Authentication</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689282"/>
                  </a:ext>
                </a:extLst>
              </a:tr>
              <a:tr h="925354">
                <a:tc>
                  <a:txBody>
                    <a:bodyPr/>
                    <a:lstStyle/>
                    <a:p>
                      <a:r>
                        <a:rPr lang="en-US" sz="1400" b="0" i="0" u="none" strike="noStrike" cap="none" baseline="0" noProof="0" dirty="0">
                          <a:solidFill>
                            <a:schemeClr val="tx1"/>
                          </a:solidFill>
                          <a:latin typeface="+mn-lt"/>
                          <a:ea typeface="+mn-ea"/>
                          <a:cs typeface="+mn-cs"/>
                          <a:sym typeface="Arial"/>
                        </a:rPr>
                        <a:t>Cipher Feedback (C</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F</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Input is processed </a:t>
                      </a:r>
                      <a:r>
                        <a:rPr lang="en-US" sz="1400" b="0" i="1" u="none" strike="noStrike" cap="none" baseline="0" noProof="0" dirty="0">
                          <a:solidFill>
                            <a:schemeClr val="tx1"/>
                          </a:solidFill>
                          <a:latin typeface="+mn-lt"/>
                          <a:ea typeface="+mn-ea"/>
                          <a:cs typeface="+mn-cs"/>
                          <a:sym typeface="Arial"/>
                        </a:rPr>
                        <a:t>s </a:t>
                      </a:r>
                      <a:r>
                        <a:rPr lang="en-US" sz="1400" b="0" i="0" u="none" strike="noStrike" cap="none" baseline="0" noProof="0" dirty="0">
                          <a:solidFill>
                            <a:schemeClr val="tx1"/>
                          </a:solidFill>
                          <a:latin typeface="+mn-lt"/>
                          <a:ea typeface="+mn-ea"/>
                          <a:cs typeface="+mn-cs"/>
                          <a:sym typeface="Arial"/>
                        </a:rPr>
                        <a:t>bits at a time. Preceding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is used as input to the encryption algorithm to produce pseudorandom output, which is X</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O</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Red with plaintext to produce next unit of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General-purpose stream-oriented transmission</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Authentication</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3891394"/>
                  </a:ext>
                </a:extLst>
              </a:tr>
              <a:tr h="754894">
                <a:tc>
                  <a:txBody>
                    <a:bodyPr/>
                    <a:lstStyle/>
                    <a:p>
                      <a:r>
                        <a:rPr lang="en-US" sz="1400" b="0" i="0" u="none" strike="noStrike" cap="none" baseline="0" noProof="0" dirty="0">
                          <a:solidFill>
                            <a:schemeClr val="tx1"/>
                          </a:solidFill>
                          <a:latin typeface="+mn-lt"/>
                          <a:ea typeface="+mn-ea"/>
                          <a:cs typeface="+mn-cs"/>
                          <a:sym typeface="Arial"/>
                        </a:rPr>
                        <a:t>Output Feedback (O</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F</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Similar to C</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F</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B, except that the input to the encryption algorithm is the preceding D</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E</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S output.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Stream-oriented transmission over noisy channel (e.g., satellite communication)</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335161"/>
                  </a:ext>
                </a:extLst>
              </a:tr>
              <a:tr h="754894">
                <a:tc>
                  <a:txBody>
                    <a:bodyPr/>
                    <a:lstStyle/>
                    <a:p>
                      <a:r>
                        <a:rPr lang="en-US" sz="1400" b="0" i="0" u="none" strike="noStrike" cap="none" baseline="0" noProof="0" dirty="0">
                          <a:solidFill>
                            <a:schemeClr val="tx1"/>
                          </a:solidFill>
                          <a:latin typeface="+mn-lt"/>
                          <a:ea typeface="+mn-ea"/>
                          <a:cs typeface="+mn-cs"/>
                          <a:sym typeface="Arial"/>
                        </a:rPr>
                        <a:t>Counter (C</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T</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R)</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noProof="0" dirty="0">
                          <a:solidFill>
                            <a:schemeClr val="tx1"/>
                          </a:solidFill>
                          <a:latin typeface="+mn-lt"/>
                          <a:ea typeface="+mn-ea"/>
                          <a:cs typeface="+mn-cs"/>
                          <a:sym typeface="Arial"/>
                        </a:rPr>
                        <a:t>Each block of plaintext is X</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O</a:t>
                      </a:r>
                      <a:r>
                        <a:rPr lang="en-US" sz="100" b="0" i="0" u="none" strike="noStrike" cap="none" baseline="0" noProof="0" dirty="0">
                          <a:solidFill>
                            <a:schemeClr val="tx1"/>
                          </a:solidFill>
                          <a:latin typeface="+mn-lt"/>
                          <a:ea typeface="+mn-ea"/>
                          <a:cs typeface="+mn-cs"/>
                          <a:sym typeface="Arial"/>
                        </a:rPr>
                        <a:t> </a:t>
                      </a:r>
                      <a:r>
                        <a:rPr lang="en-US" sz="1400" b="0" i="0" u="none" strike="noStrike" cap="none" baseline="0" noProof="0" dirty="0">
                          <a:solidFill>
                            <a:schemeClr val="tx1"/>
                          </a:solidFill>
                          <a:latin typeface="+mn-lt"/>
                          <a:ea typeface="+mn-ea"/>
                          <a:cs typeface="+mn-cs"/>
                          <a:sym typeface="Arial"/>
                        </a:rPr>
                        <a:t>Red with an encrypted counter. The counter is incremented for each subsequent block.</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General-purpose block-oriented transmission</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Useful for high-speed Requirements</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1441916"/>
                  </a:ext>
                </a:extLst>
              </a:tr>
            </a:tbl>
          </a:graphicData>
        </a:graphic>
      </p:graphicFrame>
    </p:spTree>
    <p:extLst>
      <p:ext uri="{BB962C8B-B14F-4D97-AF65-F5344CB8AC3E}">
        <p14:creationId xmlns:p14="http://schemas.microsoft.com/office/powerpoint/2010/main" val="283080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Codebook (E</a:t>
            </a:r>
            <a:r>
              <a:rPr lang="en-US" sz="100" dirty="0"/>
              <a:t> </a:t>
            </a:r>
            <a:r>
              <a:rPr lang="en-US" dirty="0"/>
              <a:t>C</a:t>
            </a:r>
            <a:r>
              <a:rPr lang="en-US" sz="100" dirty="0"/>
              <a:t> </a:t>
            </a:r>
            <a:r>
              <a:rPr lang="en-US" dirty="0"/>
              <a:t>B)</a:t>
            </a:r>
          </a:p>
        </p:txBody>
      </p:sp>
      <p:sp>
        <p:nvSpPr>
          <p:cNvPr id="4" name="Content Placeholder 3"/>
          <p:cNvSpPr>
            <a:spLocks noGrp="1"/>
          </p:cNvSpPr>
          <p:nvPr>
            <p:ph sz="quarter" idx="13"/>
          </p:nvPr>
        </p:nvSpPr>
        <p:spPr/>
        <p:txBody>
          <a:bodyPr/>
          <a:lstStyle/>
          <a:p>
            <a:r>
              <a:rPr lang="en-US" dirty="0"/>
              <a:t>Simplest mode</a:t>
            </a:r>
          </a:p>
          <a:p>
            <a:r>
              <a:rPr lang="en-US" dirty="0"/>
              <a:t>Plaintext is handled </a:t>
            </a:r>
            <a:r>
              <a:rPr lang="en-US" i="1" dirty="0"/>
              <a:t>b</a:t>
            </a:r>
            <a:r>
              <a:rPr lang="en-US" dirty="0"/>
              <a:t> bits at a time and each block is encrypted using the same key</a:t>
            </a:r>
          </a:p>
          <a:p>
            <a:r>
              <a:rPr lang="en-US" dirty="0"/>
              <a:t>“Codebook” is used because there is an unique </a:t>
            </a:r>
            <a:r>
              <a:rPr lang="en-US" dirty="0" err="1"/>
              <a:t>ciphertext</a:t>
            </a:r>
            <a:r>
              <a:rPr lang="en-US" dirty="0"/>
              <a:t> for every </a:t>
            </a:r>
            <a:r>
              <a:rPr lang="en-US" i="1" dirty="0"/>
              <a:t>b</a:t>
            </a:r>
            <a:r>
              <a:rPr lang="en-US" dirty="0"/>
              <a:t>-bit block of plaintext</a:t>
            </a:r>
          </a:p>
          <a:p>
            <a:pPr lvl="1"/>
            <a:r>
              <a:rPr lang="en-US" dirty="0"/>
              <a:t>Not secure for long messages since repeated plaintext is seen in repeated </a:t>
            </a:r>
            <a:r>
              <a:rPr lang="en-US" dirty="0" err="1"/>
              <a:t>ciphertext</a:t>
            </a:r>
            <a:endParaRPr lang="en-US" dirty="0"/>
          </a:p>
          <a:p>
            <a:r>
              <a:rPr lang="en-US" dirty="0"/>
              <a:t>To overcome security deficiencies you need a technique where the same plaintext block, if repeated, produces different </a:t>
            </a:r>
            <a:r>
              <a:rPr lang="en-US" dirty="0" err="1"/>
              <a:t>ciphertext</a:t>
            </a:r>
            <a:r>
              <a:rPr lang="en-US" dirty="0"/>
              <a:t> blocks</a:t>
            </a:r>
          </a:p>
        </p:txBody>
      </p:sp>
    </p:spTree>
    <p:extLst>
      <p:ext uri="{BB962C8B-B14F-4D97-AF65-F5344CB8AC3E}">
        <p14:creationId xmlns:p14="http://schemas.microsoft.com/office/powerpoint/2010/main" val="137354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Figure 20.7 Cipher Block Chaining (C</a:t>
            </a:r>
            <a:r>
              <a:rPr lang="en-US" sz="100" dirty="0"/>
              <a:t> </a:t>
            </a:r>
            <a:r>
              <a:rPr lang="en-US" sz="3200" dirty="0"/>
              <a:t>B</a:t>
            </a:r>
            <a:r>
              <a:rPr lang="en-US" sz="100" dirty="0"/>
              <a:t> </a:t>
            </a:r>
            <a:r>
              <a:rPr lang="en-US" sz="3200" dirty="0"/>
              <a:t>C) Mode</a:t>
            </a:r>
          </a:p>
        </p:txBody>
      </p:sp>
      <p:pic>
        <p:nvPicPr>
          <p:cNvPr id="3" name="Content Placeholder 2" descr="An illustration depicts the encryption and decryption process in cipher block chaining.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341095" y="1592909"/>
            <a:ext cx="6461810" cy="4703556"/>
          </a:xfrm>
        </p:spPr>
      </p:pic>
    </p:spTree>
    <p:extLst>
      <p:ext uri="{BB962C8B-B14F-4D97-AF65-F5344CB8AC3E}">
        <p14:creationId xmlns:p14="http://schemas.microsoft.com/office/powerpoint/2010/main" val="134895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Figure 20.8 </a:t>
            </a:r>
            <a:r>
              <a:rPr lang="en-US" sz="3200" i="1" dirty="0"/>
              <a:t>s</a:t>
            </a:r>
            <a:r>
              <a:rPr lang="en-US" sz="3200" dirty="0"/>
              <a:t>-bit Cipher Feedback (C</a:t>
            </a:r>
            <a:r>
              <a:rPr lang="en-US" sz="100" dirty="0"/>
              <a:t> </a:t>
            </a:r>
            <a:r>
              <a:rPr lang="en-US" sz="3200" dirty="0"/>
              <a:t>F</a:t>
            </a:r>
            <a:r>
              <a:rPr lang="en-US" sz="100" dirty="0"/>
              <a:t> </a:t>
            </a:r>
            <a:r>
              <a:rPr lang="en-US" sz="3200" dirty="0"/>
              <a:t>B) Mode</a:t>
            </a:r>
          </a:p>
        </p:txBody>
      </p:sp>
      <p:pic>
        <p:nvPicPr>
          <p:cNvPr id="3" name="Content Placeholder 2" descr="An illustration depicts the s bit cipher feedback mode operation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22104" y="1571458"/>
            <a:ext cx="6099793" cy="4770208"/>
          </a:xfrm>
        </p:spPr>
      </p:pic>
    </p:spTree>
    <p:extLst>
      <p:ext uri="{BB962C8B-B14F-4D97-AF65-F5344CB8AC3E}">
        <p14:creationId xmlns:p14="http://schemas.microsoft.com/office/powerpoint/2010/main" val="409293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C5C523B-EC9B-48D2-9F2E-8D590F819918}"/>
              </a:ext>
            </a:extLst>
          </p:cNvPr>
          <p:cNvSpPr>
            <a:spLocks noGrp="1"/>
          </p:cNvSpPr>
          <p:nvPr>
            <p:ph type="title"/>
          </p:nvPr>
        </p:nvSpPr>
        <p:spPr/>
        <p:txBody>
          <a:bodyPr/>
          <a:lstStyle/>
          <a:p>
            <a:r>
              <a:rPr lang="en-US" dirty="0"/>
              <a:t>Figure 20.9 Counter (C</a:t>
            </a:r>
            <a:r>
              <a:rPr lang="en-US" sz="100" dirty="0"/>
              <a:t> </a:t>
            </a:r>
            <a:r>
              <a:rPr lang="en-US" dirty="0"/>
              <a:t>T</a:t>
            </a:r>
            <a:r>
              <a:rPr lang="en-US" sz="100" dirty="0"/>
              <a:t> </a:t>
            </a:r>
            <a:r>
              <a:rPr lang="en-US" dirty="0"/>
              <a:t>R) Mode</a:t>
            </a:r>
          </a:p>
        </p:txBody>
      </p:sp>
      <p:pic>
        <p:nvPicPr>
          <p:cNvPr id="3" name="Content Placeholder 2" descr="An illustration depicts the process of counter mode cipher opera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367572" y="1574878"/>
            <a:ext cx="6408857" cy="4715869"/>
          </a:xfrm>
        </p:spPr>
      </p:pic>
    </p:spTree>
    <p:extLst>
      <p:ext uri="{BB962C8B-B14F-4D97-AF65-F5344CB8AC3E}">
        <p14:creationId xmlns:p14="http://schemas.microsoft.com/office/powerpoint/2010/main" val="174719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Distribution</a:t>
            </a:r>
          </a:p>
        </p:txBody>
      </p:sp>
      <p:sp>
        <p:nvSpPr>
          <p:cNvPr id="4" name="Content Placeholder 3"/>
          <p:cNvSpPr>
            <a:spLocks noGrp="1"/>
          </p:cNvSpPr>
          <p:nvPr>
            <p:ph sz="quarter" idx="13"/>
          </p:nvPr>
        </p:nvSpPr>
        <p:spPr>
          <a:xfrm>
            <a:off x="457200" y="1556327"/>
            <a:ext cx="8229600" cy="1173018"/>
          </a:xfrm>
        </p:spPr>
        <p:txBody>
          <a:bodyPr/>
          <a:lstStyle/>
          <a:p>
            <a:pPr>
              <a:spcBef>
                <a:spcPts val="600"/>
              </a:spcBef>
            </a:pPr>
            <a:r>
              <a:rPr lang="en-US" sz="2000" dirty="0"/>
              <a:t>The means of delivering a key to two parties that wish to exchange data without allowing others to see the key</a:t>
            </a:r>
          </a:p>
          <a:p>
            <a:pPr>
              <a:spcBef>
                <a:spcPts val="600"/>
              </a:spcBef>
            </a:pPr>
            <a:r>
              <a:rPr lang="en-US" sz="2000" dirty="0"/>
              <a:t>Two parties (A and B) can achieve this by:</a:t>
            </a:r>
          </a:p>
        </p:txBody>
      </p:sp>
      <p:sp>
        <p:nvSpPr>
          <p:cNvPr id="5" name="Content Placeholder 4"/>
          <p:cNvSpPr>
            <a:spLocks noGrp="1"/>
          </p:cNvSpPr>
          <p:nvPr>
            <p:ph sz="quarter" idx="14"/>
          </p:nvPr>
        </p:nvSpPr>
        <p:spPr>
          <a:xfrm>
            <a:off x="457200" y="2807022"/>
            <a:ext cx="8271164" cy="3040083"/>
          </a:xfrm>
        </p:spPr>
        <p:txBody>
          <a:bodyPr/>
          <a:lstStyle/>
          <a:p>
            <a:pPr marL="741600" lvl="1" indent="-428400">
              <a:buFont typeface="+mj-lt"/>
              <a:buAutoNum type="arabicPeriod"/>
            </a:pPr>
            <a:r>
              <a:rPr lang="en-US" sz="2000" dirty="0"/>
              <a:t>A key could be selected by A and physically delivered to B</a:t>
            </a:r>
          </a:p>
          <a:p>
            <a:pPr marL="741600" lvl="1" indent="-428400">
              <a:buFont typeface="+mj-lt"/>
              <a:buAutoNum type="arabicPeriod"/>
            </a:pPr>
            <a:r>
              <a:rPr lang="en-US" sz="2000" dirty="0"/>
              <a:t>A third party could select the key and physically deliver it to A and B</a:t>
            </a:r>
          </a:p>
          <a:p>
            <a:pPr marL="741600" lvl="1" indent="-428400">
              <a:buFont typeface="+mj-lt"/>
              <a:buAutoNum type="arabicPeriod"/>
            </a:pPr>
            <a:r>
              <a:rPr lang="en-US" sz="2000" dirty="0"/>
              <a:t>If A and B have previously and recently used a key, one party could transmit the new key to the other, encrypted using the old key</a:t>
            </a:r>
          </a:p>
          <a:p>
            <a:pPr marL="741600" lvl="1" indent="-428400">
              <a:buFont typeface="+mj-lt"/>
              <a:buAutoNum type="arabicPeriod"/>
            </a:pPr>
            <a:r>
              <a:rPr lang="en-US" sz="2000" dirty="0"/>
              <a:t>If A and B each have an encrypted connection to a third party C, C could deliver a key on the encrypted links to A and B</a:t>
            </a:r>
          </a:p>
        </p:txBody>
      </p:sp>
    </p:spTree>
    <p:extLst>
      <p:ext uri="{BB962C8B-B14F-4D97-AF65-F5344CB8AC3E}">
        <p14:creationId xmlns:p14="http://schemas.microsoft.com/office/powerpoint/2010/main" val="28984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20.10 Automatic Key Distribution for Connection-Oriented Protocol</a:t>
            </a:r>
          </a:p>
        </p:txBody>
      </p:sp>
      <p:pic>
        <p:nvPicPr>
          <p:cNvPr id="4" name="Content Placeholder 3" descr="An illustration depicts the steps involved in establishing a connec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4790" y="1531062"/>
            <a:ext cx="7954420" cy="4696621"/>
          </a:xfrm>
        </p:spPr>
      </p:pic>
    </p:spTree>
    <p:extLst>
      <p:ext uri="{BB962C8B-B14F-4D97-AF65-F5344CB8AC3E}">
        <p14:creationId xmlns:p14="http://schemas.microsoft.com/office/powerpoint/2010/main" val="82760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Encryption</a:t>
            </a:r>
          </a:p>
        </p:txBody>
      </p:sp>
      <p:sp>
        <p:nvSpPr>
          <p:cNvPr id="4" name="Content Placeholder 3"/>
          <p:cNvSpPr>
            <a:spLocks noGrp="1"/>
          </p:cNvSpPr>
          <p:nvPr>
            <p:ph sz="quarter" idx="13"/>
          </p:nvPr>
        </p:nvSpPr>
        <p:spPr>
          <a:xfrm>
            <a:off x="457200" y="1556326"/>
            <a:ext cx="8229600" cy="4788911"/>
          </a:xfrm>
        </p:spPr>
        <p:txBody>
          <a:bodyPr/>
          <a:lstStyle/>
          <a:p>
            <a:pPr>
              <a:spcBef>
                <a:spcPts val="600"/>
              </a:spcBef>
            </a:pPr>
            <a:r>
              <a:rPr lang="en-US" sz="2200" dirty="0"/>
              <a:t>Also referred to as:</a:t>
            </a:r>
          </a:p>
          <a:p>
            <a:pPr lvl="1"/>
            <a:r>
              <a:rPr lang="en-US" sz="2200" dirty="0"/>
              <a:t>Conventional encryption</a:t>
            </a:r>
          </a:p>
          <a:p>
            <a:pPr lvl="1"/>
            <a:r>
              <a:rPr lang="en-US" sz="2200" dirty="0"/>
              <a:t>Secret-key or single-key encryption</a:t>
            </a:r>
          </a:p>
          <a:p>
            <a:pPr>
              <a:spcBef>
                <a:spcPts val="600"/>
              </a:spcBef>
            </a:pPr>
            <a:r>
              <a:rPr lang="en-US" sz="2200" dirty="0"/>
              <a:t>Only alternative before public-key encryption in 1970’s</a:t>
            </a:r>
          </a:p>
          <a:p>
            <a:pPr lvl="1"/>
            <a:r>
              <a:rPr lang="en-US" sz="2200" dirty="0"/>
              <a:t>Still most widely used alternative</a:t>
            </a:r>
          </a:p>
          <a:p>
            <a:pPr>
              <a:spcBef>
                <a:spcPts val="600"/>
              </a:spcBef>
            </a:pPr>
            <a:r>
              <a:rPr lang="en-US" sz="2200" dirty="0"/>
              <a:t>Has five ingredients:</a:t>
            </a:r>
          </a:p>
          <a:p>
            <a:pPr lvl="1"/>
            <a:r>
              <a:rPr lang="en-US" sz="2200" dirty="0"/>
              <a:t>Plaintext</a:t>
            </a:r>
          </a:p>
          <a:p>
            <a:pPr lvl="1"/>
            <a:r>
              <a:rPr lang="en-US" sz="2200" dirty="0"/>
              <a:t>Encryption algorithm</a:t>
            </a:r>
          </a:p>
          <a:p>
            <a:pPr lvl="1"/>
            <a:r>
              <a:rPr lang="en-US" sz="2200" dirty="0"/>
              <a:t>Secret key</a:t>
            </a:r>
          </a:p>
          <a:p>
            <a:pPr lvl="1"/>
            <a:r>
              <a:rPr lang="en-US" sz="2200" dirty="0" err="1"/>
              <a:t>Ciphertext</a:t>
            </a:r>
            <a:endParaRPr lang="en-US" sz="2200" dirty="0"/>
          </a:p>
          <a:p>
            <a:pPr lvl="1"/>
            <a:r>
              <a:rPr lang="en-US" sz="2200" dirty="0"/>
              <a:t>Decryption algorithm</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sz="quarter" idx="13"/>
          </p:nvPr>
        </p:nvSpPr>
        <p:spPr>
          <a:xfrm>
            <a:off x="457199" y="1556326"/>
            <a:ext cx="3912919" cy="4788911"/>
          </a:xfrm>
        </p:spPr>
        <p:txBody>
          <a:bodyPr/>
          <a:lstStyle/>
          <a:p>
            <a:r>
              <a:rPr lang="en-US" sz="2000" dirty="0"/>
              <a:t>Symmetric encryption principles</a:t>
            </a:r>
          </a:p>
          <a:p>
            <a:pPr lvl="1"/>
            <a:r>
              <a:rPr lang="en-US" sz="2000" dirty="0"/>
              <a:t>Cryptography</a:t>
            </a:r>
          </a:p>
          <a:p>
            <a:pPr lvl="1"/>
            <a:r>
              <a:rPr lang="en-US" sz="2000" dirty="0"/>
              <a:t>Cryptanalysis</a:t>
            </a:r>
          </a:p>
          <a:p>
            <a:pPr lvl="1"/>
            <a:r>
              <a:rPr lang="en-US" sz="2000" dirty="0" err="1"/>
              <a:t>Feistel</a:t>
            </a:r>
            <a:r>
              <a:rPr lang="en-US" sz="2000" dirty="0"/>
              <a:t> cipher structure</a:t>
            </a:r>
          </a:p>
          <a:p>
            <a:r>
              <a:rPr lang="en-US" sz="2000" dirty="0"/>
              <a:t>Data encryption standard</a:t>
            </a:r>
          </a:p>
          <a:p>
            <a:pPr lvl="1"/>
            <a:r>
              <a:rPr lang="en-US" sz="2000" dirty="0"/>
              <a:t>Data encryption standard</a:t>
            </a:r>
          </a:p>
          <a:p>
            <a:pPr lvl="1"/>
            <a:r>
              <a:rPr lang="en-US" sz="2000" dirty="0"/>
              <a:t>Triple D</a:t>
            </a:r>
            <a:r>
              <a:rPr lang="en-US" sz="100" dirty="0"/>
              <a:t> </a:t>
            </a:r>
            <a:r>
              <a:rPr lang="en-US" sz="2000" dirty="0"/>
              <a:t>E</a:t>
            </a:r>
            <a:r>
              <a:rPr lang="en-US" sz="100" dirty="0"/>
              <a:t> </a:t>
            </a:r>
            <a:r>
              <a:rPr lang="en-US" sz="2000" dirty="0"/>
              <a:t>S</a:t>
            </a:r>
          </a:p>
          <a:p>
            <a:r>
              <a:rPr lang="en-US" sz="2000" dirty="0"/>
              <a:t>Advanced encryption standard</a:t>
            </a:r>
          </a:p>
          <a:p>
            <a:pPr lvl="1"/>
            <a:r>
              <a:rPr lang="en-US" sz="2000" dirty="0"/>
              <a:t>Overview of the algorithm</a:t>
            </a:r>
          </a:p>
          <a:p>
            <a:pPr lvl="1"/>
            <a:r>
              <a:rPr lang="en-US" sz="2000" dirty="0"/>
              <a:t>Algorithm details</a:t>
            </a:r>
          </a:p>
        </p:txBody>
      </p:sp>
      <p:sp>
        <p:nvSpPr>
          <p:cNvPr id="5" name="Content Placeholder 4"/>
          <p:cNvSpPr>
            <a:spLocks noGrp="1"/>
          </p:cNvSpPr>
          <p:nvPr>
            <p:ph sz="quarter" idx="14"/>
          </p:nvPr>
        </p:nvSpPr>
        <p:spPr>
          <a:xfrm>
            <a:off x="4548249" y="1557339"/>
            <a:ext cx="3788230" cy="4787898"/>
          </a:xfrm>
        </p:spPr>
        <p:txBody>
          <a:bodyPr/>
          <a:lstStyle/>
          <a:p>
            <a:r>
              <a:rPr lang="en-US" sz="2000" dirty="0"/>
              <a:t>Stream ciphers and R</a:t>
            </a:r>
            <a:r>
              <a:rPr lang="en-US" sz="100" dirty="0"/>
              <a:t> </a:t>
            </a:r>
            <a:r>
              <a:rPr lang="en-US" sz="2000" dirty="0"/>
              <a:t>C</a:t>
            </a:r>
            <a:r>
              <a:rPr lang="en-US" sz="100" dirty="0"/>
              <a:t> </a:t>
            </a:r>
            <a:r>
              <a:rPr lang="en-US" sz="2000" dirty="0"/>
              <a:t>4</a:t>
            </a:r>
          </a:p>
          <a:p>
            <a:pPr lvl="1"/>
            <a:r>
              <a:rPr lang="en-US" sz="2000" dirty="0"/>
              <a:t>Stream cipher structure</a:t>
            </a:r>
          </a:p>
          <a:p>
            <a:pPr lvl="1"/>
            <a:r>
              <a:rPr lang="en-US" sz="2000" dirty="0"/>
              <a:t>The R</a:t>
            </a:r>
            <a:r>
              <a:rPr lang="en-US" sz="100" dirty="0"/>
              <a:t> </a:t>
            </a:r>
            <a:r>
              <a:rPr lang="en-US" sz="2000" dirty="0"/>
              <a:t>C</a:t>
            </a:r>
            <a:r>
              <a:rPr lang="en-US" sz="100" dirty="0"/>
              <a:t> </a:t>
            </a:r>
            <a:r>
              <a:rPr lang="en-US" sz="2000" dirty="0"/>
              <a:t>4 algorithm</a:t>
            </a:r>
          </a:p>
          <a:p>
            <a:r>
              <a:rPr lang="en-US" sz="2000" dirty="0"/>
              <a:t>Cipher block modes of operation</a:t>
            </a:r>
          </a:p>
          <a:p>
            <a:pPr lvl="1"/>
            <a:r>
              <a:rPr lang="en-US" sz="2000" dirty="0"/>
              <a:t>Electronic codebook mode</a:t>
            </a:r>
          </a:p>
          <a:p>
            <a:pPr lvl="1"/>
            <a:r>
              <a:rPr lang="en-US" sz="2000" dirty="0"/>
              <a:t>Cipher block chaining mode</a:t>
            </a:r>
          </a:p>
          <a:p>
            <a:pPr lvl="1"/>
            <a:r>
              <a:rPr lang="en-US" sz="2000" dirty="0"/>
              <a:t>Cipher feedback mode</a:t>
            </a:r>
          </a:p>
          <a:p>
            <a:pPr lvl="1"/>
            <a:r>
              <a:rPr lang="en-US" sz="2000" dirty="0"/>
              <a:t>Counter mode</a:t>
            </a:r>
          </a:p>
          <a:p>
            <a:r>
              <a:rPr lang="en-US" sz="2000" dirty="0"/>
              <a:t>Key distribution</a:t>
            </a:r>
          </a:p>
        </p:txBody>
      </p:sp>
    </p:spTree>
    <p:extLst>
      <p:ext uri="{BB962C8B-B14F-4D97-AF65-F5344CB8AC3E}">
        <p14:creationId xmlns:p14="http://schemas.microsoft.com/office/powerpoint/2010/main" val="420136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sz="quarter" idx="13"/>
          </p:nvPr>
        </p:nvSpPr>
        <p:spPr>
          <a:xfrm>
            <a:off x="457199" y="1552574"/>
            <a:ext cx="5722375" cy="406855"/>
          </a:xfrm>
        </p:spPr>
        <p:txBody>
          <a:bodyPr/>
          <a:lstStyle/>
          <a:p>
            <a:r>
              <a:rPr lang="en-US" sz="1800" dirty="0"/>
              <a:t>Classified along three independent dimensions:</a:t>
            </a:r>
          </a:p>
        </p:txBody>
      </p:sp>
      <p:sp>
        <p:nvSpPr>
          <p:cNvPr id="5" name="Content Placeholder 4"/>
          <p:cNvSpPr>
            <a:spLocks noGrp="1"/>
          </p:cNvSpPr>
          <p:nvPr>
            <p:ph sz="quarter" idx="14"/>
          </p:nvPr>
        </p:nvSpPr>
        <p:spPr>
          <a:xfrm>
            <a:off x="457200" y="2036172"/>
            <a:ext cx="8229600" cy="1421404"/>
          </a:xfrm>
        </p:spPr>
        <p:txBody>
          <a:bodyPr/>
          <a:lstStyle/>
          <a:p>
            <a:pPr lvl="1"/>
            <a:r>
              <a:rPr lang="en-US" sz="1800" dirty="0"/>
              <a:t>The type of operations used for transforming plaintext to </a:t>
            </a:r>
            <a:r>
              <a:rPr lang="en-US" sz="1800" dirty="0" err="1"/>
              <a:t>ciphertext</a:t>
            </a:r>
            <a:endParaRPr lang="en-US" sz="1800" dirty="0"/>
          </a:p>
          <a:p>
            <a:pPr lvl="2"/>
            <a:r>
              <a:rPr lang="en-US" sz="1800" dirty="0"/>
              <a:t>Substitution – each element in the plaintext is mapped into another element</a:t>
            </a:r>
          </a:p>
          <a:p>
            <a:pPr lvl="2"/>
            <a:r>
              <a:rPr lang="en-US" sz="1800" dirty="0"/>
              <a:t>Transposition – elements in plaintext are rearranged</a:t>
            </a:r>
          </a:p>
        </p:txBody>
      </p:sp>
      <p:sp>
        <p:nvSpPr>
          <p:cNvPr id="6" name="Content Placeholder 5"/>
          <p:cNvSpPr>
            <a:spLocks noGrp="1"/>
          </p:cNvSpPr>
          <p:nvPr>
            <p:ph sz="quarter" idx="15"/>
          </p:nvPr>
        </p:nvSpPr>
        <p:spPr>
          <a:xfrm>
            <a:off x="457200" y="3523684"/>
            <a:ext cx="8229600" cy="1120186"/>
          </a:xfrm>
        </p:spPr>
        <p:txBody>
          <a:bodyPr/>
          <a:lstStyle/>
          <a:p>
            <a:pPr lvl="1"/>
            <a:r>
              <a:rPr lang="en-US" sz="1800" dirty="0"/>
              <a:t>The number of keys used</a:t>
            </a:r>
          </a:p>
          <a:p>
            <a:pPr lvl="2"/>
            <a:r>
              <a:rPr lang="en-US" sz="1800" dirty="0"/>
              <a:t>Sender and receiver use same key – symmetric</a:t>
            </a:r>
          </a:p>
          <a:p>
            <a:pPr lvl="2"/>
            <a:r>
              <a:rPr lang="en-US" sz="1800" dirty="0"/>
              <a:t>Sender and receiver each use a different key - asymmetric</a:t>
            </a:r>
          </a:p>
        </p:txBody>
      </p:sp>
      <p:sp>
        <p:nvSpPr>
          <p:cNvPr id="7" name="Content Placeholder 6"/>
          <p:cNvSpPr>
            <a:spLocks noGrp="1"/>
          </p:cNvSpPr>
          <p:nvPr>
            <p:ph sz="quarter" idx="16"/>
          </p:nvPr>
        </p:nvSpPr>
        <p:spPr>
          <a:xfrm>
            <a:off x="457200" y="4751666"/>
            <a:ext cx="8229600" cy="1207809"/>
          </a:xfrm>
        </p:spPr>
        <p:txBody>
          <a:bodyPr/>
          <a:lstStyle/>
          <a:p>
            <a:pPr lvl="1"/>
            <a:r>
              <a:rPr lang="en-US" sz="1800" dirty="0"/>
              <a:t>The way in which the plaintext is processed</a:t>
            </a:r>
          </a:p>
          <a:p>
            <a:pPr lvl="2"/>
            <a:r>
              <a:rPr lang="en-US" sz="1800" dirty="0"/>
              <a:t>Block cipher – processes input one block of elements at a time</a:t>
            </a:r>
          </a:p>
          <a:p>
            <a:pPr lvl="2"/>
            <a:r>
              <a:rPr lang="en-US" sz="1800" dirty="0"/>
              <a:t>Stream cipher – processes the input elements continuously</a:t>
            </a:r>
          </a:p>
        </p:txBody>
      </p:sp>
    </p:spTree>
    <p:extLst>
      <p:ext uri="{BB962C8B-B14F-4D97-AF65-F5344CB8AC3E}">
        <p14:creationId xmlns:p14="http://schemas.microsoft.com/office/powerpoint/2010/main" val="109359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Table 20.1 Types of Attacks on Encrypted Messages</a:t>
            </a:r>
          </a:p>
        </p:txBody>
      </p:sp>
      <p:graphicFrame>
        <p:nvGraphicFramePr>
          <p:cNvPr id="3" name="Content Placeholder 2"/>
          <p:cNvGraphicFramePr>
            <a:graphicFrameLocks noGrp="1"/>
          </p:cNvGraphicFramePr>
          <p:nvPr>
            <p:ph sz="quarter" idx="13"/>
            <p:extLst>
              <p:ext uri="{D42A27DB-BD31-4B8C-83A1-F6EECF244321}">
                <p14:modId xmlns:p14="http://schemas.microsoft.com/office/powerpoint/2010/main" val="511054024"/>
              </p:ext>
            </p:extLst>
          </p:nvPr>
        </p:nvGraphicFramePr>
        <p:xfrm>
          <a:off x="457200" y="1555750"/>
          <a:ext cx="8229600" cy="4815840"/>
        </p:xfrm>
        <a:graphic>
          <a:graphicData uri="http://schemas.openxmlformats.org/drawingml/2006/table">
            <a:tbl>
              <a:tblPr firstRow="1" bandRow="1">
                <a:tableStyleId>{2D5ABB26-0587-4C30-8999-92F81FD0307C}</a:tableStyleId>
              </a:tblPr>
              <a:tblGrid>
                <a:gridCol w="1549730">
                  <a:extLst>
                    <a:ext uri="{9D8B030D-6E8A-4147-A177-3AD203B41FA5}">
                      <a16:colId xmlns:a16="http://schemas.microsoft.com/office/drawing/2014/main" val="2918668039"/>
                    </a:ext>
                  </a:extLst>
                </a:gridCol>
                <a:gridCol w="6679870">
                  <a:extLst>
                    <a:ext uri="{9D8B030D-6E8A-4147-A177-3AD203B41FA5}">
                      <a16:colId xmlns:a16="http://schemas.microsoft.com/office/drawing/2014/main" val="1924468139"/>
                    </a:ext>
                  </a:extLst>
                </a:gridCol>
              </a:tblGrid>
              <a:tr h="240060">
                <a:tc>
                  <a:txBody>
                    <a:bodyPr/>
                    <a:lstStyle/>
                    <a:p>
                      <a:r>
                        <a:rPr lang="en-US" sz="1400" b="1" i="0" u="none" strike="noStrike" cap="none" baseline="0" noProof="0" dirty="0">
                          <a:solidFill>
                            <a:schemeClr val="tx1"/>
                          </a:solidFill>
                          <a:latin typeface="+mn-lt"/>
                          <a:ea typeface="+mn-ea"/>
                          <a:cs typeface="+mn-cs"/>
                          <a:sym typeface="Arial"/>
                        </a:rPr>
                        <a:t>Type of Attack</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noProof="0" dirty="0">
                          <a:solidFill>
                            <a:schemeClr val="tx1"/>
                          </a:solidFill>
                          <a:latin typeface="+mn-lt"/>
                          <a:ea typeface="+mn-ea"/>
                          <a:cs typeface="+mn-cs"/>
                          <a:sym typeface="Arial"/>
                        </a:rPr>
                        <a:t>Known to Cryptanalyst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502304"/>
                  </a:ext>
                </a:extLst>
              </a:tr>
              <a:tr h="327071">
                <a:tc>
                  <a:txBody>
                    <a:bodyPr/>
                    <a:lstStyle/>
                    <a:p>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only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Encryption algorithm</a:t>
                      </a:r>
                    </a:p>
                    <a:p>
                      <a:pPr marL="255600" indent="-255600">
                        <a:buClr>
                          <a:schemeClr val="tx2"/>
                        </a:buClr>
                        <a:buFont typeface="Arial" panose="020B0604020202020204" pitchFamily="34" charset="0"/>
                        <a:buChar char="•"/>
                      </a:pP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to be decoded</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02233"/>
                  </a:ext>
                </a:extLst>
              </a:tr>
              <a:tr h="461747">
                <a:tc>
                  <a:txBody>
                    <a:bodyPr/>
                    <a:lstStyle/>
                    <a:p>
                      <a:r>
                        <a:rPr lang="en-US" sz="1400" b="0" i="0" u="none" strike="noStrike" cap="none" baseline="0" noProof="0" dirty="0">
                          <a:solidFill>
                            <a:schemeClr val="tx1"/>
                          </a:solidFill>
                          <a:latin typeface="+mn-lt"/>
                          <a:ea typeface="+mn-ea"/>
                          <a:cs typeface="+mn-cs"/>
                          <a:sym typeface="Arial"/>
                        </a:rPr>
                        <a:t>Known plaintext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Encryption algorithm</a:t>
                      </a:r>
                    </a:p>
                    <a:p>
                      <a:pPr marL="255600" indent="-255600">
                        <a:buClr>
                          <a:schemeClr val="tx2"/>
                        </a:buClr>
                        <a:buFont typeface="Arial" panose="020B0604020202020204" pitchFamily="34" charset="0"/>
                        <a:buChar char="•"/>
                      </a:pP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to be decoded</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One or more plaintext–</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pairs formed with the secret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464912"/>
                  </a:ext>
                </a:extLst>
              </a:tr>
              <a:tr h="596424">
                <a:tc>
                  <a:txBody>
                    <a:bodyPr/>
                    <a:lstStyle/>
                    <a:p>
                      <a:r>
                        <a:rPr lang="en-US" sz="1400" b="0" i="0" u="none" strike="noStrike" cap="none" baseline="0" noProof="0" dirty="0">
                          <a:solidFill>
                            <a:schemeClr val="tx1"/>
                          </a:solidFill>
                          <a:latin typeface="+mn-lt"/>
                          <a:ea typeface="+mn-ea"/>
                          <a:cs typeface="+mn-cs"/>
                          <a:sym typeface="Arial"/>
                        </a:rPr>
                        <a:t>Chosen plaintext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Encryption algorithm</a:t>
                      </a:r>
                    </a:p>
                    <a:p>
                      <a:pPr marL="255600" indent="-255600">
                        <a:buClr>
                          <a:schemeClr val="tx2"/>
                        </a:buClr>
                        <a:buFont typeface="Arial" panose="020B0604020202020204" pitchFamily="34" charset="0"/>
                        <a:buChar char="•"/>
                      </a:pP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to be decoded</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Plaintext message chosen by cryptanalyst, together with its corresponding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generated with the secret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46953"/>
                  </a:ext>
                </a:extLst>
              </a:tr>
              <a:tr h="596424">
                <a:tc>
                  <a:txBody>
                    <a:bodyPr/>
                    <a:lstStyle/>
                    <a:p>
                      <a:r>
                        <a:rPr lang="en-US" sz="1400" b="0" i="0" u="none" strike="noStrike" cap="none" baseline="0" noProof="0" dirty="0">
                          <a:solidFill>
                            <a:schemeClr val="tx1"/>
                          </a:solidFill>
                          <a:latin typeface="+mn-lt"/>
                          <a:ea typeface="+mn-ea"/>
                          <a:cs typeface="+mn-cs"/>
                          <a:sym typeface="Arial"/>
                        </a:rPr>
                        <a:t>Chosen </a:t>
                      </a:r>
                      <a:r>
                        <a:rPr lang="en-US" sz="1400" b="0" i="0" u="none" strike="noStrike" cap="none" baseline="0" noProof="0" dirty="0" err="1">
                          <a:solidFill>
                            <a:schemeClr val="tx1"/>
                          </a:solidFill>
                          <a:latin typeface="+mn-lt"/>
                          <a:ea typeface="+mn-ea"/>
                          <a:cs typeface="+mn-cs"/>
                          <a:sym typeface="Arial"/>
                        </a:rPr>
                        <a:t>ciphertext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Encryption algorithm</a:t>
                      </a:r>
                    </a:p>
                    <a:p>
                      <a:pPr marL="255600" indent="-255600">
                        <a:buClr>
                          <a:schemeClr val="tx2"/>
                        </a:buClr>
                        <a:buFont typeface="Arial" panose="020B0604020202020204" pitchFamily="34" charset="0"/>
                        <a:buChar char="•"/>
                      </a:pP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to be decoded</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Purported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chosen by cryptanalyst, together with its corresponding decrypted plaintext generated with the secret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317226"/>
                  </a:ext>
                </a:extLst>
              </a:tr>
              <a:tr h="865776">
                <a:tc>
                  <a:txBody>
                    <a:bodyPr/>
                    <a:lstStyle/>
                    <a:p>
                      <a:r>
                        <a:rPr lang="en-US" sz="1400" b="0" i="0" u="none" strike="noStrike" cap="none" baseline="0" noProof="0" dirty="0">
                          <a:solidFill>
                            <a:schemeClr val="tx1"/>
                          </a:solidFill>
                          <a:latin typeface="+mn-lt"/>
                          <a:ea typeface="+mn-ea"/>
                          <a:cs typeface="+mn-cs"/>
                          <a:sym typeface="Arial"/>
                        </a:rPr>
                        <a:t>Chosen text</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Encryption algorithm</a:t>
                      </a:r>
                    </a:p>
                    <a:p>
                      <a:pPr marL="255600" indent="-255600">
                        <a:buClr>
                          <a:schemeClr val="tx2"/>
                        </a:buClr>
                        <a:buFont typeface="Arial" panose="020B0604020202020204" pitchFamily="34" charset="0"/>
                        <a:buChar char="•"/>
                      </a:pP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to be decoded</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Plaintext message chosen by cryptanalyst, together with its corresponding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generated with the secret key</a:t>
                      </a:r>
                    </a:p>
                    <a:p>
                      <a:pPr marL="255600" indent="-255600">
                        <a:buClr>
                          <a:schemeClr val="tx2"/>
                        </a:buClr>
                        <a:buFont typeface="Arial" panose="020B0604020202020204" pitchFamily="34" charset="0"/>
                        <a:buChar char="•"/>
                      </a:pPr>
                      <a:r>
                        <a:rPr lang="en-US" sz="1400" b="0" i="0" u="none" strike="noStrike" cap="none" baseline="0" noProof="0" dirty="0">
                          <a:solidFill>
                            <a:schemeClr val="tx1"/>
                          </a:solidFill>
                          <a:latin typeface="+mn-lt"/>
                          <a:ea typeface="+mn-ea"/>
                          <a:cs typeface="+mn-cs"/>
                          <a:sym typeface="Arial"/>
                        </a:rPr>
                        <a:t>Purported </a:t>
                      </a:r>
                      <a:r>
                        <a:rPr lang="en-US" sz="1400" b="0" i="0" u="none" strike="noStrike" cap="none" baseline="0" noProof="0" dirty="0" err="1">
                          <a:solidFill>
                            <a:schemeClr val="tx1"/>
                          </a:solidFill>
                          <a:latin typeface="+mn-lt"/>
                          <a:ea typeface="+mn-ea"/>
                          <a:cs typeface="+mn-cs"/>
                          <a:sym typeface="Arial"/>
                        </a:rPr>
                        <a:t>ciphertext</a:t>
                      </a:r>
                      <a:r>
                        <a:rPr lang="en-US" sz="1400" b="0" i="0" u="none" strike="noStrike" cap="none" baseline="0" noProof="0" dirty="0">
                          <a:solidFill>
                            <a:schemeClr val="tx1"/>
                          </a:solidFill>
                          <a:latin typeface="+mn-lt"/>
                          <a:ea typeface="+mn-ea"/>
                          <a:cs typeface="+mn-cs"/>
                          <a:sym typeface="Arial"/>
                        </a:rPr>
                        <a:t> chosen by cryptanalyst, together with its corresponding decrypted plaintext generated with the secret key</a:t>
                      </a:r>
                      <a:endParaRPr lang="en-US" sz="14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672"/>
                  </a:ext>
                </a:extLst>
              </a:tr>
            </a:tbl>
          </a:graphicData>
        </a:graphic>
      </p:graphicFrame>
    </p:spTree>
    <p:extLst>
      <p:ext uri="{BB962C8B-B14F-4D97-AF65-F5344CB8AC3E}">
        <p14:creationId xmlns:p14="http://schemas.microsoft.com/office/powerpoint/2010/main" val="252007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Computationally Secure Encryption Schemes</a:t>
            </a:r>
          </a:p>
        </p:txBody>
      </p:sp>
      <p:sp>
        <p:nvSpPr>
          <p:cNvPr id="4" name="Content Placeholder 3"/>
          <p:cNvSpPr>
            <a:spLocks noGrp="1"/>
          </p:cNvSpPr>
          <p:nvPr>
            <p:ph sz="quarter" idx="13"/>
          </p:nvPr>
        </p:nvSpPr>
        <p:spPr/>
        <p:txBody>
          <a:bodyPr/>
          <a:lstStyle/>
          <a:p>
            <a:r>
              <a:rPr lang="en-US" dirty="0"/>
              <a:t>Encryption is computationally secure if:</a:t>
            </a:r>
          </a:p>
          <a:p>
            <a:pPr lvl="1"/>
            <a:r>
              <a:rPr lang="en-US" dirty="0"/>
              <a:t>Cost of breaking cipher exceeds value of information</a:t>
            </a:r>
          </a:p>
          <a:p>
            <a:pPr lvl="1"/>
            <a:r>
              <a:rPr lang="en-US" dirty="0"/>
              <a:t>Time required to break cipher exceeds the useful lifetime of the information</a:t>
            </a:r>
          </a:p>
          <a:p>
            <a:r>
              <a:rPr lang="en-US" dirty="0"/>
              <a:t>Usually very difficult to estimate the amount of effort required to break</a:t>
            </a:r>
          </a:p>
          <a:p>
            <a:r>
              <a:rPr lang="en-US" dirty="0"/>
              <a:t>Can estimate time/cost of a brute-force attack</a:t>
            </a:r>
          </a:p>
        </p:txBody>
      </p:sp>
    </p:spTree>
    <p:extLst>
      <p:ext uri="{BB962C8B-B14F-4D97-AF65-F5344CB8AC3E}">
        <p14:creationId xmlns:p14="http://schemas.microsoft.com/office/powerpoint/2010/main" val="378359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20.1 Classical </a:t>
            </a:r>
            <a:r>
              <a:rPr lang="en-US" sz="3400" dirty="0" err="1"/>
              <a:t>Feistel</a:t>
            </a:r>
            <a:r>
              <a:rPr lang="en-US" sz="3400" dirty="0"/>
              <a:t> Network</a:t>
            </a:r>
          </a:p>
        </p:txBody>
      </p:sp>
      <p:pic>
        <p:nvPicPr>
          <p:cNvPr id="3" name="Content Placeholder 2" descr="An illustration depicts the classical feistel network.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352190" y="1450416"/>
            <a:ext cx="2439619" cy="4814367"/>
          </a:xfrm>
        </p:spPr>
      </p:pic>
    </p:spTree>
    <p:extLst>
      <p:ext uri="{BB962C8B-B14F-4D97-AF65-F5344CB8AC3E}">
        <p14:creationId xmlns:p14="http://schemas.microsoft.com/office/powerpoint/2010/main" val="181545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Structure</a:t>
            </a:r>
          </a:p>
        </p:txBody>
      </p:sp>
      <p:sp>
        <p:nvSpPr>
          <p:cNvPr id="3" name="Content Placeholder 2"/>
          <p:cNvSpPr>
            <a:spLocks noGrp="1"/>
          </p:cNvSpPr>
          <p:nvPr>
            <p:ph sz="quarter" idx="13"/>
          </p:nvPr>
        </p:nvSpPr>
        <p:spPr>
          <a:xfrm>
            <a:off x="457200" y="1556327"/>
            <a:ext cx="8229600" cy="1614385"/>
          </a:xfrm>
        </p:spPr>
        <p:txBody>
          <a:bodyPr/>
          <a:lstStyle/>
          <a:p>
            <a:pPr>
              <a:spcBef>
                <a:spcPts val="600"/>
              </a:spcBef>
            </a:pPr>
            <a:r>
              <a:rPr lang="en-US" sz="2000" dirty="0"/>
              <a:t>Symmetric block cipher consists of:</a:t>
            </a:r>
          </a:p>
          <a:p>
            <a:pPr lvl="1"/>
            <a:r>
              <a:rPr lang="en-US" sz="2000" dirty="0"/>
              <a:t>A sequence of rounds</a:t>
            </a:r>
          </a:p>
          <a:p>
            <a:pPr lvl="1"/>
            <a:r>
              <a:rPr lang="en-US" sz="2000" dirty="0"/>
              <a:t>With substitutions and permutations controlled by key</a:t>
            </a:r>
          </a:p>
          <a:p>
            <a:pPr>
              <a:spcBef>
                <a:spcPts val="600"/>
              </a:spcBef>
            </a:pPr>
            <a:r>
              <a:rPr lang="en-US" sz="2000" dirty="0"/>
              <a:t>Parameters and design features:</a:t>
            </a:r>
          </a:p>
        </p:txBody>
      </p:sp>
      <p:sp>
        <p:nvSpPr>
          <p:cNvPr id="5" name="Content Placeholder 4"/>
          <p:cNvSpPr>
            <a:spLocks noGrp="1"/>
          </p:cNvSpPr>
          <p:nvPr>
            <p:ph sz="quarter" idx="14"/>
          </p:nvPr>
        </p:nvSpPr>
        <p:spPr>
          <a:xfrm>
            <a:off x="457200" y="3270402"/>
            <a:ext cx="6005945" cy="2866170"/>
          </a:xfrm>
        </p:spPr>
        <p:txBody>
          <a:bodyPr/>
          <a:lstStyle/>
          <a:p>
            <a:pPr>
              <a:spcBef>
                <a:spcPts val="600"/>
              </a:spcBef>
            </a:pPr>
            <a:r>
              <a:rPr lang="en-US" sz="2000" dirty="0"/>
              <a:t>Block size</a:t>
            </a:r>
          </a:p>
          <a:p>
            <a:pPr>
              <a:spcBef>
                <a:spcPts val="600"/>
              </a:spcBef>
            </a:pPr>
            <a:r>
              <a:rPr lang="en-US" sz="2000" dirty="0"/>
              <a:t>Key size</a:t>
            </a:r>
          </a:p>
          <a:p>
            <a:pPr>
              <a:spcBef>
                <a:spcPts val="600"/>
              </a:spcBef>
            </a:pPr>
            <a:r>
              <a:rPr lang="en-US" sz="2000" dirty="0"/>
              <a:t>Number of rounds</a:t>
            </a:r>
          </a:p>
          <a:p>
            <a:pPr>
              <a:spcBef>
                <a:spcPts val="600"/>
              </a:spcBef>
            </a:pPr>
            <a:r>
              <a:rPr lang="en-US" sz="2000" dirty="0" err="1"/>
              <a:t>Subkey</a:t>
            </a:r>
            <a:r>
              <a:rPr lang="en-US" sz="2000" dirty="0"/>
              <a:t> generation algorithm</a:t>
            </a:r>
          </a:p>
          <a:p>
            <a:pPr>
              <a:spcBef>
                <a:spcPts val="600"/>
              </a:spcBef>
            </a:pPr>
            <a:r>
              <a:rPr lang="en-US" sz="2000" dirty="0"/>
              <a:t>Round function</a:t>
            </a:r>
          </a:p>
          <a:p>
            <a:pPr>
              <a:spcBef>
                <a:spcPts val="600"/>
              </a:spcBef>
            </a:pPr>
            <a:r>
              <a:rPr lang="en-US" sz="2000" dirty="0"/>
              <a:t>Fast software encryption/decryption</a:t>
            </a:r>
          </a:p>
          <a:p>
            <a:pPr>
              <a:spcBef>
                <a:spcPts val="600"/>
              </a:spcBef>
            </a:pPr>
            <a:r>
              <a:rPr lang="en-US" sz="2000" dirty="0"/>
              <a:t>Ease of analysis</a:t>
            </a:r>
          </a:p>
        </p:txBody>
      </p:sp>
    </p:spTree>
    <p:extLst>
      <p:ext uri="{BB962C8B-B14F-4D97-AF65-F5344CB8AC3E}">
        <p14:creationId xmlns:p14="http://schemas.microsoft.com/office/powerpoint/2010/main" val="351822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 Standard (D</a:t>
            </a:r>
            <a:r>
              <a:rPr lang="en-US" sz="100" dirty="0"/>
              <a:t> </a:t>
            </a:r>
            <a:r>
              <a:rPr lang="en-US" dirty="0"/>
              <a:t>E</a:t>
            </a:r>
            <a:r>
              <a:rPr lang="en-US" sz="100" dirty="0"/>
              <a:t> </a:t>
            </a:r>
            <a:r>
              <a:rPr lang="en-US" dirty="0"/>
              <a:t>S)</a:t>
            </a:r>
          </a:p>
        </p:txBody>
      </p:sp>
      <p:sp>
        <p:nvSpPr>
          <p:cNvPr id="4" name="Content Placeholder 3"/>
          <p:cNvSpPr>
            <a:spLocks noGrp="1"/>
          </p:cNvSpPr>
          <p:nvPr>
            <p:ph sz="quarter" idx="13"/>
          </p:nvPr>
        </p:nvSpPr>
        <p:spPr/>
        <p:txBody>
          <a:bodyPr/>
          <a:lstStyle/>
          <a:p>
            <a:r>
              <a:rPr lang="en-US" dirty="0"/>
              <a:t>Most widely used encryption scheme</a:t>
            </a:r>
          </a:p>
          <a:p>
            <a:r>
              <a:rPr lang="en-US" dirty="0"/>
              <a:t>Adopted in 1977 by National Bureau of Standards (Now N</a:t>
            </a:r>
            <a:r>
              <a:rPr lang="en-US" sz="100" dirty="0"/>
              <a:t> </a:t>
            </a:r>
            <a:r>
              <a:rPr lang="en-US" dirty="0"/>
              <a:t>I</a:t>
            </a:r>
            <a:r>
              <a:rPr lang="en-US" sz="100" dirty="0"/>
              <a:t> </a:t>
            </a:r>
            <a:r>
              <a:rPr lang="en-US" dirty="0"/>
              <a:t>S</a:t>
            </a:r>
            <a:r>
              <a:rPr lang="en-US" sz="100" dirty="0"/>
              <a:t> </a:t>
            </a:r>
            <a:r>
              <a:rPr lang="en-US" dirty="0"/>
              <a:t>T)</a:t>
            </a:r>
          </a:p>
          <a:p>
            <a:r>
              <a:rPr lang="en-US" dirty="0"/>
              <a:t>F</a:t>
            </a:r>
            <a:r>
              <a:rPr lang="en-US" sz="100" dirty="0"/>
              <a:t> </a:t>
            </a:r>
            <a:r>
              <a:rPr lang="en-US" dirty="0"/>
              <a:t>I</a:t>
            </a:r>
            <a:r>
              <a:rPr lang="en-US" sz="100" dirty="0"/>
              <a:t> </a:t>
            </a:r>
            <a:r>
              <a:rPr lang="en-US" dirty="0"/>
              <a:t>P</a:t>
            </a:r>
            <a:r>
              <a:rPr lang="en-US" sz="100" dirty="0"/>
              <a:t> </a:t>
            </a:r>
            <a:r>
              <a:rPr lang="en-US" dirty="0"/>
              <a:t>S P</a:t>
            </a:r>
            <a:r>
              <a:rPr lang="en-US" sz="100" dirty="0"/>
              <a:t> </a:t>
            </a:r>
            <a:r>
              <a:rPr lang="en-US" dirty="0"/>
              <a:t>U</a:t>
            </a:r>
            <a:r>
              <a:rPr lang="en-US" sz="100" dirty="0"/>
              <a:t> </a:t>
            </a:r>
            <a:r>
              <a:rPr lang="en-US" dirty="0"/>
              <a:t>B 46</a:t>
            </a:r>
          </a:p>
          <a:p>
            <a:r>
              <a:rPr lang="en-US" dirty="0"/>
              <a:t>Algorithm is referred to as the Data Encryption Algorithm (D</a:t>
            </a:r>
            <a:r>
              <a:rPr lang="en-US" sz="100" dirty="0"/>
              <a:t> </a:t>
            </a:r>
            <a:r>
              <a:rPr lang="en-US" dirty="0"/>
              <a:t>E</a:t>
            </a:r>
            <a:r>
              <a:rPr lang="en-US" sz="100" dirty="0"/>
              <a:t> </a:t>
            </a:r>
            <a:r>
              <a:rPr lang="en-US" dirty="0"/>
              <a:t>A)</a:t>
            </a:r>
          </a:p>
          <a:p>
            <a:r>
              <a:rPr lang="en-US" dirty="0"/>
              <a:t>Minor variation of the </a:t>
            </a:r>
            <a:r>
              <a:rPr lang="en-US" dirty="0" err="1"/>
              <a:t>Feistel</a:t>
            </a:r>
            <a:r>
              <a:rPr lang="en-US" dirty="0"/>
              <a:t> network</a:t>
            </a:r>
          </a:p>
        </p:txBody>
      </p:sp>
    </p:spTree>
    <p:extLst>
      <p:ext uri="{BB962C8B-B14F-4D97-AF65-F5344CB8AC3E}">
        <p14:creationId xmlns:p14="http://schemas.microsoft.com/office/powerpoint/2010/main" val="74544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F29A-EA32-9F8E-E263-C4269CB3E960}"/>
              </a:ext>
            </a:extLst>
          </p:cNvPr>
          <p:cNvSpPr>
            <a:spLocks noGrp="1"/>
          </p:cNvSpPr>
          <p:nvPr>
            <p:ph type="title"/>
          </p:nvPr>
        </p:nvSpPr>
        <p:spPr/>
        <p:txBody>
          <a:bodyPr/>
          <a:lstStyle/>
          <a:p>
            <a:r>
              <a:rPr lang="en-US"/>
              <a:t>Data Encryption Standard (D</a:t>
            </a:r>
            <a:r>
              <a:rPr lang="en-US" sz="100"/>
              <a:t> </a:t>
            </a:r>
            <a:r>
              <a:rPr lang="en-US"/>
              <a:t>E</a:t>
            </a:r>
            <a:r>
              <a:rPr lang="en-US" sz="100"/>
              <a:t> </a:t>
            </a:r>
            <a:r>
              <a:rPr lang="en-US"/>
              <a:t>S)</a:t>
            </a:r>
            <a:endParaRPr lang="en-US" dirty="0"/>
          </a:p>
        </p:txBody>
      </p:sp>
      <p:pic>
        <p:nvPicPr>
          <p:cNvPr id="6" name="Content Placeholder 5">
            <a:extLst>
              <a:ext uri="{FF2B5EF4-FFF2-40B4-BE49-F238E27FC236}">
                <a16:creationId xmlns:a16="http://schemas.microsoft.com/office/drawing/2014/main" id="{339591AF-6B58-AEE5-1DEB-52BEC0997165}"/>
              </a:ext>
            </a:extLst>
          </p:cNvPr>
          <p:cNvPicPr>
            <a:picLocks noGrp="1" noChangeAspect="1"/>
          </p:cNvPicPr>
          <p:nvPr>
            <p:ph sz="quarter" idx="13"/>
          </p:nvPr>
        </p:nvPicPr>
        <p:blipFill>
          <a:blip r:embed="rId2"/>
          <a:stretch>
            <a:fillRect/>
          </a:stretch>
        </p:blipFill>
        <p:spPr>
          <a:xfrm>
            <a:off x="941317" y="1464443"/>
            <a:ext cx="3808294" cy="4587875"/>
          </a:xfrm>
          <a:prstGeom prst="rect">
            <a:avLst/>
          </a:prstGeom>
        </p:spPr>
      </p:pic>
      <p:pic>
        <p:nvPicPr>
          <p:cNvPr id="11" name="Picture 10">
            <a:extLst>
              <a:ext uri="{FF2B5EF4-FFF2-40B4-BE49-F238E27FC236}">
                <a16:creationId xmlns:a16="http://schemas.microsoft.com/office/drawing/2014/main" id="{55F0A5AB-57AB-6C67-5C97-93FE90B1E5EB}"/>
              </a:ext>
            </a:extLst>
          </p:cNvPr>
          <p:cNvPicPr>
            <a:picLocks noChangeAspect="1"/>
          </p:cNvPicPr>
          <p:nvPr/>
        </p:nvPicPr>
        <p:blipFill>
          <a:blip r:embed="rId3"/>
          <a:stretch>
            <a:fillRect/>
          </a:stretch>
        </p:blipFill>
        <p:spPr>
          <a:xfrm>
            <a:off x="5312418" y="2907709"/>
            <a:ext cx="3601861" cy="2152642"/>
          </a:xfrm>
          <a:prstGeom prst="rect">
            <a:avLst/>
          </a:prstGeom>
        </p:spPr>
      </p:pic>
      <p:sp>
        <p:nvSpPr>
          <p:cNvPr id="12" name="TextBox 11">
            <a:extLst>
              <a:ext uri="{FF2B5EF4-FFF2-40B4-BE49-F238E27FC236}">
                <a16:creationId xmlns:a16="http://schemas.microsoft.com/office/drawing/2014/main" id="{1149B192-F5E9-77F4-B7AB-60025BD0D64F}"/>
              </a:ext>
            </a:extLst>
          </p:cNvPr>
          <p:cNvSpPr txBox="1"/>
          <p:nvPr/>
        </p:nvSpPr>
        <p:spPr>
          <a:xfrm>
            <a:off x="6796907" y="2331155"/>
            <a:ext cx="723485" cy="308453"/>
          </a:xfrm>
          <a:prstGeom prst="rect">
            <a:avLst/>
          </a:prstGeom>
          <a:noFill/>
        </p:spPr>
        <p:txBody>
          <a:bodyPr wrap="square" rtlCol="0">
            <a:spAutoFit/>
          </a:bodyPr>
          <a:lstStyle/>
          <a:p>
            <a:pPr algn="l"/>
            <a:r>
              <a:rPr lang="en-US" dirty="0"/>
              <a:t>S-Box</a:t>
            </a:r>
            <a:endParaRPr lang="en-SA" dirty="0"/>
          </a:p>
        </p:txBody>
      </p:sp>
    </p:spTree>
    <p:extLst>
      <p:ext uri="{BB962C8B-B14F-4D97-AF65-F5344CB8AC3E}">
        <p14:creationId xmlns:p14="http://schemas.microsoft.com/office/powerpoint/2010/main" val="2901710913"/>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33D6D-E476-4276-BB9E-0D42731FED8C}">
  <ds:schemaRefs>
    <ds:schemaRef ds:uri="http://schemas.microsoft.com/office/2006/metadata/contentType"/>
    <ds:schemaRef ds:uri="http://schemas.microsoft.com/office/2006/metadata/properties/metaAttributes"/>
    <ds:schemaRef ds:uri="http://www.w3.org/2000/xmlns/"/>
    <ds:schemaRef ds:uri="http://www.w3.org/2001/XMLSchema"/>
    <ds:schemaRef ds:uri="7c1bd8dc-4e40-424f-a15f-9ffcd522197f"/>
    <ds:schemaRef ds:uri="6125ffc9-2c56-435e-8267-1393444907b2"/>
  </ds:schemaRefs>
</ds:datastoreItem>
</file>

<file path=customXml/itemProps2.xml><?xml version="1.0" encoding="utf-8"?>
<ds:datastoreItem xmlns:ds="http://schemas.openxmlformats.org/officeDocument/2006/customXml" ds:itemID="{A69AC26C-8214-44A4-A5E6-65D97A2EF0BD}">
  <ds:schemaRefs>
    <ds:schemaRef ds:uri="http://schemas.microsoft.com/office/2006/metadata/properties"/>
    <ds:schemaRef ds:uri="http://www.w3.org/2000/xmlns/"/>
    <ds:schemaRef ds:uri="7c1bd8dc-4e40-424f-a15f-9ffcd522197f"/>
    <ds:schemaRef ds:uri="http://www.w3.org/2001/XMLSchema-instance"/>
    <ds:schemaRef ds:uri="6125ffc9-2c56-435e-8267-1393444907b2"/>
  </ds:schemaRefs>
</ds:datastoreItem>
</file>

<file path=customXml/itemProps3.xml><?xml version="1.0" encoding="utf-8"?>
<ds:datastoreItem xmlns:ds="http://schemas.openxmlformats.org/officeDocument/2006/customXml" ds:itemID="{30BD6831-5515-4D45-8E54-0705D0996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147690</TotalTime>
  <Words>9471</Words>
  <Application>Microsoft Office PowerPoint</Application>
  <PresentationFormat>On-screen Show (4:3)</PresentationFormat>
  <Paragraphs>476</Paragraphs>
  <Slides>21</Slides>
  <Notes>20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USHE</vt:lpstr>
      <vt:lpstr>USHE_slide options</vt:lpstr>
      <vt:lpstr>Computer Security: Principles and Practice</vt:lpstr>
      <vt:lpstr>Symmetric Encryption</vt:lpstr>
      <vt:lpstr>Cryptography</vt:lpstr>
      <vt:lpstr>Table 20.1 Types of Attacks on Encrypted Messages</vt:lpstr>
      <vt:lpstr>Computationally Secure Encryption Schemes</vt:lpstr>
      <vt:lpstr>Figure 20.1 Classical Feistel Network</vt:lpstr>
      <vt:lpstr>Block Cipher Structure</vt:lpstr>
      <vt:lpstr>Data Encryption Standard (D E S)</vt:lpstr>
      <vt:lpstr>Data Encryption Standard (D E S)</vt:lpstr>
      <vt:lpstr>Figure 20.2 Triple D E S</vt:lpstr>
      <vt:lpstr>Figure 20.3 A E S Encryption and Decryption</vt:lpstr>
      <vt:lpstr>Figure 20.5 Performance Comparison of Symmetric Ciphers on a 3-G H z Processor</vt:lpstr>
      <vt:lpstr>Table 20.3 Block Cipher Modes of Operation</vt:lpstr>
      <vt:lpstr>Electronic Codebook (E C B)</vt:lpstr>
      <vt:lpstr>Figure 20.7 Cipher Block Chaining (C B C) Mode</vt:lpstr>
      <vt:lpstr>Figure 20.8 s-bit Cipher Feedback (C F B) Mode</vt:lpstr>
      <vt:lpstr>Figure 20.9 Counter (C T R) Mode</vt:lpstr>
      <vt:lpstr>Key Distribution</vt:lpstr>
      <vt:lpstr>Figure 20.10 Automatic Key Distribution for Connection-Oriented Protocol</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dc:title>
  <dc:subject>Engineering and Computer Science</dc:subject>
  <dc:creator>Stallings/Brown</dc:creator>
  <cp:keywords>Computer Security</cp:keywords>
  <dc:description>Long description alt-text is inserted in the notes pane.</dc:description>
  <cp:lastModifiedBy>Abdullah O Alshalan</cp:lastModifiedBy>
  <cp:revision>964</cp:revision>
  <dcterms:modified xsi:type="dcterms:W3CDTF">2024-09-29T20:41:27Z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6372300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