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30"/>
  </p:notesMasterIdLst>
  <p:handoutMasterIdLst>
    <p:handoutMasterId r:id="rId31"/>
  </p:handoutMasterIdLst>
  <p:sldIdLst>
    <p:sldId id="330" r:id="rId6"/>
    <p:sldId id="331" r:id="rId7"/>
    <p:sldId id="334" r:id="rId8"/>
    <p:sldId id="333" r:id="rId9"/>
    <p:sldId id="332" r:id="rId10"/>
    <p:sldId id="335" r:id="rId11"/>
    <p:sldId id="336" r:id="rId12"/>
    <p:sldId id="337" r:id="rId13"/>
    <p:sldId id="338" r:id="rId14"/>
    <p:sldId id="339" r:id="rId15"/>
    <p:sldId id="340" r:id="rId16"/>
    <p:sldId id="341" r:id="rId17"/>
    <p:sldId id="342" r:id="rId18"/>
    <p:sldId id="344" r:id="rId19"/>
    <p:sldId id="345" r:id="rId20"/>
    <p:sldId id="346" r:id="rId21"/>
    <p:sldId id="347" r:id="rId22"/>
    <p:sldId id="349" r:id="rId23"/>
    <p:sldId id="350" r:id="rId24"/>
    <p:sldId id="351" r:id="rId25"/>
    <p:sldId id="352" r:id="rId26"/>
    <p:sldId id="353" r:id="rId27"/>
    <p:sldId id="354" r:id="rId28"/>
    <p:sldId id="298" r:id="rId29"/>
  </p:sldIdLst>
  <p:sldSz cx="9144000" cy="6858000" type="screen4x3"/>
  <p:notesSz cx="6858000" cy="9144000"/>
  <p:embeddedFontLst>
    <p:embeddedFont>
      <p:font typeface="Noto Sans Symbols" panose="020B0604020202020204" pitchFamily="34" charset="0"/>
      <p:regular r:id="rId32"/>
      <p:bold r:id="rId33"/>
      <p:italic r:id="rId34"/>
      <p:boldItalic r:id="rId35"/>
    </p:embeddedFont>
    <p:embeddedFont>
      <p:font typeface="Times" panose="02020603050405020304" pitchFamily="18"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guide id="8" orient="horz" pos="958" userDrawn="1">
          <p15:clr>
            <a:srgbClr val="A4A3A4"/>
          </p15:clr>
        </p15:guide>
        <p15:guide id="9"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75527" autoAdjust="0"/>
  </p:normalViewPr>
  <p:slideViewPr>
    <p:cSldViewPr snapToGrid="0" snapToObjects="1">
      <p:cViewPr varScale="1">
        <p:scale>
          <a:sx n="87" d="100"/>
          <a:sy n="87" d="100"/>
        </p:scale>
        <p:origin x="2352" y="192"/>
      </p:cViewPr>
      <p:guideLst>
        <p:guide orient="horz" pos="3997"/>
        <p:guide pos="295"/>
        <p:guide orient="horz" pos="4178"/>
        <p:guide orient="horz" pos="119"/>
        <p:guide orient="horz" pos="709"/>
        <p:guide orient="horz" pos="1071"/>
        <p:guide pos="635"/>
        <p:guide orient="horz" pos="958"/>
        <p:guide orient="horz" pos="822"/>
      </p:guideLst>
    </p:cSldViewPr>
  </p:slideViewPr>
  <p:outlineViewPr>
    <p:cViewPr>
      <p:scale>
        <a:sx n="33" d="100"/>
        <a:sy n="33" d="100"/>
      </p:scale>
      <p:origin x="0" y="-660"/>
    </p:cViewPr>
  </p:outlineViewPr>
  <p:notesTextViewPr>
    <p:cViewPr>
      <p:scale>
        <a:sx n="100" d="100"/>
        <a:sy n="100" d="100"/>
      </p:scale>
      <p:origin x="0" y="0"/>
    </p:cViewPr>
  </p:notesTextViewPr>
  <p:sorterViewPr>
    <p:cViewPr>
      <p:scale>
        <a:sx n="100" d="100"/>
        <a:sy n="100" d="100"/>
      </p:scale>
      <p:origin x="0" y="-336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A5FA953B-E893-0341-B210-91F46C598868}"/>
    <pc:docChg chg="delSld">
      <pc:chgData name="Abdullah O Alshalan" userId="b5f3f57b-ab63-41c5-8145-087ccfb5e07e" providerId="ADAL" clId="{A5FA953B-E893-0341-B210-91F46C598868}" dt="2024-10-27T21:18:27.594" v="1" actId="2696"/>
      <pc:docMkLst>
        <pc:docMk/>
      </pc:docMkLst>
      <pc:sldChg chg="del">
        <pc:chgData name="Abdullah O Alshalan" userId="b5f3f57b-ab63-41c5-8145-087ccfb5e07e" providerId="ADAL" clId="{A5FA953B-E893-0341-B210-91F46C598868}" dt="2024-10-27T21:16:16.835" v="0" actId="2696"/>
        <pc:sldMkLst>
          <pc:docMk/>
          <pc:sldMk cId="3662457838" sldId="343"/>
        </pc:sldMkLst>
      </pc:sldChg>
      <pc:sldChg chg="del">
        <pc:chgData name="Abdullah O Alshalan" userId="b5f3f57b-ab63-41c5-8145-087ccfb5e07e" providerId="ADAL" clId="{A5FA953B-E893-0341-B210-91F46C598868}" dt="2024-10-27T21:18:27.594" v="1" actId="2696"/>
        <pc:sldMkLst>
          <pc:docMk/>
          <pc:sldMk cId="4252313049" sldId="3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10/28/24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a:defRPr/>
            </a:pPr>
            <a:r>
              <a:rPr lang="en-US" dirty="0"/>
              <a:t>Chapter 1 listed a number of fundamental security services, including </a:t>
            </a:r>
            <a:r>
              <a:rPr lang="en-US" b="1" dirty="0"/>
              <a:t>availability. </a:t>
            </a:r>
            <a:r>
              <a:rPr lang="en-US" dirty="0"/>
              <a:t>This service relates to a system being accessible and usable on demand by authorized users. A </a:t>
            </a:r>
            <a:r>
              <a:rPr lang="en-US" b="1" dirty="0"/>
              <a:t>denial-of-service attack (DoS) </a:t>
            </a:r>
            <a:r>
              <a:rPr lang="en-US" dirty="0"/>
              <a:t>is an attempt to compromise availability by hindering or blocking completely the provision of some service. The attack attempts to exhaust some critical resource associated with the service. An example is flooding a Web server with so many spurious requests that it is unable to respond to valid requests from users in a timely manner. This chapter explores denial-of-service attacks, their definition, the various forms they take, and defenses against them.</a:t>
            </a:r>
          </a:p>
          <a:p>
            <a:pPr>
              <a:defRPr/>
            </a:pPr>
            <a:endParaRPr lang="en-US" sz="1200" kern="120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temporary takedown in December 2010 of a handful of websites that cut ties with controversial website WikiLeaks, including Visa and MasterCard, made worldwide news. Similar attacks, motivated by a variety of reasons, occur thousands of times each day, thanks in part to the ease by which website disruptions can be accomplished.</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Hackers have been carrying out </a:t>
            </a:r>
            <a:r>
              <a:rPr lang="en-US" sz="1200" b="1" kern="1200" dirty="0">
                <a:solidFill>
                  <a:schemeClr val="tx1"/>
                </a:solidFill>
                <a:effectLst/>
                <a:latin typeface="Arial" pitchFamily="-110" charset="0"/>
                <a:ea typeface="ＭＳ Ｐゴシック" pitchFamily="-110" charset="-128"/>
                <a:cs typeface="ＭＳ Ｐゴシック" pitchFamily="-110" charset="-128"/>
              </a:rPr>
              <a:t>distributed denial-of-service (DDoS)</a:t>
            </a:r>
            <a:r>
              <a:rPr lang="en-US" sz="1200" kern="1200" dirty="0">
                <a:solidFill>
                  <a:schemeClr val="tx1"/>
                </a:solidFill>
                <a:effectLst/>
                <a:latin typeface="Arial" pitchFamily="-110" charset="0"/>
                <a:ea typeface="ＭＳ Ｐゴシック" pitchFamily="-110" charset="-128"/>
                <a:cs typeface="ＭＳ Ｐゴシック" pitchFamily="-110" charset="-128"/>
              </a:rPr>
              <a:t>  attacks for many years, and their potency steadily has increased over time. Due to Internet bandwidth growth, the largest such attacks have increased from a modest 400 Mbps in 2002, to 100 Gbps in 2010 [ARBO10], to 300 Gbps in the Spamhaus attack in 2013, </a:t>
            </a:r>
            <a:r>
              <a:rPr lang="en-US" sz="1200" b="0" kern="1200" dirty="0">
                <a:solidFill>
                  <a:schemeClr val="tx1"/>
                </a:solidFill>
                <a:effectLst/>
                <a:latin typeface="Arial" pitchFamily="-110" charset="0"/>
                <a:ea typeface="ＭＳ Ｐゴシック" pitchFamily="-110" charset="-128"/>
                <a:cs typeface="ＭＳ Ｐゴシック" pitchFamily="-110" charset="-128"/>
              </a:rPr>
              <a:t>and to 600 Gbps in the BBC attack in 2015. Massive </a:t>
            </a:r>
            <a:r>
              <a:rPr lang="en-US" sz="1200" b="1" kern="1200" dirty="0">
                <a:solidFill>
                  <a:schemeClr val="tx1"/>
                </a:solidFill>
                <a:effectLst/>
                <a:latin typeface="Arial" pitchFamily="-110" charset="0"/>
                <a:ea typeface="ＭＳ Ｐゴシック" pitchFamily="-110" charset="-128"/>
                <a:cs typeface="ＭＳ Ｐゴシック" pitchFamily="-110" charset="-128"/>
              </a:rPr>
              <a:t>flooding attacks</a:t>
            </a:r>
            <a:r>
              <a:rPr lang="en-US" sz="1200" b="0" kern="1200" dirty="0">
                <a:solidFill>
                  <a:schemeClr val="tx1"/>
                </a:solidFill>
                <a:effectLst/>
                <a:latin typeface="Arial" pitchFamily="-110" charset="0"/>
                <a:ea typeface="ＭＳ Ｐゴシック" pitchFamily="-110" charset="-128"/>
                <a:cs typeface="ＭＳ Ｐゴシック" pitchFamily="-110" charset="-128"/>
              </a:rPr>
              <a:t>  in the 50 Gbps </a:t>
            </a:r>
            <a:r>
              <a:rPr lang="en-US" sz="1200" kern="1200" dirty="0">
                <a:solidFill>
                  <a:schemeClr val="tx1"/>
                </a:solidFill>
                <a:effectLst/>
                <a:latin typeface="Arial" pitchFamily="-110" charset="0"/>
                <a:ea typeface="ＭＳ Ｐゴシック" pitchFamily="-110" charset="-128"/>
                <a:cs typeface="ＭＳ Ｐゴシック" pitchFamily="-110" charset="-128"/>
              </a:rPr>
              <a:t>range are powerful enough to exceed the bandwidth capacity of almost any intended target, including perhaps the core Internet Exchanges or critical DNS name servers, but even smaller attacks can be surprisingly effective. [SYMA16] notes that DDoS attacks are growing in number and intensity, but that most last for 30 minutes or less, driven by the use of botnets-for-hire. The reasons for attacks include financial extortion, hacktivism, and state-sponsored attacks on opponents. There are also reports of criminals using DDoS attacks on bank systems as a diversion from the real attack on their payment switches or ATM networks. These attacks remain popular as they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simple to setup, difficult to stop, and very effective [SYMA16] .</a:t>
            </a:r>
          </a:p>
          <a:p>
            <a:r>
              <a:rPr lang="en-US" dirty="0">
                <a:effectLst/>
                <a:latin typeface="Times" charset="0"/>
              </a:rPr>
              <a:t> </a:t>
            </a:r>
          </a:p>
          <a:p>
            <a:r>
              <a:rPr lang="en-US" dirty="0">
                <a:effectLst/>
                <a:latin typeface="Times" charset="0"/>
              </a:rPr>
              <a:t>A DDoS attack in October 2016 represents an ominous new trend in the threat. This attack, on Dyn, a major Domain Name System (DNS) service provider, lasted for many hours and involved multiple waves of attacks from over 100,000 malicious endpoints. The noteworthy feature of this attack is that the attack source recruited IoT (Internet of Things) devices, such as webcams and baby monitors. One estimate of the volume of attack traffic is that it reached a peak as high as 1.2 TBps [LOSH16].</a:t>
            </a:r>
            <a:endParaRPr lang="en-US" sz="1200" kern="1200" dirty="0">
              <a:solidFill>
                <a:schemeClr val="tx1"/>
              </a:solidFill>
              <a:latin typeface="Arial" pitchFamily="-110" charset="0"/>
              <a:ea typeface="ＭＳ Ｐゴシック" pitchFamily="-110" charset="-128"/>
              <a:cs typeface="ＭＳ Ｐゴシック" pitchFamily="-110" charset="-128"/>
            </a:endParaRPr>
          </a:p>
          <a:p>
            <a:r>
              <a:rPr lang="en-US" b="0" dirty="0"/>
              <a:t>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 charset="0"/>
                <a:ea typeface="ＭＳ Ｐゴシック" pitchFamily="1" charset="-128"/>
                <a:cs typeface="ＭＳ Ｐゴシック" pitchFamily="1" charset="-128"/>
              </a:rPr>
              <a:t>Flooding attacks </a:t>
            </a:r>
            <a:r>
              <a:rPr lang="en-US" dirty="0">
                <a:latin typeface="Arial" pitchFamily="1" charset="0"/>
                <a:ea typeface="ＭＳ Ｐゴシック" pitchFamily="1" charset="-128"/>
                <a:cs typeface="ＭＳ Ｐゴシック" pitchFamily="1" charset="-128"/>
              </a:rPr>
              <a:t>take a variety of forms, based on which network protocol is being used to implement the attack. In all cases the intent is generally to overload the network capacity on some link to a server. The attack may alternatively aim to overload the server’s ability to handle and respond to this traffic. These attacks flood the network link to the server with a torrent of malicious packets competing with, and usually overwhelming, valid traffic flowing to the server. In response to the congestion this causes in some routers on the path to the targeted server, many packets will be dropped. Valid traffic has a low probability of surviving discard caused by this flood and hence of accessing the server. This results in the server’s ability to respond to 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 needs to be of a type that is permitted to flow over the links toward the targeted system, so that it can consume all available capacity on some link to the target server. Indeed, the larger the packet, the more effective is the attack. Common flooding attacks use any of the ICMP, UDP, or TCP SYN packet types. It is even possible to flood with some other IP packet type. However, as these are less common and their usage more 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 example of an </a:t>
            </a:r>
            <a:r>
              <a:rPr lang="en-US" b="1" dirty="0">
                <a:latin typeface="Arial" pitchFamily="1" charset="0"/>
                <a:ea typeface="ＭＳ Ｐゴシック" pitchFamily="1" charset="-128"/>
                <a:cs typeface="ＭＳ Ｐゴシック" pitchFamily="1" charset="-128"/>
              </a:rPr>
              <a:t>ICMP flooding attack</a:t>
            </a:r>
            <a:r>
              <a:rPr lang="en-US" dirty="0">
                <a:latin typeface="Arial" pitchFamily="1" charset="0"/>
                <a:ea typeface="ＭＳ Ｐゴシック" pitchFamily="1" charset="-128"/>
                <a:cs typeface="ＭＳ Ｐゴシック" pitchFamily="1" charset="-128"/>
              </a:rPr>
              <a:t>. This type of ICMP packet was chosen since traditionally network administrators allowed such packets into their networks, as ping is a useful network diagnostic tool. More recently, many organizations have restricted the ability of these packets to pass through their firewalls. In response, attackers have started using other ICMP packet types. Since some of these should be handled to allow the correct operation of TCP/IP, they are much more likely to be allowed through an organization’s firewall. Filtering some of these critical </a:t>
            </a:r>
            <a:r>
              <a:rPr lang="en-US" b="1" dirty="0">
                <a:latin typeface="Arial" pitchFamily="1" charset="0"/>
                <a:ea typeface="ＭＳ Ｐゴシック" pitchFamily="1" charset="-128"/>
                <a:cs typeface="ＭＳ Ｐゴシック" pitchFamily="1" charset="-128"/>
              </a:rPr>
              <a:t>ICMP </a:t>
            </a:r>
            <a:r>
              <a:rPr lang="en-US" dirty="0">
                <a:latin typeface="Arial" pitchFamily="1" charset="0"/>
                <a:ea typeface="ＭＳ Ｐゴシック" pitchFamily="1" charset="-128"/>
                <a:cs typeface="ＭＳ Ｐゴシック" pitchFamily="1" charset="-128"/>
              </a:rPr>
              <a:t>packet types would degrade or break normal TCP/IP network behavior. ICMP destination unreachable and time exceeded packets are examples of such critical packet types.</a:t>
            </a:r>
          </a:p>
          <a:p>
            <a:endParaRPr lang="en-US" dirty="0">
              <a:latin typeface="Arial" pitchFamily="1"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An attacker can generate large volumes of one of these packet types. Because these packets include part of some notional erroneous packet that supposedly caused the error being reported, they can be made comparatively large, increasing their effectiveness in flooding the link. ICMP flood attacks remain one of the most common types of DDoS attacks [SYMA16].</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 number, and hence potential service, on the target system. A common choice was a packet directed at the diagnostic echo service, commonly enabled on many server systems by default. If the server had this service running, it would respond with a UDP packet back to the claimed source containing the original packet data contents. If the service is not running, then the packet is discarded, and possibly an ICMP destination unreachable packet is returned to the sender. By then the attack has already achieved its goal of occupying capacity on the link to the server. Just about any UDP port number can be used for this end. Any packets generated in 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 a single source system, for the same reasons as with ICMP attacks. If multiple systems are used for the attack, often the real addresses of the compromised, zombie, systems are used. When multiple systems are used, the consequences of both the 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 would be normal TCP connection requests, with either real or spoofed source addresses. They would have an effect similar to the SYN spoofing attack we’ve described. In this case, though, it is the total volume of packets that is the aim of the attack rather than the system code. This is the difference between a SYN spoofing attack and a </a:t>
            </a:r>
            <a:r>
              <a:rPr lang="en-US" b="1" dirty="0">
                <a:latin typeface="Arial" pitchFamily="1" charset="0"/>
                <a:ea typeface="ＭＳ Ｐゴシック" pitchFamily="1" charset="-128"/>
                <a:cs typeface="ＭＳ Ｐゴシック" pitchFamily="1" charset="-128"/>
              </a:rPr>
              <a:t>SYN flooding</a:t>
            </a:r>
            <a:r>
              <a:rPr lang="en-US" dirty="0">
                <a:latin typeface="Arial" pitchFamily="1" charset="0"/>
                <a:ea typeface="ＭＳ Ｐゴシック" pitchFamily="1" charset="-128"/>
                <a:cs typeface="ＭＳ Ｐゴシック" pitchFamily="1" charset="-128"/>
              </a:rPr>
              <a:t>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attack could also use TCP data packets, which would be rejected by the server as not belonging to any known connection. But again, by this time the attack has already succeeded in flooding the links to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 that can be generated if just a single system is used to launch the attack. The use of a single system also means the attacker is easier to trace. For these reasons, a variety of more sophisticated attacks, involving multiple attacking systems, have been developed. By using multiple systems, the attacker can significantly scale up the volume of traffic that can be generated. Each of these systems need not be particularly powerful or on a high-capacity link. But what they don’t have individually, they more than compensate for in large numbers. Also, by directing the attack through intermediaries, the attacker is further distanced from the target and significantly harder to locate and identify. Indirect attack types that utilize multiple 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Amplifier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012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2591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Recognizing the limitations of flooding attacks generated by a single system, one of the earlier significant developments in DoS attack tools was the use of multiple systems to generate attacks. These systems were typically compromised user workstations or PCs. The attacker uses malware to subvert the system and to install an attack  agent, which they can control. Such systems are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zombies</a:t>
            </a:r>
            <a:r>
              <a:rPr lang="en-US" sz="1200" kern="1200" dirty="0">
                <a:solidFill>
                  <a:schemeClr val="tx1"/>
                </a:solidFill>
                <a:effectLst/>
                <a:latin typeface="Arial" pitchFamily="-110" charset="0"/>
                <a:ea typeface="ＭＳ Ｐゴシック" pitchFamily="-110" charset="-128"/>
                <a:cs typeface="ＭＳ Ｐゴシック" pitchFamily="-110" charset="-128"/>
              </a:rPr>
              <a:t>. Large collections of such systems under the control of one attacker can be created, collectively forming a botnet , as we discussed in Chapter 6. Such networks of compromised systems are a favorite tool of attackers, and can be used for a variety of purposes, including </a:t>
            </a:r>
            <a:r>
              <a:rPr lang="en-US" sz="1200" b="1" kern="1200" dirty="0">
                <a:solidFill>
                  <a:schemeClr val="tx1"/>
                </a:solidFill>
                <a:effectLst/>
                <a:latin typeface="Arial" pitchFamily="-110" charset="0"/>
                <a:ea typeface="ＭＳ Ｐゴシック" pitchFamily="-110" charset="-128"/>
                <a:cs typeface="ＭＳ Ｐゴシック" pitchFamily="-110" charset="-128"/>
              </a:rPr>
              <a:t>distributed denial-of-service </a:t>
            </a:r>
            <a:r>
              <a:rPr lang="en-US" sz="1200" kern="1200" dirty="0">
                <a:solidFill>
                  <a:schemeClr val="tx1"/>
                </a:solidFill>
                <a:effectLst/>
                <a:latin typeface="Arial" pitchFamily="-110" charset="0"/>
                <a:ea typeface="ＭＳ Ｐゴシック" pitchFamily="-110" charset="-128"/>
                <a:cs typeface="ＭＳ Ｐゴシック" pitchFamily="-110" charset="-128"/>
              </a:rPr>
              <a:t>(DDoS)  attacks. Indeed, there is an underground economy that creates and hires out botnets for use in such attacks. [SYMA16] report evidence that 40% of DDoS attacks in 2015 were from such botnets for hire. In the example network shown in Figure 7.1, some of the broadband user systems may be compromised 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DDoS tools have been developed since. Instead of using dedicated 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 program to manage communications with the agents. Many of these more recent tools also use cryptographic mechanisms to authenticate the agents to the handlers, 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DDoS attack is to prevent your systems from being compromised. This requires good system security practices and keeping the operating systems and applications on such systems current 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DDoS attack, the response is the same as for any flooding attack, but with greater volume and complexity. We discuss appropriate defenses and responses in Sections 7.6 and 7.7.</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21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 a control hierarchy is used. A small number of systems act as handlers controlling a much larger number of agent systems, as shown in Figure 7.4 . There are a number of advantages to this arrangement. The attacker can send a single command to a handler, which then automatically forwards it to all the agents under its control. Automated infection tools can also be used to scan for and compromise suitable zombie systems, as we discuss in Chapter 6 . Once the agent software is uploaded to a newly compromised system, it can contact one or more handlers to automatically notify them of its 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earliest and best-known DDoS tools is Tribe Flood Network (TFN), written by the hacker known as Mixter. The original variant from the 1990s exploited Sun Solaris systems. It was later rewritten as Tribe Flood Network 2000 (TFN2K) and could run on UNIX, Solaris, and Windows NT systems. TFN and TFN2K use a version of the two-layer command hierarchy shown in Figure 7.4. The agent was a Trojan program that was copied to and run on compromised, zombie systems. It was capable of implementing ICMP flood, SYN flood, UDP flood, and ICMP amplification forms of DoS attacks. TFN did not spoof source addresses in the attack packets. Rather it relied on a large number of compromised systems, and the layered command structure, to obscure the path back to the attacker. The agent also implemented some other rootkit functions as we describe in Chapter 6. The handler was simply a command-line program run on some compromised systems. The attacker accessed these systems using any suitable mechanism giving shell access, and then ran the handler program with the desired options. Each handler could control a large number of agent systems, identified using a supplied list. Communications between the handler and its agents was encrypted and could be intermixed with a number of decoy packets. This hindered attempts to monitor and 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 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 handler programs, many now use an IRC  or similar instant messaging server program, or web-based HTTP servers, to manage communications with the agents. Many of these more recent tools also use cryptographic mechanisms to authenticate the agents to the handlers, in order to hinder analysis of command traffic.</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022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 (HTTP)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 with HTTP requests. Typically, this is a DDoS attack, with HTTP requests coming from many different bots. The requests can be designed to consume considerable resources. For example, an HTTP request to download a large file from the target causes the Web server to read the file from hard disk, store it in memory, convert it into a packet stream, and then transmit the packets. This process consumes memory, 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 bots start from a given HTTP link and then follows all links on the provided Web site in a recursive way. This is also called spidering.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Slowloris [SOUR12], [DAMO12]. Slowloris exploits the common server technique of using multiple threads to support multiple requests to the same server application. It attempts to monopolize all of the available request handling threads on the Web server by sending HTTP requests that never complete. Since each request consumes a thread, the Slowloris attack eventually consumes all of the Web server’s connection capacity, effectively denying access to legitimate users.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 used to indicate the end of the request headers and the beginning of the payload, if any. Once the entire request is received, the Web server may then respond. The Slowloris attack operates by establishing multiple connections to the Web server. On each connection, it sends an incomplete request that does not include the terminating newline sequence. The attacker sends additional header lines periodically to keep the connection alive, but never sends the terminating newline sequence. The Web server keeps the connection open, expecting more information to complete the request. As the attack continues, the volume of long-standing Slowloris connections increases, eventually consuming all available Web server connections, thus rendering the Web server unavailable to respond to legitimate requests.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Slowloris is different from typical denials of service in that Slowloris traffic utilizes legitimate HTTP traffic, and does not rely on using special “bad” HTTP requests that exploit bugs in specific HTTP servers. Because of this, existing intrusion detection and intrusion prevention solutions that rely on signatures to detect attacks will generally not recognize Slowloris. This means that Slowloris is capable of being effective even when standard enterprise-grade intrusion detection and intrusion prevention systems are in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Slowloris type attacks, including limiting the rate of incoming connections from a particular host; varying the timeout on connections as a function of the number of connections; and delayed binding. Delayed binding is performed by load balancing software. In essence, the load balancer performs an HTTP request header completeness check, which means that the HTTP request will not be sent to the appropriate Web server until the final two carriage return and line feeds are sent by the HTTP client. This is the key bit of information. Basically, delayed binding ensures that your Web server or proxy will never see any of the incomplete requests being sent out by Slowloris.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9608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 running the attacker’s programs, reflector and amplifier attacks use network systems functioning normally. The attacker sends a network packet with a spoofed source address to a service running on some network server. The server responds to this packet, sending it to the spoofed source address that belongs to the actual attack  target. If the attacker sends a number of requests to a number of servers, all with the same spoofed source address, the resulting flood of responses can overwhelm the target’s network link. The fact that normal server systems are being used as intermediaries, and that their handling of the packets is entirely conventional, means these attacks can be easier to deploy and harder to trace back to the actual attacker. There are two basic variants of this type of attack: the simple reflection attack and 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reflection attack</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direct implementation of this type of attack. The attacker sends packets to a known service on the intermediary with a spoofed source address of the actual target system. When the intermediary responds, the response is sent to the target. Effectively this reflects the attack off the intermediary, which is termed 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 packet than the original request. This allows the attacker to convert a lower volume stream of packets from the originating system into a higher volume of packet data from the intermediary directed at the target. Common UDP services are often used for this purpose. Originally the echo service was a favored choice, although it does not create a larger response packet. However, any generally accessible UDP service could be used for this type of attack. The chargen, DNS, SNMP, or ISAKMP services have all been exploited in this manner, in part because they can be made to 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 or routers with very good network connections. This means they can generate high volumes of traffic if necessary, and if not, the attack traffic can be obscured in the normal high volumes of traffic flowing through them. If the attacker spreads the attack over a number of intermediaries in a cyclic manner, then the attack traffic flow may well not be easily distinguished from the other traffic flowing from the system. This, combined with the use of spoofed source addresses, greatly increases 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 normal three-way handshake used to establish a TCP connection. The attacker sends a number of SYN packets with spoofed source addresses to the chosen intermediaries. In turn the intermediaries respond with a SYN-ACK packet to the spoofed source address, which is actually the target system. The attacker uses this attack with a number of intermediaries. The aim is to generate high enough volumes of packets to flood the link to the target system. The target system will respond with a RST packet for any that get through, but by then the attack has already succeeded 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 attack we discussed earlier in this chapter. The goal is to flood the network link to the target, not to exhaust its network handling resources. Indeed, the attacker would usually take care to limit the volume of traffic to any particular intermediary to ensure that it is not overwhelmed by, or even notices, this traffic. This is both because its continued correct functioning is an essential component of this attack, as is limiting the chance of the attacker’s actions being detected. The 2002 attack on GRC.com was of this form. It used connection requests to the BGP routing service on core routers as the primary intermediaries. These generated sufficient response traffic to completely block normal access to GRC.com. However, as GRC.com discovered, once this traffic was blocked, a range of other services, on other intermediaries, were also being used. GRC noted in its report on this attack that “you 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 the large number of servers available on the Internet, including many well-known servers with very high capacity network links, there are many possible intermediaries that can be used. What makes this attack even more effective is that the individual TCP connection requests are indistinguishable from normal connection requests directed to the server. It is only if they are running some form of intrusion detection system that detects the large numbers of failed connection requests from one system that this attack might be detected and possibly blocked. If the attacker is using a number of intermediaries, then it is very likely that even if some detect and block the attack, many others will not, and the attack will still succeed.</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1427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 between the intermediary and the target system. Both systems act as reflectors. Figure 7.6 shows this type of attack. The upper part of the figure shows normal Domain Name System operation.  The DNS client sends a query from its UDP  port 1792 to the server’s DNS port 53 to obtain the IP address of a domain name. The DNS server sends a UDP response packet including the IP address. The lower part of the figure shows a reflection attack using DNS. The attacker sends a query to the DNS server with a spoofed IP source address of j.k.l.m; this is the IP address of the target. The attacker uses port 7, which is usually associated with echo, a reflector service. The DNS server then sends a response to the victim of the attack, j.k.l.m, addressed to port 7. If the victim is offering the echo service, it may create a packet that echoes the received data back to the DNS server. This can cause a loop between the DNS server and the victim if the DNS server responds to the packets sent by the victim. Most reflector attacks can be prevented through network-based and host-based firewall rulesets that reject suspicious combinations of source and 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 because the combinations of service ports used should never occur in normal network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 one system as the original source of packets. This suffices, particularly if a service is used that generates larger response packets than those originally sent to the intermediary. Alternatively, multiple systems might be used to generate higher volumes of traffic to be reflected and to further obscure the path back to the attacker. Typically a botnet 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 In both direct flooding attacks and SYN spoofing attacks, the use of spoofed source addresses results in response packets being scattered across the Internet and thus detectable. This allows security researchers to estimate the volumes of such attacks. In reflection attacks, the spoofed source address directs all the packets at the desired target and any responses to the intermediary. There is no generally visible side effect of these attacks, making them much harder to quantify. Evidence of them is only available from either the targeted systems and their ISPs or the intermediary systems. In either case, specific instrumentation and monitoring would be 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 spoofed-source packets. If filters are in place that block spoofed-source packets, as described in (RFC 2827), then these attacks are simply not possible. This is the most basic, fundamental defense against such attacks. This is not the case with either SYN spoofing or flooding attacks (distributed or not). They can succeed using real source addresses, with the consequences already noted.
The first illustration depicts the normal connection process. The normal user with I P address = a dot b dot dot c dot d. An arrow labeled, 1, points from the normal user to the D N S server with I P address w dot x dot y dot z. The arrow indicates the connection from I P address a dot b dot c dot d colon 1792 to w dot x dot y dot z dot 53. Another arrow labeled, 2, points from the D N S server with I P address w dot x dot y dot z to the normal user. The arrow indicates the connection from I P address w dot x dot y dot z dot 53 to the a dot b dot c dot d colon 1792. The second illustration depicts the D N S reflection attack. The attacker with i p address, a dot b dot c dot d, connects to the D N S server with i p address, w dot x dot y dot z. The D N S server connects to the victim with i p address, j dot k dot l dot m. An arrow labeled, 2, from w dot x dot y dot z colon 53 to j dot k dot l dot m colon 7, points from the D N S server to the victim. Another arrow labeled, 3, from j dot k dot l dot m colon 7 to w dot x dot y dot z dot 53, points from the victim to the D N S server. The two arrows between D N S server and the victim may form a possible loop.</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766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 charset="0"/>
                <a:ea typeface="ＭＳ Ｐゴシック" pitchFamily="1" charset="-128"/>
                <a:cs typeface="ＭＳ Ｐゴシック" pitchFamily="1" charset="-128"/>
              </a:rPr>
              <a:t>Amplification attacks </a:t>
            </a:r>
            <a:r>
              <a:rPr lang="en-US" dirty="0">
                <a:latin typeface="Arial" pitchFamily="1" charset="0"/>
                <a:ea typeface="ＭＳ Ｐゴシック" pitchFamily="1" charset="-128"/>
                <a:cs typeface="ＭＳ Ｐゴシック" pitchFamily="1" charset="-128"/>
              </a:rPr>
              <a:t>are a variant of reflector attacks and also involve sending a packet with a spoofed source address for the target system to intermediaries. They differ in generating multiple response packets for each original packet sent. This can be achieved by directing the original request to the broadcast address for some network. As a result, all hosts on that network can potentially respond to the request, generating a flood of responses as shown in Figure 7.7 . It is only necessary to use a service handled by large numbers of hosts on the intermediate network. A ping flood using ICMP echo request packets was a common choice, since this service is a fundamental component of TCP/IP implementations and was often allowed into networks. The well-known </a:t>
            </a:r>
            <a:r>
              <a:rPr lang="en-US" i="1" dirty="0">
                <a:latin typeface="Arial" pitchFamily="1" charset="0"/>
                <a:ea typeface="ＭＳ Ｐゴシック" pitchFamily="1" charset="-128"/>
                <a:cs typeface="ＭＳ Ｐゴシック" pitchFamily="1" charset="-128"/>
              </a:rPr>
              <a:t>smurf </a:t>
            </a:r>
            <a:r>
              <a:rPr lang="en-US" i="0" dirty="0">
                <a:latin typeface="Arial" pitchFamily="1" charset="0"/>
                <a:ea typeface="ＭＳ Ｐゴシック" pitchFamily="1" charset="-128"/>
                <a:cs typeface="ＭＳ Ｐゴシック" pitchFamily="1" charset="-128"/>
              </a:rPr>
              <a:t>DoS program used this mechanism and was </a:t>
            </a:r>
            <a:r>
              <a:rPr lang="en-US" dirty="0">
                <a:latin typeface="Arial" pitchFamily="1" charset="0"/>
                <a:ea typeface="ＭＳ Ｐゴシック" pitchFamily="1" charset="-128"/>
                <a:cs typeface="ＭＳ Ｐゴシック" pitchFamily="1" charset="-128"/>
              </a:rPr>
              <a:t>widely popular for some time. Another possibility is to use a suitable UDP service, such as the echo service. The </a:t>
            </a:r>
            <a:r>
              <a:rPr lang="en-US" i="1" dirty="0">
                <a:latin typeface="Arial" pitchFamily="1" charset="0"/>
                <a:ea typeface="ＭＳ Ｐゴシック" pitchFamily="1" charset="-128"/>
                <a:cs typeface="ＭＳ Ｐゴシック" pitchFamily="1" charset="-128"/>
              </a:rPr>
              <a:t>fraggle </a:t>
            </a:r>
            <a:r>
              <a:rPr lang="en-US" i="0" dirty="0">
                <a:latin typeface="Arial" pitchFamily="1" charset="0"/>
                <a:ea typeface="ＭＳ Ｐゴシック" pitchFamily="1" charset="-128"/>
                <a:cs typeface="ＭＳ Ｐゴシック" pitchFamily="1" charset="-128"/>
              </a:rPr>
              <a:t>program implemented this variant. Note that </a:t>
            </a:r>
            <a:r>
              <a:rPr lang="en-US" dirty="0">
                <a:latin typeface="Arial" pitchFamily="1" charset="0"/>
                <a:ea typeface="ＭＳ Ｐゴシック" pitchFamily="1" charset="-128"/>
                <a:cs typeface="ＭＳ Ｐゴシック" pitchFamily="1" charset="-128"/>
              </a:rPr>
              <a:t>TCP services cannot be used in this type of attack; because they are connection oriented, they cannot be directed at a broadcast address. Broadcasts are inherently 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 broadcasts to be routed into a network from outside. Indeed, this is another longstanding security recommendation, unfortunately about as widely implemented as that for blocking spoofed source addresses. If these forms of filtering are in place, these attacks cannot succeed. Another defense is to limit network services like echo and ping from being accessed from outside an organization. This restricts which services could be used in these attacks, at a cost in ease of analyzing some legitimate 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 directed broadcasts and that implement suitable services attackers can reflect off. These lists are traded and used to implement such attacks.</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071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 being the target of a DoS attack and to limit the chance of your systems being compromised and then used to launch DoS attacks. It is important to recognize that these attacks cannot be prevented entirely. In particular, if an attacker can direct a large enough volume of legitimate traffic to your system, then there is a high chance this will overwhelm your system’s network connection, and thus limit legitimate traffic requests from other users. Indeed, this sometimes occurs by accident as a result of high publicity about a specific site. Classically, a posting to the well-known Slashdot news aggregation site often results in overload of the referenced server system. Similarly, when popular sporting events like the Olympics or Soccer World Cup matches occur, sites reporting on them experience very high traffic levels. This has led to the terms </a:t>
            </a:r>
            <a:r>
              <a:rPr lang="en-US" b="0" i="1" dirty="0">
                <a:latin typeface="Arial" pitchFamily="1" charset="0"/>
                <a:ea typeface="ＭＳ Ｐゴシック" pitchFamily="1" charset="-128"/>
                <a:cs typeface="ＭＳ Ｐゴシック" pitchFamily="1" charset="-128"/>
              </a:rPr>
              <a:t>slashdotted , flash crowd , or flash event being used to describe </a:t>
            </a:r>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 accidental or deliberate overload without also compromising network performance. The provision of significant excess network bandwidth and replicated distributed servers is the usual response, particularly when the overload is anticipated. This is regularly done for popular sporting sites. However, this response does have a significant 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 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prevention and preemption (before the attack):</a:t>
            </a:r>
            <a:r>
              <a:rPr lang="en-US" b="0" dirty="0">
                <a:latin typeface="Arial" pitchFamily="1" charset="0"/>
                <a:ea typeface="ＭＳ Ｐゴシック" pitchFamily="1" charset="-128"/>
                <a:cs typeface="ＭＳ Ｐゴシック" pitchFamily="1" charset="-128"/>
              </a:rPr>
              <a:t> These mechanisms enable the victim to endure attack attempts without denying service to legitimate clients. Techniques include enforcing policies for resource consumption and providing backup resources available on demand. In addition, prevention mechanisms modify systems and protocols on the Internet to reduce the 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detection and filtering (during the attack):</a:t>
            </a:r>
            <a:r>
              <a:rPr lang="en-US" b="0" dirty="0">
                <a:latin typeface="Arial" pitchFamily="1" charset="0"/>
                <a:ea typeface="ＭＳ Ｐゴシック" pitchFamily="1" charset="-128"/>
                <a:cs typeface="ＭＳ Ｐゴシック" pitchFamily="1" charset="-128"/>
              </a:rPr>
              <a:t> These mechanisms attempt to detect the attack as it begins and respond immediately. This minimizes the impact of the attack on the target. Detection involves looking for suspicious patterns of behavior. Response involves filtering out packets likely to be part 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source traceback and identification (during and after the attack): </a:t>
            </a:r>
            <a:r>
              <a:rPr lang="en-US" b="0" dirty="0">
                <a:latin typeface="Arial" pitchFamily="1" charset="0"/>
                <a:ea typeface="ＭＳ Ｐゴシック" pitchFamily="1" charset="-128"/>
                <a:cs typeface="ＭＳ Ｐゴシック" pitchFamily="1" charset="-128"/>
              </a:rPr>
              <a:t>This is an attempt to identify the source of the attack as a first step in preventing future attacks. However, this method typically does not yield results fast 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Attack reaction (after the attack): </a:t>
            </a:r>
            <a:r>
              <a:rPr lang="en-US" b="0" dirty="0">
                <a:latin typeface="Arial" pitchFamily="1" charset="0"/>
                <a:ea typeface="ＭＳ Ｐゴシック" pitchFamily="1" charset="-128"/>
                <a:cs typeface="ＭＳ Ｐゴシック" pitchFamily="1" charset="-128"/>
              </a:rPr>
              <a:t>This is an attempt to eliminate or curtail the 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 remaining three in Section 7.7 .</a:t>
            </a:r>
            <a:endParaRPr lang="en-US" b="0"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724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 addresses. These either obscure the originating system of direct and distributed DoS attacks or are used to direct reflected or amplified traffic to the target system. Hence one of the fundamental, and longest standing, recommendations for defense against these attacks is to limit the ability of systems to send packets with spoofed source addresses. RFC 2827, </a:t>
            </a:r>
            <a:r>
              <a:rPr lang="en-US" i="1" dirty="0">
                <a:latin typeface="Arial" pitchFamily="1" charset="0"/>
                <a:ea typeface="ＭＳ Ｐゴシック" pitchFamily="1" charset="-128"/>
                <a:cs typeface="ＭＳ Ｐゴシック" pitchFamily="1" charset="-128"/>
              </a:rPr>
              <a:t>Network Ingress Filtering: Defeating Denial-of-service attacks 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 </a:t>
            </a:r>
            <a:r>
              <a:rPr lang="en-US" dirty="0">
                <a:latin typeface="Arial" pitchFamily="1" charset="0"/>
                <a:ea typeface="ＭＳ Ｐゴシック" pitchFamily="1" charset="-128"/>
                <a:cs typeface="ＭＳ Ｐゴシック" pitchFamily="1" charset="-128"/>
              </a:rPr>
              <a:t>do SANS, CERT, and many other organizations concerned with network security. </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 or gateways knowing the valid address ranges of incoming packets. Typically this is the ISP providing the network connection for an organization or home user. An ISP knows which addresses are allocated to all its customers and hence is best placed to ensure that valid source addresses are used in all packets from its customers. This type of filtering can be implemented using explicit access control rules in a router to ensure that the source address on any customer packet is one allocated to the ISP.Alternatively, filters may be used to ensure that the path back to the claimed source address is the one being used by the current packet. For example, this may be done on Cisco routers using the “ip verify unicast reverse-path” command. This latter approach may not be possible for some ISPs that use a complex, redundant routing infrastructure. Implementing some form of such a filter ensures that the ISP’s customers cannot be the source of spoofed packets. Regrettably, despite this being a well-known recommendation, many ISPs still do not perform this type of filtering. In particular, those with large numbers of broadband-connected home users are of major concern. Such systems are often targeted for attack as they are often less well secured than corporate systems. Once compromised, they are then used as intermediaries in other attacks, such as DoS attacks. By not implementing antispoofing filters, ISPs are clearly contributing to this problem. One argument often advancedfor not doing so is the performance impact on their routers. While filtering does incur a small penalty, so does having to process volumes of attack traffic. Given the high prevalence of DoS attacks, there is simply no justification for any ISP or 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 cloud, not at a target organization’s boundary router, since this is usually located after the resource being attacked. The filters must be applied to traffic before it leaves the ISP’s network, or even at the point of entry to their network. While it is not possible, in general, to identify packets with spoofed source addresses, the use of a reverse path filter can help identify some such packets where the path from the ISP to the spoofed address differs to that used by the packet to reach the ISP.Also, attacks using particular packet types, such as ICMP floods or UDP floods to diagnostic services, can be throttled by imposing limits on the rate at which these packets will be accepted. In normal network operation, these should comprise a relatively small fraction of the overall volume of network traffic. Many routers, particularly the high-end routers used by ISPs, have the ability to limit packet rates. Setting appropriate rate limits on these types of packets can help mitigate the effect of packet floods using them, allowing other types of traffic to flow to the targeted 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 modified version of the TCP connection handling code. Instead of saving the connection details on the server, critical information about the requested connection is cryptographically encoded in a cookie that is sent as the server’s initial sequence number. This is sent in the SYN-ACK packet from the server back to the client. When a legitimate client responds with an ACK packet containing the incremented sequence number cookie, the server is then able to reconstruct the information about the connection that it normally would have saved in the known TCP connections table. Typically this technique is only used when the table overflows. It has the advantage of not consuming any memory resources on the server until the three-way TCP connection handshake is completed. The server then has greater confidence that the source address does indeed correspond with a real client that is 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 resources on the server to calculate the cookie. It also blocks the use of certain TCP extensions, such as large windows. The request for such an extension is normally saved by the server, along with other details of the requested connection. However, this connection information cannot be encoded in the cookie as there is not enough room to do so. Since the alternative is for the server to reject the connection entirely as it has no resources left to manage the request, this is still an improvement in the system’s ability to handle high connection-request loads. This approach was independently invented by a number of people. The best-known variant is </a:t>
            </a:r>
            <a:r>
              <a:rPr lang="en-US" b="1" dirty="0">
                <a:latin typeface="Arial" pitchFamily="1" charset="0"/>
                <a:ea typeface="ＭＳ Ｐゴシック" pitchFamily="1" charset="-128"/>
                <a:cs typeface="ＭＳ Ｐゴシック" pitchFamily="1" charset="-128"/>
              </a:rPr>
              <a:t>SYN Cookies, </a:t>
            </a:r>
            <a:r>
              <a:rPr lang="en-US" dirty="0">
                <a:latin typeface="Arial" pitchFamily="1" charset="0"/>
                <a:ea typeface="ＭＳ Ｐゴシック" pitchFamily="1" charset="-128"/>
                <a:cs typeface="ＭＳ Ｐゴシック" pitchFamily="1" charset="-128"/>
              </a:rPr>
              <a:t>whose principal originator is Daniel Bernstein. It is available in recent FreeBSD and Linux systems, though it is not enabled by default. A variant of this technique is also included in Windows 2000, XP, and later. This is used whenever 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 drop an entry for an incomplete connection from the TCP connections table when it overflows, allowing a new connection attempt to proceed. This is known as </a:t>
            </a:r>
            <a:r>
              <a:rPr lang="en-US" i="1" dirty="0">
                <a:latin typeface="Arial" pitchFamily="1" charset="0"/>
                <a:ea typeface="ＭＳ Ｐゴシック" pitchFamily="1" charset="-128"/>
                <a:cs typeface="ＭＳ Ｐゴシック" pitchFamily="1" charset="-128"/>
              </a:rPr>
              <a:t>selective drop or random drop </a:t>
            </a:r>
            <a:r>
              <a:rPr lang="en-US" i="0" dirty="0">
                <a:latin typeface="Arial" pitchFamily="1" charset="0"/>
                <a:ea typeface="ＭＳ Ｐゴシック" pitchFamily="1" charset="-128"/>
                <a:cs typeface="ＭＳ Ｐゴシック" pitchFamily="1" charset="-128"/>
              </a:rPr>
              <a:t>. On the assumption that the majority of the entries in </a:t>
            </a:r>
            <a:r>
              <a:rPr lang="en-US" dirty="0">
                <a:latin typeface="Arial" pitchFamily="1" charset="0"/>
                <a:ea typeface="ＭＳ Ｐゴシック" pitchFamily="1" charset="-128"/>
                <a:cs typeface="ＭＳ Ｐゴシック" pitchFamily="1" charset="-128"/>
              </a:rPr>
              <a:t>an overflowing table result from the attack, it is more likely that the dropped entry will correspond to an attack packet. Hence its removal will have no consequence. If not, then a legitimate connection attempt will fail, and will have to retry. However, this approach does give new connection attempts a chance of succeeding rather than 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 used in a system’s TCP/IP network code. These include the size of the TCP connections table and the timeout period used to remove entries from this table when no response is received. These can be combined with suitable rate limits on the organization’s network link to manage the maximum allowable rate of connection requests. None of these changes can prevent these attacks, though they do make the attacker’s task harder.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146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Denial of service is a form of attack on the availability of some service. In the context of computer and communications security, the focus is generally on network services that are attacked over their network connection. We distinguish this form of attack on availability from other attacks, such as the classic acts of god, that cause damage or destruction of IT infrastructure and consequent loss of service.</a:t>
            </a:r>
          </a:p>
          <a:p>
            <a:endParaRPr lang="en-US" b="0" dirty="0">
              <a:latin typeface="Arial" pitchFamily="1"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NIST SP 800-61 (</a:t>
            </a:r>
            <a:r>
              <a:rPr lang="en-US" sz="1200" i="1" kern="1200" dirty="0">
                <a:solidFill>
                  <a:schemeClr val="tx1"/>
                </a:solidFill>
                <a:effectLst/>
                <a:latin typeface="Arial" pitchFamily="-110" charset="0"/>
                <a:ea typeface="ＭＳ Ｐゴシック" pitchFamily="-110" charset="-128"/>
                <a:cs typeface="ＭＳ Ｐゴシック" pitchFamily="-110" charset="-128"/>
              </a:rPr>
              <a:t>Computer Security Incident Handling Guide </a:t>
            </a:r>
            <a:r>
              <a:rPr lang="en-US" sz="1200" kern="1200" dirty="0">
                <a:solidFill>
                  <a:schemeClr val="tx1"/>
                </a:solidFill>
                <a:effectLst/>
                <a:latin typeface="Arial" pitchFamily="-110" charset="0"/>
                <a:ea typeface="ＭＳ Ｐゴシック" pitchFamily="-110" charset="-128"/>
                <a:cs typeface="ＭＳ Ｐゴシック" pitchFamily="-110" charset="-128"/>
              </a:rPr>
              <a:t>, August 2012) defines denial-of-service (DoS) attack as follows: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 </a:t>
            </a:r>
            <a:r>
              <a:rPr lang="en-US" b="1" dirty="0">
                <a:latin typeface="Arial" pitchFamily="1" charset="0"/>
                <a:ea typeface="ＭＳ Ｐゴシック" pitchFamily="1" charset="-128"/>
                <a:cs typeface="ＭＳ Ｐゴシック" pitchFamily="1" charset="-128"/>
              </a:rPr>
              <a:t>denial of service (DoS) </a:t>
            </a:r>
            <a:r>
              <a:rPr lang="en-US" b="0" dirty="0">
                <a:latin typeface="Arial" pitchFamily="1" charset="0"/>
                <a:ea typeface="ＭＳ Ｐゴシック" pitchFamily="1" charset="-128"/>
                <a:cs typeface="ＭＳ Ｐゴシック" pitchFamily="1" charset="-128"/>
              </a:rPr>
              <a:t>is an action that prevents or impairs the authorized use of networks, systems, or applications by exhausting resources such as central processing units (CPU), memory, bandwidth, and disk space.</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58891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 IP-directed broadcasts. This can be done either by the ISP or by any organization whose systems could be used as an intermediary. As we noted earlier in this chapter, this and antispoofing filters are long-standing security recommendations that all organizations should implement. More generally, limiting or blocking traffic to suspicious services, or combinations of source and destination ports, can restrict the 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 modification to the applications targeted, such as Web servers. Defenses may involve attempts to identify legitimate, generally human initiated, interactions from automated DoS attacks. These often take the form of a graphical puzzle, a captcha, which is easy for most humans to solve but difficult to automate. This approach is used by many of the large portal sites like Hotmail and Yahoo. Alternatively, applications may limit the rate of some types of interactions in order to continue to 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 system security practices should be maintained. The aim is to ensure that your systems are not compromised and used as zombie systems. Suitable configuration and monitoring of high performance, well-connected servers is also needed to help ensure that they don’t contribute to the problem as potential intermediary 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 mirroring and replicating these servers over multiple sites with multiple network connections. This is good general practice for high-performance servers, and provides greater levels of reliability and fault tolerance in general and not just a response to these types of attack.</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52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To respond successfully to a DoS attack, a good incident response plan is needed. This must include details of how to contact technical personal for your Internet service provider(s). This contact must be possible using nonnetworked means, since when under attack your network connection may well not be usable. DoS attacks, particularly flooding attacks, can only be filtered upstream of your network connection. The plan should also contain details of how to respond to the attack. The division of responsibilities between organizational personnel and the ISP will depend on the resources available and technical capabilities of the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Within an organization you should have implemented the standard antispoofing, directed broadcast, and rate limiting filters we discuss earlier in this chapter. Ideally, you should also have some form of automated network monitoring and intrusion detection system running so personnel will be notified should abnormal traffic be detected. We discuss such systems in Chapter 8. Research continues as to how best identify abnormal traffic. It may be on the basis of changes in patterns of flow information, source addresses, or other traffic characteristics, as [CARL06] discuss. It is important that an organization knows its normal traffic patterns so it has a baseline with which to compare abnormal traffic flows. Without such systems and knowledge, the earliest indication is likely to be a report from users inside or outside the organization that its network connection has failed. Identifying the reason for this failure, whether attack, misconfiguration, or hardware or software failure, can take valuable additional time to identify.</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1554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 and hence the best approach to defend against it. Typically this involves capturing packets flowing into the organization and analyzing them, looking for common attack packet types. This may be done by organizational personnel using suitable network analysis tools. If the organization lacks the resources and skill to do this, it will need to have its ISP perform this capture and analysis. From this analysis the type of attack is identified, and suitable filters are designed to block the flow of attack packets. These have to be installed by the ISP on its routers. If the attack targets a bug on a system or application, rather than high traffic volumes, then this must be identified and steps taken to correct it and prevent future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 in an attempt to identify their source. However, if spoofed source addresses are used, this can be difficult and time-consuming. Whether this is attempted may well depend on whether the organization intends to report the attack to the relevant law enforcement agencies. In such a case, additional evidence must be collected and 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 distributed or reflected systems, it may not be possible to successfully filter enough of the attack packets to restore network connectivity. In such cases, the organization needs a contingency strategy either to switch to alternate backup servers or to rapidly commission new servers at a new site with new addresses, in order to restore service. Without forward planning to achieve this, the consequence of such an attack will be extended loss of network connectivity. If the organization depends on this 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 incident response policy may specify further steps that are taken to respond to contingencies like this. This should certainly include analyzing the attack and response in order to gain benefit from the experience and to improve future handling. Ideally the organization’s security can be improved as a result. We discuss all these aspects of incident response further in Chapter 17 .</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3818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7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1964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 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System resources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 to the wider Internet. For most organizations, this is their connection to their Internet service provider (ISP), as shown in the example network in Figure 7.1. Usually this connection will have a lower capacity than the links within and between ISP routers. This means it is possible for more traffic to arrive at the ISP’s routers over these higher-capacity links than can be carried over the link to the organization. In this circumstance, the router must discard some packets, delivering only as many as can be handled by the link. In normal network operation such high loads might occur to a popular server experiencing traffic from a large number of legitimate users. A random portion of these users will experience a degraded or nonexistent service as a consequence. This is expected behavior for an overloaded TCP/IP network link. In a DoS attack, the vast majority of traffic directed at the target server is malicious, generated either directly or indirectly by the attacker. This traffic overwhelms any legitimate traffic, effectively denying legitimate users access to the server. Some recent high volume attacks have even been directed at the ISP network supporting the target organization, aiming to disrupt its connections to other networks. A number of recent DDoS attacks are listed in [AROR11], with comments on their growth 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 network handling software. Rather than consuming bandwidth with large volumes of traffic, specific types of packets are sent that consume the limited resources available on the system. These include temporary buffers used to hold arriving packets, tables of open connections, and similar memory data structures. The </a:t>
            </a:r>
            <a:r>
              <a:rPr lang="en-US" sz="1200" b="1" kern="1200" baseline="0" dirty="0">
                <a:solidFill>
                  <a:schemeClr val="tx1"/>
                </a:solidFill>
                <a:latin typeface="Arial" pitchFamily="-110" charset="0"/>
                <a:ea typeface="ＭＳ Ｐゴシック" pitchFamily="-110" charset="-128"/>
                <a:cs typeface="ＭＳ Ｐゴシック" pitchFamily="-110" charset="-128"/>
              </a:rPr>
              <a:t>SYN spoofing </a:t>
            </a:r>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 a bug in the system’s network handling software, causing it to crash. This means the system can no longer communicate over the network until this software is reloaded, generally by rebooting the target system. This is known as a </a:t>
            </a:r>
            <a:r>
              <a:rPr lang="en-US" sz="1200" b="1" kern="1200" baseline="0" dirty="0">
                <a:solidFill>
                  <a:schemeClr val="tx1"/>
                </a:solidFill>
                <a:latin typeface="Arial" pitchFamily="-110" charset="0"/>
                <a:ea typeface="ＭＳ Ｐゴシック" pitchFamily="-110" charset="-128"/>
                <a:cs typeface="ＭＳ Ｐゴシック" pitchFamily="-110" charset="-128"/>
              </a:rPr>
              <a:t>poison packet </a:t>
            </a:r>
            <a:r>
              <a:rPr lang="en-US" sz="1200" kern="1200" baseline="0" dirty="0">
                <a:solidFill>
                  <a:schemeClr val="tx1"/>
                </a:solidFill>
                <a:latin typeface="Arial" pitchFamily="-110" charset="0"/>
                <a:ea typeface="ＭＳ Ｐゴシック" pitchFamily="-110" charset="-128"/>
                <a:cs typeface="ＭＳ Ｐゴシック" pitchFamily="-110" charset="-128"/>
              </a:rPr>
              <a:t>. The classic </a:t>
            </a:r>
            <a:r>
              <a:rPr lang="en-US" sz="1200" i="1" kern="1200" baseline="0" dirty="0">
                <a:solidFill>
                  <a:schemeClr val="tx1"/>
                </a:solidFill>
                <a:latin typeface="Arial" pitchFamily="-110" charset="0"/>
                <a:ea typeface="ＭＳ Ｐゴシック" pitchFamily="-110" charset="-128"/>
                <a:cs typeface="ＭＳ Ｐゴシック" pitchFamily="-110" charset="-128"/>
              </a:rPr>
              <a:t>ping of death</a:t>
            </a:r>
            <a:r>
              <a:rPr lang="en-US" sz="1200" kern="1200" baseline="0" dirty="0">
                <a:solidFill>
                  <a:schemeClr val="tx1"/>
                </a:solidFill>
                <a:latin typeface="Arial" pitchFamily="-110" charset="0"/>
                <a:ea typeface="ＭＳ Ｐゴシック" pitchFamily="-110" charset="-128"/>
                <a:cs typeface="ＭＳ Ｐゴシック" pitchFamily="-110" charset="-128"/>
              </a:rPr>
              <a:t> and </a:t>
            </a:r>
            <a:r>
              <a:rPr lang="en-US" sz="1200" i="1" kern="1200" baseline="0" dirty="0">
                <a:solidFill>
                  <a:schemeClr val="tx1"/>
                </a:solidFill>
                <a:latin typeface="Arial" pitchFamily="-110" charset="0"/>
                <a:ea typeface="ＭＳ Ｐゴシック" pitchFamily="-110" charset="-128"/>
                <a:cs typeface="ＭＳ Ｐゴシック" pitchFamily="-110" charset="-128"/>
              </a:rPr>
              <a:t>teardrop</a:t>
            </a:r>
            <a:r>
              <a:rPr lang="en-US" sz="1200" kern="1200" baseline="0" dirty="0">
                <a:solidFill>
                  <a:schemeClr val="tx1"/>
                </a:solidFill>
                <a:latin typeface="Arial" pitchFamily="-110" charset="0"/>
                <a:ea typeface="ＭＳ Ｐゴシック" pitchFamily="-110" charset="-128"/>
                <a:cs typeface="ＭＳ Ｐゴシック" pitchFamily="-110" charset="-128"/>
              </a:rPr>
              <a:t>  attacks, directed at older Windows 9x systems, were of this form. These targeted bugs in the Windows network code that handled ICMP (Internet Control Message Protocol) echo request packets and packet fragmentation, 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 number of valid requests, each of which consumes significant resources. This then limits the ability of the server to respond to requests from other users. For example, a Web server might include the ability to make database queries. If a large, costly query can be constructed, then an attacker could generate a large number of these that severely load the server. This limits its ability to respond to valid requests from other users. This type of attack is known as a </a:t>
            </a:r>
            <a:r>
              <a:rPr lang="en-US" sz="1200" i="1" kern="1200" baseline="0" dirty="0">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 attacks of this kind, and suggests some possible countermeasures. Another alternative is to construct a request that triggers a bug in the server program, causing it to crash. This means the server is no longer able to respond to requests until 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 traffic at the target system. Originally only one, or a small number of source systems directly under the attacker’s control, was used. This is all that is required to send the packets needed for any attack targeting a bug in a server’s network handling code or  some application. Attacks requiring high traffic volumes are more commonly sent from multiple systems at the same time, using distributed or amplified forms of DoS attacks. We discuss these later in this chapter.</a:t>
            </a:r>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2013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 charset="0"/>
                <a:ea typeface="ＭＳ Ｐゴシック" pitchFamily="1" charset="-128"/>
                <a:cs typeface="ＭＳ Ｐゴシック" pitchFamily="1" charset="-128"/>
              </a:rPr>
              <a:t>Figure 7.1 Example Network to Illustrate DoS Attacks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878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 of this attack is to overwhelm the capacity of the network connection to the target organization. If the attacker has access to a system with a higher-capacity network connection, then this system can likely generate a higher volume of traffic than the lower-capacity target connection can handle. For example, in the network shown in Figure 7.1 , the attacker might use the large company’s Web server to target the medium-sized company with a lower-capacity network connection. The attack might be as simple as using a flooding ping command directed at the Web server in the target company. This traffic can be handled by the higher-capacity links on the path between them, until the final router in the Internet cloud is reached. At this point some packets must be discarded, with the remainder consuming most of the capacity on the link to the medium-sized company. Other valid traffic will have little chance 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 since its address is used as the source address in the ICMP echo request packets. This has two disadvantages from the attacker’s perspective. First, the source of the attack is explicitly identified, increasing the chance that the attacker can be identified and legal action taken in response. Second, the targeted system will attempt to respond to the packets being sent. In the case of any ICMP echo request packets received by the server, it would respond to each with an ICMP echo response packet directed back to the sender. This effectively reflects the attack back at the source system. Since the source system has a higher network bandwidth, it is more likely to survive this reflected attack. However, its network performance will be noticeably affected, again increasing the chances of the attack being detected and action taken in response. For both of these reasons the attacker would like to hide the identity of the source system. 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5536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 of forged source addresses. This is known as </a:t>
            </a:r>
            <a:r>
              <a:rPr lang="en-US" b="1" dirty="0">
                <a:latin typeface="Arial" pitchFamily="1" charset="0"/>
                <a:ea typeface="ＭＳ Ｐゴシック" pitchFamily="1" charset="-128"/>
                <a:cs typeface="ＭＳ Ｐゴシック" pitchFamily="1" charset="-128"/>
              </a:rPr>
              <a:t>source address spoofing</a:t>
            </a:r>
            <a:r>
              <a:rPr lang="en-US" b="0" dirty="0">
                <a:latin typeface="Arial" pitchFamily="1" charset="0"/>
                <a:ea typeface="ＭＳ Ｐゴシック" pitchFamily="1" charset="-128"/>
                <a:cs typeface="ＭＳ Ｐゴシック" pitchFamily="1" charset="-128"/>
              </a:rPr>
              <a:t>. Given sufficiently privileged access to the network handling code on a computer system, it is easy to create packets with a forged source address (and indeed any other attribute 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 </a:t>
            </a:r>
            <a:r>
              <a:rPr lang="en-US" b="0" dirty="0">
                <a:latin typeface="Arial" pitchFamily="1" charset="0"/>
                <a:ea typeface="ＭＳ Ｐゴシック" pitchFamily="1" charset="-128"/>
                <a:cs typeface="ＭＳ Ｐゴシック" pitchFamily="1" charset="-128"/>
              </a:rPr>
              <a:t>many operating systems. This interface was provided for custom network testing and research into network protocols. It is not needed for normal network operation. However, for reasons of historical compatibility and inertia, this interface has been maintained in many current operating systems. Having this standard interface available greatly eases the task of any attacker trying to generate packets with forged attributes. Otherwise an attacker would most likely need to install a custom device driver on the source system to obtain this level of access to the network, which is 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 volumes of packets. These would all have the target system as the destination address but would use randomly selected, usually different, source addresses for each packet. Consider the flooding ping example from the previous section. These custom ICMP echo request packets would flow over the same path from the source toward the target system. The same congestion would result in the router connected to the final, lower capacity link. However, the ICMP echo response packets, generated in response to those packets reaching the target system, would no longer be reflected back to the source system. Rather they would be scattered across the Internet to all the various forged source addresses. Some of these addresses might correspond to real systems. These might respond with some form of error packet, since they were not expecting to see the response packet received. This only adds to the flood of traffic directed at the target system. Some of the addresses may not be used or may not reachable. For these, ICMP destination unreachable packets might be sent back. Or these packets might simply be discarded. Any response packets 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a:t>
            </a:r>
            <a:r>
              <a:rPr lang="en-US" b="0" baseline="0" dirty="0">
                <a:latin typeface="Arial" pitchFamily="1" charset="0"/>
                <a:ea typeface="ＭＳ Ｐゴシック" pitchFamily="1" charset="-128"/>
                <a:cs typeface="ＭＳ Ｐゴシック" pitchFamily="1" charset="-128"/>
              </a:rPr>
              <a:t> addition</a:t>
            </a:r>
            <a:r>
              <a:rPr lang="en-US" b="0" dirty="0">
                <a:latin typeface="Arial" pitchFamily="1" charset="0"/>
                <a:ea typeface="ＭＳ Ｐゴシック" pitchFamily="1" charset="-128"/>
                <a:cs typeface="ＭＳ Ｐゴシック" pitchFamily="1" charset="-128"/>
              </a:rPr>
              <a:t>, the use of packets with forged source addresses means the attacking system is much harder to identify. The attack packets seem to have originated at addresses scattered across the Internet. Hence, just inspecting each packet’s header is not sufficient to identify its source. Rather the flow of packets of some specific form through the routers along the path from the source to the target system must be identified. This requires the cooperation of the network engineers managing all these routers and is a much harder task than simply reading off the source address. It is not a task that can be automatically requested by the packet recipients. Rather it usually requires the network engineers to specifically query flow information 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 the Internet. It dates back to the development of TCP/IP, which occurred in a generally cooperative, trusting environment. TCP/IP simply does not include the ability, by default, to ensure that the source address in a packet really does correspond with that of the originating system. It is possible to impose filtering on routers to ensure this (or at least that source network address is valid). However, this filtering needs to be imposed as close to the originating system as possible, where the knowledge of valid source addresses is as accurate as possible. In general, this should occur at the point where an organization’s network connects to the wider Internet, at the borders of the ISP’s providing this connection. Despite this being a long-standing security recommendation to combat problems such as DoS attacks, for example (RFC 2827),  many ISPs</a:t>
            </a:r>
            <a:r>
              <a:rPr lang="en-US" b="0" baseline="0" dirty="0">
                <a:latin typeface="Arial" pitchFamily="1" charset="0"/>
                <a:ea typeface="ＭＳ Ｐゴシック" pitchFamily="1" charset="-128"/>
                <a:cs typeface="ＭＳ Ｐゴシック" pitchFamily="1" charset="-128"/>
              </a:rPr>
              <a:t> </a:t>
            </a:r>
            <a:r>
              <a:rPr lang="en-US" b="0" dirty="0">
                <a:latin typeface="Arial" pitchFamily="1" charset="0"/>
                <a:ea typeface="ＭＳ Ｐゴシック" pitchFamily="1" charset="-128"/>
                <a:cs typeface="ＭＳ Ｐゴシック" pitchFamily="1" charset="-128"/>
              </a:rPr>
              <a:t>do not implement such filtering. As a consequence, attacks using spoofed-source 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 original flow of spoofed-source packets. Security researchers, such as those with the Honeynet Project, have taken blocks of unused IP addresses, advertised routes to them, and then collected details of any packets sent to these addresses. Since no real systems use these addresses, no legitimate packets should be directed to them. Any packets received might simply be corrupted. It is much more likely, though, that they are the direct or indirect result of network attacks. The ICMP echo response packets generated in response to a ping flood using randomly spoofed source addresses is a good example. This is known as </a:t>
            </a:r>
            <a:r>
              <a:rPr lang="en-US" b="1" dirty="0">
                <a:latin typeface="Arial" pitchFamily="1" charset="0"/>
                <a:ea typeface="ＭＳ Ｐゴシック" pitchFamily="1" charset="-128"/>
                <a:cs typeface="ＭＳ Ｐゴシック" pitchFamily="1" charset="-128"/>
              </a:rPr>
              <a:t>backscatter traffic </a:t>
            </a:r>
            <a:r>
              <a:rPr lang="en-US" b="0" dirty="0">
                <a:latin typeface="Arial" pitchFamily="1" charset="0"/>
                <a:ea typeface="ＭＳ Ｐゴシック" pitchFamily="1" charset="-128"/>
                <a:cs typeface="ＭＳ Ｐゴシック" pitchFamily="1" charset="-128"/>
              </a:rPr>
              <a:t>. Monitoring the type of packets gives valuable information on the type and scale of attacks being used, as described by [MOOR06], for example. This information is being used to develop responses to the attacks being seen.</a:t>
            </a:r>
            <a:endParaRPr lang="en-US" b="0"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605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 </a:t>
            </a:r>
            <a:r>
              <a:rPr lang="en-US" b="1" dirty="0">
                <a:latin typeface="Arial" pitchFamily="1" charset="0"/>
                <a:ea typeface="ＭＳ Ｐゴシック" pitchFamily="1" charset="-128"/>
                <a:cs typeface="ＭＳ Ｐゴシック" pitchFamily="1" charset="-128"/>
              </a:rPr>
              <a:t>SYN spoofing </a:t>
            </a:r>
            <a:r>
              <a:rPr lang="en-US" dirty="0">
                <a:latin typeface="Arial" pitchFamily="1" charset="0"/>
                <a:ea typeface="ＭＳ Ｐゴシック" pitchFamily="1" charset="-128"/>
                <a:cs typeface="ＭＳ Ｐゴシック" pitchFamily="1" charset="-128"/>
              </a:rPr>
              <a:t>attack. This attacks the ability of a network server to respond to TCP connection requests by overflowing the tables used to manage such connections. This means future connection requests from legitimate users fail, denying them access to the server. It is thus an attack on system resources, specifically the network handling code in the operating system.</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214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a:t>
            </a:r>
            <a:r>
              <a:rPr lang="en-US" b="1" dirty="0">
                <a:latin typeface="Arial" pitchFamily="1" charset="0"/>
                <a:ea typeface="ＭＳ Ｐゴシック" pitchFamily="1" charset="-128"/>
                <a:cs typeface="ＭＳ Ｐゴシック" pitchFamily="1" charset="-128"/>
              </a:rPr>
              <a:t>the three-way handshake </a:t>
            </a:r>
            <a:r>
              <a:rPr lang="en-US" dirty="0">
                <a:latin typeface="Arial" pitchFamily="1" charset="0"/>
                <a:ea typeface="ＭＳ Ｐゴシック" pitchFamily="1" charset="-128"/>
                <a:cs typeface="ＭＳ Ｐゴシック" pitchFamily="1" charset="-128"/>
              </a:rPr>
              <a:t>that TCP uses to establish a connection. This is illustrated in Figure 7.2 . The client system initiates the request for a TCP connection by sending a SYN packet to the server. This identifies the client’s address and port number and supplies an initial sequence number. It may also include a request for other TCP options. The server records all the details about this request in a table of known TCP connections. It then responds to the client with a SYN-ACK packet. This includes a sequence number for the server and increments the client’s sequence number to confirm receipt of the SYN packet. Once the client receives this, it sends an ACK packet to the server with an incremented server sequence number and marks the connection as established. Likewise, when the server receives this ACK packet, it also marks the connection as established. Either party may then proceed with data transfer. In practice, this ideal exchange sometimes fails. These packets are transported using IP, which is an unreliable, though best-effort, network protocol. Any of the packets might be lost in transit, as a result of congestion, for example. Hence both the client and server keep track of which packets they have sent and, if no response is received in a reasonable time, will resend those packets. As a result, TCP is a reliable transport protocol, and any applications using it need not concern themselves with problems of lost or reordered packets. This does, however, impose an overhead on the systems in managing this reliable transfer of packets.
The sequence of events are as follows. 1. Client sends S Y N, s e q = x, to the server. The server receives the S Y N sequence, where s e q = x. 2. The server sends the S Y N dash A C K, s e q = y, a c k = x + 1, to the client. The client receives the acknowledgement. 3. The client sends the acknowledgement, a c k = x + 1, to the server. The server receives the acknowledgement.</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522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a:t>
            </a:r>
            <a:r>
              <a:rPr lang="en-US" b="1" dirty="0">
                <a:latin typeface="Arial" pitchFamily="1" charset="0"/>
                <a:ea typeface="ＭＳ Ｐゴシック" pitchFamily="1" charset="-128"/>
                <a:cs typeface="ＭＳ Ｐゴシック" pitchFamily="1" charset="-128"/>
              </a:rPr>
              <a:t>SYN spoofing </a:t>
            </a:r>
            <a:r>
              <a:rPr lang="en-US" dirty="0">
                <a:latin typeface="Arial" pitchFamily="1" charset="0"/>
                <a:ea typeface="ＭＳ Ｐゴシック" pitchFamily="1" charset="-128"/>
                <a:cs typeface="ＭＳ Ｐゴシック" pitchFamily="1" charset="-128"/>
              </a:rPr>
              <a:t>attack exploits this behavior on the targeted server system. The attacker generates a number of SYN connection request packets with forged source addresses. For each of these the server records the details of the TCP connection request and sends the SYN-ACK packet to the claimed source address, as shown in Figure 7.3 . If there is a valid system at this address, it will respond with a RST (reset) packet to cancel this unknown connection request. When the server receives this packet, it cancels the connection request and removes the saved information. However, if the source system is too busy, or there is no system at the forged address, then no reply will return. In these cases the server will resend the SYN-ACK packet a number of times before finally assuming the connection request has failed and deleting the information saved concerning it. In this period between when the original SYN packet is received and when the server assumes the request has failed, the server is using an entry in its table of known TCP connections. This table is typically sized on the assumption that most connection requests quickly succeed and that a reasonable number of requests may be handled simultaneously. However, in a SYN spoofing attack, the attacker directs a very large number of forged connection requests at the targeted server. These rapidly fill the table of known TCP connections on the server. Once this table is full, any future requests, including legitimate requests from other users, are rejected. The table entries will time out and be removed, which in normal network usage corrects temporary overflow problems. However, if the attacker keeps a sufficient volume of forged requests flowing, this table will be constantly full and the server will be effectively 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 attacker ideally wishes to use addresses that will not respond to the SYN-ACK with a RST. This can be done by overloading the host that owns the chosen spoofed source address, or by simply using a wide range of random addresses. In this case, the attacker relies on the fact that there are many unused addresses on the Internet. Consequently, a reasonable proportion of randomly generated addresses will not 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 SYN spoof attack and the basic flooding attack we discussed. The actual volume of SYN traffic can be comparatively low, nowhere near the maximum capacity of the link to the server. It simply has to be high enough to keep the known TCP connections table filled. Unlike the flooding attack, this means the attacker does not need access to a high-volume network connection. In the network shown in Figure 7.1 , the medium-sized organization, or even a broadband home user, could successfully 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 on a single system were probably the two most common early forms of DoS attacks. In the case of a flooding attack this was a significant limitation, and attacks evolved to use multiple systems to increase their effectiveness. We next examine in more detail some of the variants of a flooding attack. These can be launched either from a single or multiple systems, using a range of mechanisms, which we explore.
The events are as follows. 1. An attacker sends the S Y N with spoofed s r c, s e q = x, to the server. 2. The server sends the the spoofed S Y N acknowledgement to the spoofed client. S Y N acknowledgement to the non existent client discarded. Send S Y N acknowledgement sequence = y, a c k = x + 1, to the client. Resend S Y N acknowledgement after timeouts to the client. Assume failed connection request.</a:t>
            </a:r>
            <a:endParaRPr lang="en-US" dirty="0">
              <a:latin typeface="Times" pitchFamily="1"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1288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7</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t>Denial-of-Service Attacks</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cs typeface="Verdana" panose="020B0604030504040204" pitchFamily="34" charset="0"/>
              </a:rPr>
              <a:t>Copyright © </a:t>
            </a:r>
            <a:r>
              <a:rPr lang="en-US" dirty="0"/>
              <a:t>2018, 2015, 2012 </a:t>
            </a:r>
            <a:r>
              <a:rPr lang="en-US" altLang="en-US" sz="1200" b="0"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Flooding Attacks </a:t>
            </a:r>
            <a:r>
              <a:rPr lang="en-US" sz="2000" b="0" dirty="0"/>
              <a:t>(1 of 2)</a:t>
            </a:r>
          </a:p>
        </p:txBody>
      </p:sp>
      <p:sp>
        <p:nvSpPr>
          <p:cNvPr id="4" name="Content Placeholder 3"/>
          <p:cNvSpPr>
            <a:spLocks noGrp="1"/>
          </p:cNvSpPr>
          <p:nvPr>
            <p:ph sz="quarter" idx="13"/>
          </p:nvPr>
        </p:nvSpPr>
        <p:spPr>
          <a:xfrm>
            <a:off x="457200" y="1556327"/>
            <a:ext cx="8229600" cy="2467033"/>
          </a:xfrm>
        </p:spPr>
        <p:txBody>
          <a:bodyPr/>
          <a:lstStyle/>
          <a:p>
            <a:r>
              <a:rPr lang="en-US" dirty="0"/>
              <a:t>Classified based on network protocol used</a:t>
            </a:r>
          </a:p>
          <a:p>
            <a:r>
              <a:rPr lang="en-US" dirty="0"/>
              <a:t>Intent is to overload the network capacity on some link to a server</a:t>
            </a:r>
          </a:p>
          <a:p>
            <a:r>
              <a:rPr lang="en-US" dirty="0"/>
              <a:t>Virtually any type of network packet can be used</a:t>
            </a:r>
          </a:p>
        </p:txBody>
      </p:sp>
    </p:spTree>
    <p:extLst>
      <p:ext uri="{BB962C8B-B14F-4D97-AF65-F5344CB8AC3E}">
        <p14:creationId xmlns:p14="http://schemas.microsoft.com/office/powerpoint/2010/main" val="216715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Flooding Attacks </a:t>
            </a:r>
            <a:r>
              <a:rPr lang="en-US" sz="2000" b="0" dirty="0"/>
              <a:t>(2 of 2)</a:t>
            </a:r>
          </a:p>
        </p:txBody>
      </p:sp>
      <p:sp>
        <p:nvSpPr>
          <p:cNvPr id="7" name="Content Placeholder 6"/>
          <p:cNvSpPr>
            <a:spLocks noGrp="1"/>
          </p:cNvSpPr>
          <p:nvPr>
            <p:ph sz="quarter" idx="13"/>
          </p:nvPr>
        </p:nvSpPr>
        <p:spPr>
          <a:xfrm>
            <a:off x="457200" y="1556326"/>
            <a:ext cx="8229600" cy="4844473"/>
          </a:xfrm>
        </p:spPr>
        <p:txBody>
          <a:bodyPr/>
          <a:lstStyle/>
          <a:p>
            <a:r>
              <a:rPr lang="en-US" sz="2000" dirty="0"/>
              <a:t>I</a:t>
            </a:r>
            <a:r>
              <a:rPr lang="en-US" sz="100" dirty="0"/>
              <a:t> </a:t>
            </a:r>
            <a:r>
              <a:rPr lang="en-US" sz="2000" dirty="0"/>
              <a:t>C</a:t>
            </a:r>
            <a:r>
              <a:rPr lang="en-US" sz="100" dirty="0"/>
              <a:t> </a:t>
            </a:r>
            <a:r>
              <a:rPr lang="en-US" sz="2000" dirty="0"/>
              <a:t>M</a:t>
            </a:r>
            <a:r>
              <a:rPr lang="en-US" sz="100" dirty="0"/>
              <a:t> </a:t>
            </a:r>
            <a:r>
              <a:rPr lang="en-US" sz="2000" dirty="0"/>
              <a:t>P flood</a:t>
            </a:r>
          </a:p>
          <a:p>
            <a:pPr lvl="1"/>
            <a:r>
              <a:rPr lang="en-US" sz="2000" dirty="0"/>
              <a:t>Ping flood using I</a:t>
            </a:r>
            <a:r>
              <a:rPr lang="en-US" sz="100" dirty="0"/>
              <a:t> </a:t>
            </a:r>
            <a:r>
              <a:rPr lang="en-US" sz="2000" dirty="0"/>
              <a:t>C</a:t>
            </a:r>
            <a:r>
              <a:rPr lang="en-US" sz="100" dirty="0"/>
              <a:t> </a:t>
            </a:r>
            <a:r>
              <a:rPr lang="en-US" sz="2000" dirty="0"/>
              <a:t>M</a:t>
            </a:r>
            <a:r>
              <a:rPr lang="en-US" sz="100" dirty="0"/>
              <a:t> </a:t>
            </a:r>
            <a:r>
              <a:rPr lang="en-US" sz="2000" dirty="0"/>
              <a:t>P echo request packets</a:t>
            </a:r>
          </a:p>
          <a:p>
            <a:pPr lvl="1"/>
            <a:r>
              <a:rPr lang="en-US" sz="2000" dirty="0"/>
              <a:t>Traditionally network administrators allow such packets into their networks because ping is a useful network diagnostic tool</a:t>
            </a:r>
          </a:p>
          <a:p>
            <a:r>
              <a:rPr lang="en-US" sz="2000" dirty="0"/>
              <a:t>U</a:t>
            </a:r>
            <a:r>
              <a:rPr lang="en-US" sz="100" dirty="0"/>
              <a:t> </a:t>
            </a:r>
            <a:r>
              <a:rPr lang="en-US" sz="2000" dirty="0"/>
              <a:t>D</a:t>
            </a:r>
            <a:r>
              <a:rPr lang="en-US" sz="100" dirty="0"/>
              <a:t> </a:t>
            </a:r>
            <a:r>
              <a:rPr lang="en-US" sz="2000" dirty="0"/>
              <a:t>P flood</a:t>
            </a:r>
          </a:p>
          <a:p>
            <a:pPr lvl="1"/>
            <a:r>
              <a:rPr lang="en-US" sz="2000" dirty="0"/>
              <a:t>Uses U</a:t>
            </a:r>
            <a:r>
              <a:rPr lang="en-US" sz="100" dirty="0"/>
              <a:t> </a:t>
            </a:r>
            <a:r>
              <a:rPr lang="en-US" sz="2000" dirty="0"/>
              <a:t>D</a:t>
            </a:r>
            <a:r>
              <a:rPr lang="en-US" sz="100" dirty="0"/>
              <a:t> </a:t>
            </a:r>
            <a:r>
              <a:rPr lang="en-US" sz="2000" dirty="0"/>
              <a:t>P packets directed to some port number on the target system</a:t>
            </a:r>
          </a:p>
          <a:p>
            <a:r>
              <a:rPr lang="en-US" sz="2000" dirty="0"/>
              <a:t>T</a:t>
            </a:r>
            <a:r>
              <a:rPr lang="en-US" sz="100" dirty="0"/>
              <a:t> </a:t>
            </a:r>
            <a:r>
              <a:rPr lang="en-US" sz="2000" dirty="0"/>
              <a:t>C</a:t>
            </a:r>
            <a:r>
              <a:rPr lang="en-US" sz="100" dirty="0"/>
              <a:t> </a:t>
            </a:r>
            <a:r>
              <a:rPr lang="en-US" sz="2000" dirty="0"/>
              <a:t>P S</a:t>
            </a:r>
            <a:r>
              <a:rPr lang="en-US" sz="100" dirty="0"/>
              <a:t> </a:t>
            </a:r>
            <a:r>
              <a:rPr lang="en-US" sz="2000" dirty="0"/>
              <a:t>Y</a:t>
            </a:r>
            <a:r>
              <a:rPr lang="en-US" sz="100" dirty="0"/>
              <a:t> </a:t>
            </a:r>
            <a:r>
              <a:rPr lang="en-US" sz="2000" dirty="0"/>
              <a:t>N flood</a:t>
            </a:r>
          </a:p>
          <a:p>
            <a:pPr lvl="1"/>
            <a:r>
              <a:rPr lang="en-US" sz="2000" dirty="0"/>
              <a:t>Sends T</a:t>
            </a:r>
            <a:r>
              <a:rPr lang="en-US" sz="100" dirty="0"/>
              <a:t> </a:t>
            </a:r>
            <a:r>
              <a:rPr lang="en-US" sz="2000" dirty="0"/>
              <a:t>C</a:t>
            </a:r>
            <a:r>
              <a:rPr lang="en-US" sz="100" dirty="0"/>
              <a:t> </a:t>
            </a:r>
            <a:r>
              <a:rPr lang="en-US" sz="2000" dirty="0"/>
              <a:t>P packets to the target system</a:t>
            </a:r>
          </a:p>
          <a:p>
            <a:pPr lvl="1"/>
            <a:r>
              <a:rPr lang="en-US" sz="2000" dirty="0"/>
              <a:t>Total volume of packets is the aim of the attack rather than the system code</a:t>
            </a:r>
          </a:p>
        </p:txBody>
      </p:sp>
    </p:spTree>
    <p:extLst>
      <p:ext uri="{BB962C8B-B14F-4D97-AF65-F5344CB8AC3E}">
        <p14:creationId xmlns:p14="http://schemas.microsoft.com/office/powerpoint/2010/main" val="34644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Distributed Denial of Service (D</a:t>
            </a:r>
            <a:r>
              <a:rPr lang="en-US" sz="100" dirty="0"/>
              <a:t> </a:t>
            </a:r>
            <a:r>
              <a:rPr lang="en-US" sz="3200" dirty="0" err="1"/>
              <a:t>D</a:t>
            </a:r>
            <a:r>
              <a:rPr lang="en-US" sz="100" dirty="0"/>
              <a:t> </a:t>
            </a:r>
            <a:r>
              <a:rPr lang="en-US" sz="3200" dirty="0"/>
              <a:t>o</a:t>
            </a:r>
            <a:r>
              <a:rPr lang="en-US" sz="100" dirty="0"/>
              <a:t> </a:t>
            </a:r>
            <a:r>
              <a:rPr lang="en-US" sz="3200" dirty="0"/>
              <a:t>S) Attacks</a:t>
            </a:r>
          </a:p>
        </p:txBody>
      </p:sp>
      <p:sp>
        <p:nvSpPr>
          <p:cNvPr id="3" name="Content Placeholder 2"/>
          <p:cNvSpPr>
            <a:spLocks noGrp="1"/>
          </p:cNvSpPr>
          <p:nvPr>
            <p:ph sz="quarter" idx="13"/>
          </p:nvPr>
        </p:nvSpPr>
        <p:spPr/>
        <p:txBody>
          <a:bodyPr/>
          <a:lstStyle/>
          <a:p>
            <a:r>
              <a:rPr lang="en-US" dirty="0"/>
              <a:t>Use of multiple systems to generate attacks</a:t>
            </a:r>
          </a:p>
          <a:p>
            <a:r>
              <a:rPr lang="en-US" dirty="0"/>
              <a:t>Attacker uses a flaw in operating system or in a common application to gain access and installs their program on it (zombie)</a:t>
            </a:r>
          </a:p>
          <a:p>
            <a:r>
              <a:rPr lang="en-US" dirty="0"/>
              <a:t>Large collections of such systems under the control of one attacker’s control can be created, forming a botnet</a:t>
            </a:r>
          </a:p>
        </p:txBody>
      </p:sp>
    </p:spTree>
    <p:extLst>
      <p:ext uri="{BB962C8B-B14F-4D97-AF65-F5344CB8AC3E}">
        <p14:creationId xmlns:p14="http://schemas.microsoft.com/office/powerpoint/2010/main" val="81658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7.4 D</a:t>
            </a:r>
            <a:r>
              <a:rPr lang="en-US" sz="100" dirty="0"/>
              <a:t> </a:t>
            </a:r>
            <a:r>
              <a:rPr lang="en-US" dirty="0" err="1"/>
              <a:t>D</a:t>
            </a:r>
            <a:r>
              <a:rPr lang="en-US" sz="100" dirty="0"/>
              <a:t> </a:t>
            </a:r>
            <a:r>
              <a:rPr lang="en-US" dirty="0"/>
              <a:t>o</a:t>
            </a:r>
            <a:r>
              <a:rPr lang="en-US" sz="100" dirty="0"/>
              <a:t> </a:t>
            </a:r>
            <a:r>
              <a:rPr lang="en-US" dirty="0"/>
              <a:t>S Attack Architecture</a:t>
            </a:r>
          </a:p>
        </p:txBody>
      </p:sp>
      <p:pic>
        <p:nvPicPr>
          <p:cNvPr id="4" name="Content Placeholder 3" descr="An illustration depicts the D D o S attack architecture. The attacker attacks the target through handler zombies, who are connected to agent zombies, and also directly through agent zombie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35746" y="1665256"/>
            <a:ext cx="7672509" cy="4368862"/>
          </a:xfrm>
        </p:spPr>
      </p:pic>
    </p:spTree>
    <p:extLst>
      <p:ext uri="{BB962C8B-B14F-4D97-AF65-F5344CB8AC3E}">
        <p14:creationId xmlns:p14="http://schemas.microsoft.com/office/powerpoint/2010/main" val="28704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Hypertext Transfer Protocol (H</a:t>
            </a:r>
            <a:r>
              <a:rPr lang="en-US" sz="100" dirty="0"/>
              <a:t> </a:t>
            </a:r>
            <a:r>
              <a:rPr lang="en-US" sz="3200" dirty="0"/>
              <a:t>T</a:t>
            </a:r>
            <a:r>
              <a:rPr lang="en-US" sz="100" dirty="0"/>
              <a:t> </a:t>
            </a:r>
            <a:r>
              <a:rPr lang="en-US" sz="3200" dirty="0" err="1"/>
              <a:t>T</a:t>
            </a:r>
            <a:r>
              <a:rPr lang="en-US" sz="100" dirty="0"/>
              <a:t> </a:t>
            </a:r>
            <a:r>
              <a:rPr lang="en-US" sz="3200" dirty="0"/>
              <a:t>P) Based Attacks</a:t>
            </a:r>
          </a:p>
        </p:txBody>
      </p:sp>
      <p:sp>
        <p:nvSpPr>
          <p:cNvPr id="3" name="Content Placeholder 2"/>
          <p:cNvSpPr>
            <a:spLocks noGrp="1"/>
          </p:cNvSpPr>
          <p:nvPr>
            <p:ph sz="quarter" idx="13"/>
          </p:nvPr>
        </p:nvSpPr>
        <p:spPr>
          <a:xfrm>
            <a:off x="457200" y="1556326"/>
            <a:ext cx="3505200" cy="4520623"/>
          </a:xfrm>
        </p:spPr>
        <p:txBody>
          <a:bodyPr/>
          <a:lstStyle/>
          <a:p>
            <a:pPr marL="432" indent="0">
              <a:buNone/>
            </a:pPr>
            <a:r>
              <a:rPr lang="en-US" sz="2000" dirty="0"/>
              <a:t>H</a:t>
            </a:r>
            <a:r>
              <a:rPr lang="en-US" sz="100" dirty="0"/>
              <a:t> </a:t>
            </a:r>
            <a:r>
              <a:rPr lang="en-US" sz="2000" dirty="0"/>
              <a:t>T</a:t>
            </a:r>
            <a:r>
              <a:rPr lang="en-US" sz="100" dirty="0"/>
              <a:t> </a:t>
            </a:r>
            <a:r>
              <a:rPr lang="en-US" sz="2000" dirty="0" err="1"/>
              <a:t>T</a:t>
            </a:r>
            <a:r>
              <a:rPr lang="en-US" sz="100" dirty="0"/>
              <a:t> </a:t>
            </a:r>
            <a:r>
              <a:rPr lang="en-US" sz="2000" dirty="0"/>
              <a:t>P flood</a:t>
            </a:r>
          </a:p>
          <a:p>
            <a:r>
              <a:rPr lang="en-US" sz="2000" dirty="0"/>
              <a:t>Attack that bombards Web servers with H</a:t>
            </a:r>
            <a:r>
              <a:rPr lang="en-US" sz="100" dirty="0"/>
              <a:t> </a:t>
            </a:r>
            <a:r>
              <a:rPr lang="en-US" sz="2000" dirty="0"/>
              <a:t>T</a:t>
            </a:r>
            <a:r>
              <a:rPr lang="en-US" sz="100" dirty="0"/>
              <a:t> </a:t>
            </a:r>
            <a:r>
              <a:rPr lang="en-US" sz="2000" dirty="0" err="1"/>
              <a:t>T</a:t>
            </a:r>
            <a:r>
              <a:rPr lang="en-US" sz="100" dirty="0"/>
              <a:t> </a:t>
            </a:r>
            <a:r>
              <a:rPr lang="en-US" sz="2000" dirty="0"/>
              <a:t>P requests</a:t>
            </a:r>
          </a:p>
          <a:p>
            <a:r>
              <a:rPr lang="en-US" sz="2000" dirty="0"/>
              <a:t>Consumes considerable resources</a:t>
            </a:r>
          </a:p>
          <a:p>
            <a:r>
              <a:rPr lang="en-US" sz="2000" dirty="0" err="1"/>
              <a:t>Spidering</a:t>
            </a:r>
            <a:endParaRPr lang="en-US" sz="2000" dirty="0"/>
          </a:p>
          <a:p>
            <a:pPr lvl="1"/>
            <a:r>
              <a:rPr lang="en-US" sz="2000" dirty="0"/>
              <a:t>Bots starting from a given H</a:t>
            </a:r>
            <a:r>
              <a:rPr lang="en-US" sz="100" dirty="0"/>
              <a:t> </a:t>
            </a:r>
            <a:r>
              <a:rPr lang="en-US" sz="2000" dirty="0"/>
              <a:t>T</a:t>
            </a:r>
            <a:r>
              <a:rPr lang="en-US" sz="100" dirty="0"/>
              <a:t> </a:t>
            </a:r>
            <a:r>
              <a:rPr lang="en-US" sz="2000" dirty="0" err="1"/>
              <a:t>T</a:t>
            </a:r>
            <a:r>
              <a:rPr lang="en-US" sz="100" dirty="0"/>
              <a:t> </a:t>
            </a:r>
            <a:r>
              <a:rPr lang="en-US" sz="2000" dirty="0"/>
              <a:t>P link and following all links on the provided Web site in a recursive way</a:t>
            </a:r>
          </a:p>
        </p:txBody>
      </p:sp>
      <p:sp>
        <p:nvSpPr>
          <p:cNvPr id="4" name="Content Placeholder 3"/>
          <p:cNvSpPr>
            <a:spLocks noGrp="1"/>
          </p:cNvSpPr>
          <p:nvPr>
            <p:ph sz="quarter" idx="14"/>
          </p:nvPr>
        </p:nvSpPr>
        <p:spPr>
          <a:xfrm>
            <a:off x="4152900" y="1556327"/>
            <a:ext cx="4533900" cy="4520624"/>
          </a:xfrm>
        </p:spPr>
        <p:txBody>
          <a:bodyPr/>
          <a:lstStyle/>
          <a:p>
            <a:pPr marL="432" indent="0">
              <a:buNone/>
            </a:pPr>
            <a:r>
              <a:rPr lang="en-US" sz="2000" dirty="0" err="1"/>
              <a:t>Slowloris</a:t>
            </a:r>
            <a:endParaRPr lang="en-US" sz="2000" dirty="0"/>
          </a:p>
          <a:p>
            <a:r>
              <a:rPr lang="en-US" sz="2000" dirty="0"/>
              <a:t>Attempts to monopolize by sending H</a:t>
            </a:r>
            <a:r>
              <a:rPr lang="en-US" sz="100" dirty="0"/>
              <a:t> </a:t>
            </a:r>
            <a:r>
              <a:rPr lang="en-US" sz="2000" dirty="0"/>
              <a:t>T</a:t>
            </a:r>
            <a:r>
              <a:rPr lang="en-US" sz="100" dirty="0"/>
              <a:t> </a:t>
            </a:r>
            <a:r>
              <a:rPr lang="en-US" sz="2000" dirty="0" err="1"/>
              <a:t>T</a:t>
            </a:r>
            <a:r>
              <a:rPr lang="en-US" sz="100" dirty="0"/>
              <a:t> </a:t>
            </a:r>
            <a:r>
              <a:rPr lang="en-US" sz="2000" dirty="0"/>
              <a:t>P requests that never complete</a:t>
            </a:r>
          </a:p>
          <a:p>
            <a:r>
              <a:rPr lang="en-US" sz="2000" dirty="0"/>
              <a:t>Eventually consumes Web server’s connection capacity</a:t>
            </a:r>
          </a:p>
          <a:p>
            <a:r>
              <a:rPr lang="en-US" sz="2000" dirty="0"/>
              <a:t>Utilizes legitimate H</a:t>
            </a:r>
            <a:r>
              <a:rPr lang="en-US" sz="100" dirty="0"/>
              <a:t> </a:t>
            </a:r>
            <a:r>
              <a:rPr lang="en-US" sz="2000" dirty="0"/>
              <a:t>T</a:t>
            </a:r>
            <a:r>
              <a:rPr lang="en-US" sz="100" dirty="0"/>
              <a:t> </a:t>
            </a:r>
            <a:r>
              <a:rPr lang="en-US" sz="2000" dirty="0" err="1"/>
              <a:t>T</a:t>
            </a:r>
            <a:r>
              <a:rPr lang="en-US" sz="100" dirty="0"/>
              <a:t> </a:t>
            </a:r>
            <a:r>
              <a:rPr lang="en-US" sz="2000" dirty="0"/>
              <a:t>P traffic</a:t>
            </a:r>
          </a:p>
          <a:p>
            <a:r>
              <a:rPr lang="en-US" sz="2000" dirty="0"/>
              <a:t>Existing intrusion detection and prevention solutions that rely on signatures to detect attacks will generally not recognize </a:t>
            </a:r>
            <a:r>
              <a:rPr lang="en-US" sz="2000" dirty="0" err="1"/>
              <a:t>Slowloris</a:t>
            </a:r>
            <a:endParaRPr lang="en-US" sz="2000" dirty="0"/>
          </a:p>
        </p:txBody>
      </p:sp>
    </p:spTree>
    <p:extLst>
      <p:ext uri="{BB962C8B-B14F-4D97-AF65-F5344CB8AC3E}">
        <p14:creationId xmlns:p14="http://schemas.microsoft.com/office/powerpoint/2010/main" val="243131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Attacks</a:t>
            </a:r>
          </a:p>
        </p:txBody>
      </p:sp>
      <p:sp>
        <p:nvSpPr>
          <p:cNvPr id="5" name="Content Placeholder 4"/>
          <p:cNvSpPr>
            <a:spLocks noGrp="1"/>
          </p:cNvSpPr>
          <p:nvPr>
            <p:ph sz="quarter" idx="13"/>
          </p:nvPr>
        </p:nvSpPr>
        <p:spPr>
          <a:xfrm>
            <a:off x="457200" y="1556327"/>
            <a:ext cx="8147304" cy="4414705"/>
          </a:xfrm>
        </p:spPr>
        <p:txBody>
          <a:bodyPr/>
          <a:lstStyle/>
          <a:p>
            <a:r>
              <a:rPr lang="en-US" sz="2200" dirty="0"/>
              <a:t>Attacker sends packets to a known service on the intermediary with a spoofed source address of the actual target system</a:t>
            </a:r>
          </a:p>
          <a:p>
            <a:r>
              <a:rPr lang="en-US" sz="2200" dirty="0"/>
              <a:t>When intermediary responds, the response is sent to the target</a:t>
            </a:r>
          </a:p>
          <a:p>
            <a:r>
              <a:rPr lang="en-US" sz="2200" dirty="0"/>
              <a:t>“Reflects” the attack off the intermediary (reflector)</a:t>
            </a:r>
          </a:p>
          <a:p>
            <a:r>
              <a:rPr lang="en-US" sz="2200" dirty="0"/>
              <a:t>Goal is to generate enough volumes of packets to flood the link to the target system without alerting the intermediary</a:t>
            </a:r>
          </a:p>
          <a:p>
            <a:r>
              <a:rPr lang="en-US" sz="2200" dirty="0"/>
              <a:t>The basic defense against these attacks is blocking spoofed-source packets</a:t>
            </a:r>
          </a:p>
        </p:txBody>
      </p:sp>
    </p:spTree>
    <p:extLst>
      <p:ext uri="{BB962C8B-B14F-4D97-AF65-F5344CB8AC3E}">
        <p14:creationId xmlns:p14="http://schemas.microsoft.com/office/powerpoint/2010/main" val="45864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7.6 D</a:t>
            </a:r>
            <a:r>
              <a:rPr lang="en-US" sz="100" dirty="0"/>
              <a:t> </a:t>
            </a:r>
            <a:r>
              <a:rPr lang="en-US" dirty="0"/>
              <a:t>N</a:t>
            </a:r>
            <a:r>
              <a:rPr lang="en-US" sz="100" dirty="0"/>
              <a:t> </a:t>
            </a:r>
            <a:r>
              <a:rPr lang="en-US" dirty="0"/>
              <a:t>S Reflection Attack</a:t>
            </a:r>
          </a:p>
        </p:txBody>
      </p:sp>
      <p:pic>
        <p:nvPicPr>
          <p:cNvPr id="4" name="Content Placeholder 3" descr="A two part illustration depicts the D NS reflection attack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35711" y="1838292"/>
            <a:ext cx="8072579" cy="4022790"/>
          </a:xfrm>
        </p:spPr>
      </p:pic>
    </p:spTree>
    <p:extLst>
      <p:ext uri="{BB962C8B-B14F-4D97-AF65-F5344CB8AC3E}">
        <p14:creationId xmlns:p14="http://schemas.microsoft.com/office/powerpoint/2010/main" val="1557323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7.7 Amplification Attack</a:t>
            </a:r>
          </a:p>
        </p:txBody>
      </p:sp>
      <p:pic>
        <p:nvPicPr>
          <p:cNvPr id="4" name="Content Placeholder 3" descr="An illustration depicts the amplification attacks. The attacker uses zombies to connect to the reflector intermediaries via internet. The attack is amplified and consolidated by reflector intermediaries, which then is transmitted to the target."/>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29574" y="2251862"/>
            <a:ext cx="8084852" cy="3195651"/>
          </a:xfrm>
        </p:spPr>
      </p:pic>
    </p:spTree>
    <p:extLst>
      <p:ext uri="{BB962C8B-B14F-4D97-AF65-F5344CB8AC3E}">
        <p14:creationId xmlns:p14="http://schemas.microsoft.com/office/powerpoint/2010/main" val="74013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o</a:t>
            </a:r>
            <a:r>
              <a:rPr lang="en-US" sz="100" dirty="0"/>
              <a:t> </a:t>
            </a:r>
            <a:r>
              <a:rPr lang="en-US" dirty="0"/>
              <a:t>S Attack Defenses</a:t>
            </a:r>
          </a:p>
        </p:txBody>
      </p:sp>
      <p:sp>
        <p:nvSpPr>
          <p:cNvPr id="4" name="Content Placeholder 3"/>
          <p:cNvSpPr>
            <a:spLocks noGrp="1"/>
          </p:cNvSpPr>
          <p:nvPr>
            <p:ph sz="quarter" idx="13"/>
          </p:nvPr>
        </p:nvSpPr>
        <p:spPr>
          <a:xfrm>
            <a:off x="457200" y="1556326"/>
            <a:ext cx="3676650" cy="4520623"/>
          </a:xfrm>
        </p:spPr>
        <p:txBody>
          <a:bodyPr/>
          <a:lstStyle/>
          <a:p>
            <a:r>
              <a:rPr lang="en-US" sz="2000" dirty="0"/>
              <a:t>These attacks cannot be prevented entirely</a:t>
            </a:r>
          </a:p>
          <a:p>
            <a:r>
              <a:rPr lang="en-US" sz="2000" dirty="0"/>
              <a:t>High traffic volumes may be legitimate</a:t>
            </a:r>
          </a:p>
          <a:p>
            <a:pPr lvl="1"/>
            <a:r>
              <a:rPr lang="en-US" sz="2000" dirty="0"/>
              <a:t>High publicity about a specific site</a:t>
            </a:r>
          </a:p>
          <a:p>
            <a:pPr lvl="1"/>
            <a:r>
              <a:rPr lang="en-US" sz="2000" dirty="0"/>
              <a:t>Activity on a very popular site</a:t>
            </a:r>
          </a:p>
          <a:p>
            <a:pPr lvl="1"/>
            <a:r>
              <a:rPr lang="en-US" sz="2000" dirty="0"/>
              <a:t>Described as </a:t>
            </a:r>
            <a:r>
              <a:rPr lang="en-US" sz="2000" b="1" dirty="0" err="1"/>
              <a:t>slashdotted</a:t>
            </a:r>
            <a:r>
              <a:rPr lang="en-US" sz="2000" b="1" dirty="0"/>
              <a:t>, flash crowd, or flash event</a:t>
            </a:r>
          </a:p>
        </p:txBody>
      </p:sp>
      <p:sp>
        <p:nvSpPr>
          <p:cNvPr id="5" name="Content Placeholder 4"/>
          <p:cNvSpPr>
            <a:spLocks noGrp="1"/>
          </p:cNvSpPr>
          <p:nvPr>
            <p:ph sz="quarter" idx="14"/>
          </p:nvPr>
        </p:nvSpPr>
        <p:spPr>
          <a:xfrm>
            <a:off x="4400550" y="1556327"/>
            <a:ext cx="4286250" cy="4749223"/>
          </a:xfrm>
        </p:spPr>
        <p:txBody>
          <a:bodyPr/>
          <a:lstStyle/>
          <a:p>
            <a:pPr marL="432" indent="0">
              <a:buNone/>
            </a:pPr>
            <a:r>
              <a:rPr lang="en-US" sz="2000" dirty="0"/>
              <a:t>Four lines of defense against D</a:t>
            </a:r>
            <a:r>
              <a:rPr lang="en-US" sz="100" dirty="0"/>
              <a:t> </a:t>
            </a:r>
            <a:r>
              <a:rPr lang="en-US" sz="2000" dirty="0" err="1"/>
              <a:t>D</a:t>
            </a:r>
            <a:r>
              <a:rPr lang="en-US" sz="100" dirty="0"/>
              <a:t> </a:t>
            </a:r>
            <a:r>
              <a:rPr lang="en-US" sz="2000" dirty="0"/>
              <a:t>o</a:t>
            </a:r>
            <a:r>
              <a:rPr lang="en-US" sz="100" dirty="0"/>
              <a:t> </a:t>
            </a:r>
            <a:r>
              <a:rPr lang="en-US" sz="2000" dirty="0"/>
              <a:t>S attacks</a:t>
            </a:r>
          </a:p>
          <a:p>
            <a:r>
              <a:rPr lang="en-US" sz="2000" dirty="0"/>
              <a:t>Attack prevention and preemption</a:t>
            </a:r>
          </a:p>
          <a:p>
            <a:pPr lvl="1"/>
            <a:r>
              <a:rPr lang="en-US" sz="2000" dirty="0"/>
              <a:t>Before attack</a:t>
            </a:r>
          </a:p>
          <a:p>
            <a:r>
              <a:rPr lang="en-US" sz="2000" dirty="0"/>
              <a:t>Attack detection and filtering</a:t>
            </a:r>
          </a:p>
          <a:p>
            <a:pPr lvl="1"/>
            <a:r>
              <a:rPr lang="en-US" sz="2000" dirty="0"/>
              <a:t>During the attack</a:t>
            </a:r>
          </a:p>
          <a:p>
            <a:r>
              <a:rPr lang="en-US" sz="2000" dirty="0"/>
              <a:t>Attack source </a:t>
            </a:r>
            <a:r>
              <a:rPr lang="en-US" sz="2000" dirty="0" err="1"/>
              <a:t>traceback</a:t>
            </a:r>
            <a:r>
              <a:rPr lang="en-US" sz="2000" dirty="0"/>
              <a:t> and identification</a:t>
            </a:r>
          </a:p>
          <a:p>
            <a:pPr lvl="1"/>
            <a:r>
              <a:rPr lang="en-US" sz="2000" dirty="0"/>
              <a:t>During and after the attack</a:t>
            </a:r>
          </a:p>
          <a:p>
            <a:r>
              <a:rPr lang="en-US" sz="2000" dirty="0"/>
              <a:t>Attack reaction</a:t>
            </a:r>
          </a:p>
          <a:p>
            <a:pPr lvl="1"/>
            <a:r>
              <a:rPr lang="en-US" sz="2000" dirty="0"/>
              <a:t>After the attack</a:t>
            </a:r>
          </a:p>
        </p:txBody>
      </p:sp>
    </p:spTree>
    <p:extLst>
      <p:ext uri="{BB962C8B-B14F-4D97-AF65-F5344CB8AC3E}">
        <p14:creationId xmlns:p14="http://schemas.microsoft.com/office/powerpoint/2010/main" val="103239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o</a:t>
            </a:r>
            <a:r>
              <a:rPr lang="en-US" sz="100" dirty="0"/>
              <a:t> </a:t>
            </a:r>
            <a:r>
              <a:rPr lang="en-US" dirty="0"/>
              <a:t>S Attack Prevention </a:t>
            </a:r>
            <a:r>
              <a:rPr lang="en-US" sz="2000" b="0" dirty="0"/>
              <a:t>(1 of 2)</a:t>
            </a:r>
          </a:p>
        </p:txBody>
      </p:sp>
      <p:sp>
        <p:nvSpPr>
          <p:cNvPr id="5" name="Content Placeholder 4"/>
          <p:cNvSpPr>
            <a:spLocks noGrp="1"/>
          </p:cNvSpPr>
          <p:nvPr>
            <p:ph sz="quarter" idx="13"/>
          </p:nvPr>
        </p:nvSpPr>
        <p:spPr/>
        <p:txBody>
          <a:bodyPr/>
          <a:lstStyle/>
          <a:p>
            <a:r>
              <a:rPr lang="en-US" sz="1800" dirty="0"/>
              <a:t>Block spoofed source addresses</a:t>
            </a:r>
          </a:p>
          <a:p>
            <a:pPr lvl="1"/>
            <a:r>
              <a:rPr lang="en-US" sz="1800" dirty="0"/>
              <a:t>On routers as close to source as possible</a:t>
            </a:r>
          </a:p>
          <a:p>
            <a:r>
              <a:rPr lang="en-US" sz="1800" dirty="0"/>
              <a:t>Filters may be used to ensure path back to the claimed source address is the one being used by the current packet</a:t>
            </a:r>
          </a:p>
          <a:p>
            <a:pPr lvl="1"/>
            <a:r>
              <a:rPr lang="en-US" sz="1800" dirty="0"/>
              <a:t>Filters must be applied to traffic before it leaves the I</a:t>
            </a:r>
            <a:r>
              <a:rPr lang="en-US" sz="100" dirty="0"/>
              <a:t> </a:t>
            </a:r>
            <a:r>
              <a:rPr lang="en-US" sz="1800" dirty="0"/>
              <a:t>S</a:t>
            </a:r>
            <a:r>
              <a:rPr lang="en-US" sz="100" dirty="0"/>
              <a:t> </a:t>
            </a:r>
            <a:r>
              <a:rPr lang="en-US" sz="1800" dirty="0"/>
              <a:t>P’s network or at the point of entry to their network</a:t>
            </a:r>
          </a:p>
          <a:p>
            <a:r>
              <a:rPr lang="en-US" sz="1800" dirty="0"/>
              <a:t>Use modified T</a:t>
            </a:r>
            <a:r>
              <a:rPr lang="en-US" sz="100" dirty="0"/>
              <a:t> </a:t>
            </a:r>
            <a:r>
              <a:rPr lang="en-US" sz="1800" dirty="0"/>
              <a:t>C</a:t>
            </a:r>
            <a:r>
              <a:rPr lang="en-US" sz="100" dirty="0"/>
              <a:t> </a:t>
            </a:r>
            <a:r>
              <a:rPr lang="en-US" sz="1800" dirty="0"/>
              <a:t>P connection handling code</a:t>
            </a:r>
          </a:p>
          <a:p>
            <a:pPr lvl="1"/>
            <a:r>
              <a:rPr lang="en-US" sz="1800" dirty="0"/>
              <a:t>Cryptographically encode critical information in a cookie that is sent as the server’s initial sequence number</a:t>
            </a:r>
          </a:p>
          <a:p>
            <a:pPr lvl="2"/>
            <a:r>
              <a:rPr lang="en-US" sz="1800" dirty="0"/>
              <a:t>Legitimate client responds with an A</a:t>
            </a:r>
            <a:r>
              <a:rPr lang="en-US" sz="100" dirty="0"/>
              <a:t> </a:t>
            </a:r>
            <a:r>
              <a:rPr lang="en-US" sz="1800" dirty="0"/>
              <a:t>C</a:t>
            </a:r>
            <a:r>
              <a:rPr lang="en-US" sz="100" dirty="0"/>
              <a:t> </a:t>
            </a:r>
            <a:r>
              <a:rPr lang="en-US" sz="1800" dirty="0"/>
              <a:t>K packet containing the incremented sequence number cookie</a:t>
            </a:r>
          </a:p>
          <a:p>
            <a:pPr lvl="1"/>
            <a:r>
              <a:rPr lang="en-US" sz="1800" dirty="0"/>
              <a:t>Drop an entry for an incomplete connection from the T</a:t>
            </a:r>
            <a:r>
              <a:rPr lang="en-US" sz="100" dirty="0"/>
              <a:t> </a:t>
            </a:r>
            <a:r>
              <a:rPr lang="en-US" sz="1800" dirty="0"/>
              <a:t>C</a:t>
            </a:r>
            <a:r>
              <a:rPr lang="en-US" sz="100" dirty="0"/>
              <a:t> </a:t>
            </a:r>
            <a:r>
              <a:rPr lang="en-US" sz="1800" dirty="0"/>
              <a:t>P connections table when it overflows</a:t>
            </a:r>
          </a:p>
        </p:txBody>
      </p:sp>
    </p:spTree>
    <p:extLst>
      <p:ext uri="{BB962C8B-B14F-4D97-AF65-F5344CB8AC3E}">
        <p14:creationId xmlns:p14="http://schemas.microsoft.com/office/powerpoint/2010/main" val="275853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(D</a:t>
            </a:r>
            <a:r>
              <a:rPr lang="en-US" sz="100" dirty="0"/>
              <a:t> </a:t>
            </a:r>
            <a:r>
              <a:rPr lang="en-US" dirty="0"/>
              <a:t>o</a:t>
            </a:r>
            <a:r>
              <a:rPr lang="en-US" sz="100" dirty="0"/>
              <a:t> </a:t>
            </a:r>
            <a:r>
              <a:rPr lang="en-US" dirty="0"/>
              <a:t>S) Attack</a:t>
            </a:r>
          </a:p>
        </p:txBody>
      </p:sp>
      <p:sp>
        <p:nvSpPr>
          <p:cNvPr id="4" name="Content Placeholder 3"/>
          <p:cNvSpPr>
            <a:spLocks noGrp="1"/>
          </p:cNvSpPr>
          <p:nvPr>
            <p:ph sz="quarter" idx="13"/>
          </p:nvPr>
        </p:nvSpPr>
        <p:spPr>
          <a:xfrm>
            <a:off x="457200" y="1556327"/>
            <a:ext cx="7953375" cy="4586896"/>
          </a:xfrm>
        </p:spPr>
        <p:txBody>
          <a:bodyPr/>
          <a:lstStyle/>
          <a:p>
            <a:pPr marL="432" indent="0">
              <a:buNone/>
            </a:pPr>
            <a:r>
              <a:rPr lang="en-US" dirty="0"/>
              <a:t>The N</a:t>
            </a:r>
            <a:r>
              <a:rPr lang="en-US" sz="100" dirty="0"/>
              <a:t> </a:t>
            </a:r>
            <a:r>
              <a:rPr lang="en-US" dirty="0"/>
              <a:t>I</a:t>
            </a:r>
            <a:r>
              <a:rPr lang="en-US" sz="100" dirty="0"/>
              <a:t> </a:t>
            </a:r>
            <a:r>
              <a:rPr lang="en-US" dirty="0"/>
              <a:t>S</a:t>
            </a:r>
            <a:r>
              <a:rPr lang="en-US" sz="100" dirty="0"/>
              <a:t> </a:t>
            </a:r>
            <a:r>
              <a:rPr lang="en-US" dirty="0"/>
              <a:t>T Computer Security Incident Handling Guide defines a D</a:t>
            </a:r>
            <a:r>
              <a:rPr lang="en-US" sz="100" dirty="0"/>
              <a:t> </a:t>
            </a:r>
            <a:r>
              <a:rPr lang="en-US" dirty="0"/>
              <a:t>o</a:t>
            </a:r>
            <a:r>
              <a:rPr lang="en-US" sz="100" dirty="0"/>
              <a:t> </a:t>
            </a:r>
            <a:r>
              <a:rPr lang="en-US" dirty="0"/>
              <a:t>S attack as:</a:t>
            </a:r>
          </a:p>
          <a:p>
            <a:pPr marL="432" indent="0">
              <a:buNone/>
            </a:pPr>
            <a:r>
              <a:rPr lang="en-US" dirty="0"/>
              <a:t>“An action that prevents or impairs the authorized use of networks, systems, or applications by exhausting resources such as central processing units (C</a:t>
            </a:r>
            <a:r>
              <a:rPr lang="en-US" sz="100" dirty="0"/>
              <a:t> </a:t>
            </a:r>
            <a:r>
              <a:rPr lang="en-US" dirty="0"/>
              <a:t>P</a:t>
            </a:r>
            <a:r>
              <a:rPr lang="en-US" sz="100" dirty="0"/>
              <a:t> </a:t>
            </a:r>
            <a:r>
              <a:rPr lang="en-US" dirty="0"/>
              <a:t>U), memory, bandwidth, and disk space.”</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o</a:t>
            </a:r>
            <a:r>
              <a:rPr lang="en-US" sz="100" dirty="0"/>
              <a:t> </a:t>
            </a:r>
            <a:r>
              <a:rPr lang="en-US" dirty="0"/>
              <a:t>S Attack Prevention </a:t>
            </a:r>
            <a:r>
              <a:rPr lang="en-US" sz="2000" b="0" dirty="0"/>
              <a:t>(2 of 2)</a:t>
            </a:r>
          </a:p>
        </p:txBody>
      </p:sp>
      <p:sp>
        <p:nvSpPr>
          <p:cNvPr id="3" name="Content Placeholder 2"/>
          <p:cNvSpPr>
            <a:spLocks noGrp="1"/>
          </p:cNvSpPr>
          <p:nvPr>
            <p:ph sz="quarter" idx="13"/>
          </p:nvPr>
        </p:nvSpPr>
        <p:spPr/>
        <p:txBody>
          <a:bodyPr/>
          <a:lstStyle/>
          <a:p>
            <a:r>
              <a:rPr lang="en-US" dirty="0"/>
              <a:t>Block I</a:t>
            </a:r>
            <a:r>
              <a:rPr lang="en-US" sz="100" dirty="0"/>
              <a:t> </a:t>
            </a:r>
            <a:r>
              <a:rPr lang="en-US" dirty="0"/>
              <a:t>P directed broadcasts</a:t>
            </a:r>
          </a:p>
          <a:p>
            <a:r>
              <a:rPr lang="en-US" dirty="0"/>
              <a:t>Block suspicious services and combinations</a:t>
            </a:r>
          </a:p>
          <a:p>
            <a:r>
              <a:rPr lang="en-US" dirty="0"/>
              <a:t>Manage application attacks with a form of graphical puzzle (captcha) to distinguish legitimate human requests</a:t>
            </a:r>
          </a:p>
          <a:p>
            <a:r>
              <a:rPr lang="en-US" dirty="0"/>
              <a:t>Good general system security practices</a:t>
            </a:r>
          </a:p>
          <a:p>
            <a:r>
              <a:rPr lang="en-US" dirty="0"/>
              <a:t>Use mirrored and replicated servers when high-performance and reliability is required</a:t>
            </a:r>
          </a:p>
        </p:txBody>
      </p:sp>
    </p:spTree>
    <p:extLst>
      <p:ext uri="{BB962C8B-B14F-4D97-AF65-F5344CB8AC3E}">
        <p14:creationId xmlns:p14="http://schemas.microsoft.com/office/powerpoint/2010/main" val="72244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D</a:t>
            </a:r>
            <a:r>
              <a:rPr lang="en-US" sz="100" dirty="0"/>
              <a:t> </a:t>
            </a:r>
            <a:r>
              <a:rPr lang="en-US" dirty="0"/>
              <a:t>o</a:t>
            </a:r>
            <a:r>
              <a:rPr lang="en-US" sz="100" dirty="0"/>
              <a:t> </a:t>
            </a:r>
            <a:r>
              <a:rPr lang="en-US" dirty="0"/>
              <a:t>S Attacks </a:t>
            </a:r>
            <a:r>
              <a:rPr lang="en-US" sz="2000" b="0" dirty="0"/>
              <a:t>(1 of 2)</a:t>
            </a:r>
          </a:p>
        </p:txBody>
      </p:sp>
      <p:sp>
        <p:nvSpPr>
          <p:cNvPr id="4" name="Content Placeholder 3"/>
          <p:cNvSpPr>
            <a:spLocks noGrp="1"/>
          </p:cNvSpPr>
          <p:nvPr>
            <p:ph sz="quarter" idx="13"/>
          </p:nvPr>
        </p:nvSpPr>
        <p:spPr>
          <a:xfrm>
            <a:off x="457200" y="1556327"/>
            <a:ext cx="8229600" cy="1948873"/>
          </a:xfrm>
        </p:spPr>
        <p:txBody>
          <a:bodyPr/>
          <a:lstStyle/>
          <a:p>
            <a:r>
              <a:rPr lang="en-US" dirty="0"/>
              <a:t>Good Incident Response Plan</a:t>
            </a:r>
          </a:p>
          <a:p>
            <a:pPr lvl="1"/>
            <a:r>
              <a:rPr lang="en-US" dirty="0"/>
              <a:t>Details on how to contact technical personal for I</a:t>
            </a:r>
            <a:r>
              <a:rPr lang="en-US" sz="100" dirty="0"/>
              <a:t> </a:t>
            </a:r>
            <a:r>
              <a:rPr lang="en-US" dirty="0"/>
              <a:t>S</a:t>
            </a:r>
            <a:r>
              <a:rPr lang="en-US" sz="100" dirty="0"/>
              <a:t> </a:t>
            </a:r>
            <a:r>
              <a:rPr lang="en-US" dirty="0"/>
              <a:t>P</a:t>
            </a:r>
          </a:p>
          <a:p>
            <a:pPr lvl="1"/>
            <a:r>
              <a:rPr lang="en-US" dirty="0"/>
              <a:t>Needed to impose traffic filtering upstream</a:t>
            </a:r>
          </a:p>
          <a:p>
            <a:pPr lvl="1"/>
            <a:r>
              <a:rPr lang="en-US" dirty="0"/>
              <a:t>Details of how to respond to the attack</a:t>
            </a:r>
          </a:p>
        </p:txBody>
      </p:sp>
      <p:sp>
        <p:nvSpPr>
          <p:cNvPr id="5" name="Content Placeholder 4"/>
          <p:cNvSpPr>
            <a:spLocks noGrp="1"/>
          </p:cNvSpPr>
          <p:nvPr>
            <p:ph sz="quarter" idx="14"/>
          </p:nvPr>
        </p:nvSpPr>
        <p:spPr>
          <a:xfrm>
            <a:off x="457200" y="3596474"/>
            <a:ext cx="8229600" cy="2328073"/>
          </a:xfrm>
        </p:spPr>
        <p:txBody>
          <a:bodyPr/>
          <a:lstStyle/>
          <a:p>
            <a:r>
              <a:rPr lang="en-US" dirty="0" err="1"/>
              <a:t>Antispoofing</a:t>
            </a:r>
            <a:r>
              <a:rPr lang="en-US" dirty="0"/>
              <a:t>, directed broadcast, and rate limiting filters should have been implemented</a:t>
            </a:r>
          </a:p>
          <a:p>
            <a:r>
              <a:rPr lang="en-US" dirty="0"/>
              <a:t>Ideally have network monitors and I</a:t>
            </a:r>
            <a:r>
              <a:rPr lang="en-US" sz="100" dirty="0"/>
              <a:t> </a:t>
            </a:r>
            <a:r>
              <a:rPr lang="en-US" dirty="0"/>
              <a:t>D</a:t>
            </a:r>
            <a:r>
              <a:rPr lang="en-US" sz="100" dirty="0"/>
              <a:t> </a:t>
            </a:r>
            <a:r>
              <a:rPr lang="en-US" dirty="0"/>
              <a:t>S to detect and notify abnormal traffic patterns</a:t>
            </a:r>
          </a:p>
        </p:txBody>
      </p:sp>
    </p:spTree>
    <p:extLst>
      <p:ext uri="{BB962C8B-B14F-4D97-AF65-F5344CB8AC3E}">
        <p14:creationId xmlns:p14="http://schemas.microsoft.com/office/powerpoint/2010/main" val="2072111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D</a:t>
            </a:r>
            <a:r>
              <a:rPr lang="en-US" sz="100" dirty="0"/>
              <a:t> </a:t>
            </a:r>
            <a:r>
              <a:rPr lang="en-US" dirty="0"/>
              <a:t>o</a:t>
            </a:r>
            <a:r>
              <a:rPr lang="en-US" sz="100" dirty="0"/>
              <a:t> </a:t>
            </a:r>
            <a:r>
              <a:rPr lang="en-US" dirty="0"/>
              <a:t>S Attacks </a:t>
            </a:r>
            <a:r>
              <a:rPr lang="en-US" sz="2000" b="0" dirty="0"/>
              <a:t>(2 of 2)</a:t>
            </a:r>
          </a:p>
        </p:txBody>
      </p:sp>
      <p:sp>
        <p:nvSpPr>
          <p:cNvPr id="5" name="Content Placeholder 4"/>
          <p:cNvSpPr>
            <a:spLocks noGrp="1"/>
          </p:cNvSpPr>
          <p:nvPr>
            <p:ph sz="quarter" idx="13"/>
          </p:nvPr>
        </p:nvSpPr>
        <p:spPr>
          <a:xfrm>
            <a:off x="457200" y="1556326"/>
            <a:ext cx="8229600" cy="4787323"/>
          </a:xfrm>
        </p:spPr>
        <p:txBody>
          <a:bodyPr/>
          <a:lstStyle/>
          <a:p>
            <a:r>
              <a:rPr lang="en-US" sz="1800" dirty="0"/>
              <a:t>Identify type of attack</a:t>
            </a:r>
          </a:p>
          <a:p>
            <a:pPr lvl="1"/>
            <a:r>
              <a:rPr lang="en-US" sz="1800" dirty="0"/>
              <a:t>Capture and analyze packets</a:t>
            </a:r>
          </a:p>
          <a:p>
            <a:pPr lvl="1"/>
            <a:r>
              <a:rPr lang="en-US" sz="1800" dirty="0"/>
              <a:t>Design filters to block attack traffic upstream</a:t>
            </a:r>
          </a:p>
          <a:p>
            <a:pPr lvl="1"/>
            <a:r>
              <a:rPr lang="en-US" sz="1800" dirty="0"/>
              <a:t>Or identify and correct system/application bug</a:t>
            </a:r>
          </a:p>
          <a:p>
            <a:r>
              <a:rPr lang="en-US" sz="1800" dirty="0"/>
              <a:t>Have I</a:t>
            </a:r>
            <a:r>
              <a:rPr lang="en-US" sz="100" dirty="0"/>
              <a:t> </a:t>
            </a:r>
            <a:r>
              <a:rPr lang="en-US" sz="1800" dirty="0"/>
              <a:t>S</a:t>
            </a:r>
            <a:r>
              <a:rPr lang="en-US" sz="100" dirty="0"/>
              <a:t> </a:t>
            </a:r>
            <a:r>
              <a:rPr lang="en-US" sz="1800" dirty="0"/>
              <a:t>P trace packet flow back to source</a:t>
            </a:r>
          </a:p>
          <a:p>
            <a:pPr lvl="1"/>
            <a:r>
              <a:rPr lang="en-US" sz="1800" dirty="0"/>
              <a:t>May be difficult and time consuming</a:t>
            </a:r>
          </a:p>
          <a:p>
            <a:pPr lvl="1"/>
            <a:r>
              <a:rPr lang="en-US" sz="1800" dirty="0"/>
              <a:t>Necessary if planning legal action</a:t>
            </a:r>
          </a:p>
          <a:p>
            <a:r>
              <a:rPr lang="en-US" sz="1800" dirty="0"/>
              <a:t>Implement contingency plan</a:t>
            </a:r>
          </a:p>
          <a:p>
            <a:pPr lvl="1"/>
            <a:r>
              <a:rPr lang="en-US" sz="1800" dirty="0"/>
              <a:t>Switch to alternate backup servers</a:t>
            </a:r>
          </a:p>
          <a:p>
            <a:pPr lvl="1"/>
            <a:r>
              <a:rPr lang="en-US" sz="1800" dirty="0"/>
              <a:t>Commission new servers at a new site with new addresses</a:t>
            </a:r>
          </a:p>
          <a:p>
            <a:r>
              <a:rPr lang="en-US" sz="1800" dirty="0"/>
              <a:t>Update incident response plan</a:t>
            </a:r>
          </a:p>
          <a:p>
            <a:pPr lvl="1"/>
            <a:r>
              <a:rPr lang="en-US" sz="1800" dirty="0"/>
              <a:t>Analyze the attack and the response for future handling</a:t>
            </a:r>
          </a:p>
        </p:txBody>
      </p:sp>
    </p:spTree>
    <p:extLst>
      <p:ext uri="{BB962C8B-B14F-4D97-AF65-F5344CB8AC3E}">
        <p14:creationId xmlns:p14="http://schemas.microsoft.com/office/powerpoint/2010/main" val="2838553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3"/>
          </p:nvPr>
        </p:nvSpPr>
        <p:spPr>
          <a:xfrm>
            <a:off x="457200" y="1556327"/>
            <a:ext cx="4762500" cy="4635468"/>
          </a:xfrm>
        </p:spPr>
        <p:txBody>
          <a:bodyPr/>
          <a:lstStyle/>
          <a:p>
            <a:r>
              <a:rPr lang="en-US" sz="1800" dirty="0"/>
              <a:t>Denial-of-service attacks</a:t>
            </a:r>
          </a:p>
          <a:p>
            <a:pPr lvl="1"/>
            <a:r>
              <a:rPr lang="en-US" sz="1800" dirty="0"/>
              <a:t>The nature of denial-of-service attacks</a:t>
            </a:r>
          </a:p>
          <a:p>
            <a:pPr lvl="1"/>
            <a:r>
              <a:rPr lang="en-US" sz="1800" dirty="0"/>
              <a:t>Classic denial-of-service attacks</a:t>
            </a:r>
          </a:p>
          <a:p>
            <a:pPr lvl="1"/>
            <a:r>
              <a:rPr lang="en-US" sz="1800" dirty="0"/>
              <a:t>Source address spoofing</a:t>
            </a:r>
          </a:p>
          <a:p>
            <a:pPr lvl="1"/>
            <a:r>
              <a:rPr lang="en-US" sz="1800" dirty="0"/>
              <a:t>S</a:t>
            </a:r>
            <a:r>
              <a:rPr lang="en-US" sz="100" dirty="0"/>
              <a:t> </a:t>
            </a:r>
            <a:r>
              <a:rPr lang="en-US" sz="1800" dirty="0"/>
              <a:t>Y</a:t>
            </a:r>
            <a:r>
              <a:rPr lang="en-US" sz="100" dirty="0"/>
              <a:t> </a:t>
            </a:r>
            <a:r>
              <a:rPr lang="en-US" sz="1800" dirty="0"/>
              <a:t>N spoofing</a:t>
            </a:r>
          </a:p>
          <a:p>
            <a:r>
              <a:rPr lang="en-US" sz="1800" dirty="0"/>
              <a:t>Flooding attacks</a:t>
            </a:r>
          </a:p>
          <a:p>
            <a:pPr lvl="1"/>
            <a:r>
              <a:rPr lang="en-US" sz="1800" dirty="0"/>
              <a:t>I</a:t>
            </a:r>
            <a:r>
              <a:rPr lang="en-US" sz="100" dirty="0"/>
              <a:t> </a:t>
            </a:r>
            <a:r>
              <a:rPr lang="en-US" sz="1800" dirty="0"/>
              <a:t>C</a:t>
            </a:r>
            <a:r>
              <a:rPr lang="en-US" sz="100" dirty="0"/>
              <a:t> </a:t>
            </a:r>
            <a:r>
              <a:rPr lang="en-US" sz="1800" dirty="0"/>
              <a:t>M</a:t>
            </a:r>
            <a:r>
              <a:rPr lang="en-US" sz="100" dirty="0"/>
              <a:t> </a:t>
            </a:r>
            <a:r>
              <a:rPr lang="en-US" sz="1800" dirty="0"/>
              <a:t>P flood</a:t>
            </a:r>
          </a:p>
          <a:p>
            <a:pPr lvl="1"/>
            <a:r>
              <a:rPr lang="en-US" sz="1800" dirty="0"/>
              <a:t>U</a:t>
            </a:r>
            <a:r>
              <a:rPr lang="en-US" sz="100" dirty="0"/>
              <a:t> </a:t>
            </a:r>
            <a:r>
              <a:rPr lang="en-US" sz="1800" dirty="0"/>
              <a:t>D</a:t>
            </a:r>
            <a:r>
              <a:rPr lang="en-US" sz="100" dirty="0"/>
              <a:t> </a:t>
            </a:r>
            <a:r>
              <a:rPr lang="en-US" sz="1800" dirty="0"/>
              <a:t>P flood</a:t>
            </a:r>
          </a:p>
          <a:p>
            <a:pPr lvl="1"/>
            <a:r>
              <a:rPr lang="en-US" sz="1800" dirty="0"/>
              <a:t>T</a:t>
            </a:r>
            <a:r>
              <a:rPr lang="en-US" sz="100" dirty="0"/>
              <a:t> </a:t>
            </a:r>
            <a:r>
              <a:rPr lang="en-US" sz="1800" dirty="0"/>
              <a:t>C</a:t>
            </a:r>
            <a:r>
              <a:rPr lang="en-US" sz="100" dirty="0"/>
              <a:t> </a:t>
            </a:r>
            <a:r>
              <a:rPr lang="en-US" sz="1800" dirty="0"/>
              <a:t>P</a:t>
            </a:r>
            <a:r>
              <a:rPr lang="en-US" sz="100" dirty="0"/>
              <a:t> </a:t>
            </a:r>
            <a:r>
              <a:rPr lang="en-US" sz="1800" dirty="0"/>
              <a:t>S</a:t>
            </a:r>
            <a:r>
              <a:rPr lang="en-US" sz="100" dirty="0"/>
              <a:t> </a:t>
            </a:r>
            <a:r>
              <a:rPr lang="en-US" sz="1800" dirty="0"/>
              <a:t>Y</a:t>
            </a:r>
            <a:r>
              <a:rPr lang="en-US" sz="100" dirty="0"/>
              <a:t> </a:t>
            </a:r>
            <a:r>
              <a:rPr lang="en-US" sz="1800" dirty="0"/>
              <a:t>N flood</a:t>
            </a:r>
          </a:p>
          <a:p>
            <a:r>
              <a:rPr lang="en-US" sz="1800" dirty="0"/>
              <a:t>Defenses against denial-of-service attacks</a:t>
            </a:r>
          </a:p>
          <a:p>
            <a:r>
              <a:rPr lang="en-US" sz="1800" dirty="0"/>
              <a:t>Responding to a denial-of-service attack</a:t>
            </a:r>
          </a:p>
        </p:txBody>
      </p:sp>
      <p:sp>
        <p:nvSpPr>
          <p:cNvPr id="4" name="Content Placeholder 3"/>
          <p:cNvSpPr>
            <a:spLocks noGrp="1"/>
          </p:cNvSpPr>
          <p:nvPr>
            <p:ph sz="quarter" idx="14"/>
          </p:nvPr>
        </p:nvSpPr>
        <p:spPr>
          <a:xfrm>
            <a:off x="5448300" y="1556325"/>
            <a:ext cx="3238500" cy="4520625"/>
          </a:xfrm>
        </p:spPr>
        <p:txBody>
          <a:bodyPr/>
          <a:lstStyle/>
          <a:p>
            <a:r>
              <a:rPr lang="en-US" sz="1800" dirty="0"/>
              <a:t>Distributed denial-of-service attacks</a:t>
            </a:r>
          </a:p>
          <a:p>
            <a:r>
              <a:rPr lang="en-US" sz="1800" dirty="0"/>
              <a:t>Application-based bandwidth attacks</a:t>
            </a:r>
          </a:p>
          <a:p>
            <a:pPr lvl="1"/>
            <a:r>
              <a:rPr lang="en-US" sz="1800" dirty="0"/>
              <a:t>S</a:t>
            </a:r>
            <a:r>
              <a:rPr lang="en-US" sz="100" dirty="0"/>
              <a:t> </a:t>
            </a:r>
            <a:r>
              <a:rPr lang="en-US" sz="1800" dirty="0"/>
              <a:t>I</a:t>
            </a:r>
            <a:r>
              <a:rPr lang="en-US" sz="100" dirty="0"/>
              <a:t> </a:t>
            </a:r>
            <a:r>
              <a:rPr lang="en-US" sz="1800" dirty="0"/>
              <a:t>P flood</a:t>
            </a:r>
          </a:p>
          <a:p>
            <a:pPr lvl="1"/>
            <a:r>
              <a:rPr lang="en-US" sz="1800" dirty="0"/>
              <a:t>H</a:t>
            </a:r>
            <a:r>
              <a:rPr lang="en-US" sz="100" dirty="0"/>
              <a:t> </a:t>
            </a:r>
            <a:r>
              <a:rPr lang="en-US" sz="1800" dirty="0"/>
              <a:t>T</a:t>
            </a:r>
            <a:r>
              <a:rPr lang="en-US" sz="100" dirty="0"/>
              <a:t> </a:t>
            </a:r>
            <a:r>
              <a:rPr lang="en-US" sz="1800" dirty="0" err="1"/>
              <a:t>T</a:t>
            </a:r>
            <a:r>
              <a:rPr lang="en-US" sz="100" dirty="0"/>
              <a:t> </a:t>
            </a:r>
            <a:r>
              <a:rPr lang="en-US" sz="1800" dirty="0"/>
              <a:t>P-based attacks</a:t>
            </a:r>
          </a:p>
          <a:p>
            <a:r>
              <a:rPr lang="en-US" sz="1800" dirty="0"/>
              <a:t>Reflector and amplifier attacks</a:t>
            </a:r>
          </a:p>
          <a:p>
            <a:pPr lvl="1"/>
            <a:r>
              <a:rPr lang="en-US" sz="1800" dirty="0"/>
              <a:t>Reflection attacks</a:t>
            </a:r>
          </a:p>
          <a:p>
            <a:pPr lvl="1"/>
            <a:r>
              <a:rPr lang="en-US" sz="1800" dirty="0"/>
              <a:t>Amplification attacks</a:t>
            </a:r>
          </a:p>
          <a:p>
            <a:pPr lvl="1"/>
            <a:r>
              <a:rPr lang="en-US" sz="1800" dirty="0"/>
              <a:t>D</a:t>
            </a:r>
            <a:r>
              <a:rPr lang="en-US" sz="100" dirty="0"/>
              <a:t> </a:t>
            </a:r>
            <a:r>
              <a:rPr lang="en-US" sz="1800" dirty="0"/>
              <a:t>N</a:t>
            </a:r>
            <a:r>
              <a:rPr lang="en-US" sz="100" dirty="0"/>
              <a:t> </a:t>
            </a:r>
            <a:r>
              <a:rPr lang="en-US" sz="1800" dirty="0"/>
              <a:t>S amplification attacks</a:t>
            </a:r>
          </a:p>
        </p:txBody>
      </p:sp>
    </p:spTree>
    <p:extLst>
      <p:ext uri="{BB962C8B-B14F-4D97-AF65-F5344CB8AC3E}">
        <p14:creationId xmlns:p14="http://schemas.microsoft.com/office/powerpoint/2010/main" val="92008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Denial-of-Service (D</a:t>
            </a:r>
            <a:r>
              <a:rPr lang="en-US" sz="100" dirty="0"/>
              <a:t> </a:t>
            </a:r>
            <a:r>
              <a:rPr lang="en-US" dirty="0"/>
              <a:t>o</a:t>
            </a:r>
            <a:r>
              <a:rPr lang="en-US" sz="100" dirty="0"/>
              <a:t> </a:t>
            </a:r>
            <a:r>
              <a:rPr lang="en-US" dirty="0"/>
              <a:t>S)</a:t>
            </a:r>
          </a:p>
        </p:txBody>
      </p:sp>
      <p:sp>
        <p:nvSpPr>
          <p:cNvPr id="7" name="Content Placeholder 6"/>
          <p:cNvSpPr>
            <a:spLocks noGrp="1"/>
          </p:cNvSpPr>
          <p:nvPr>
            <p:ph sz="quarter" idx="13"/>
          </p:nvPr>
        </p:nvSpPr>
        <p:spPr>
          <a:xfrm>
            <a:off x="457200" y="1556327"/>
            <a:ext cx="8229600" cy="882073"/>
          </a:xfrm>
        </p:spPr>
        <p:txBody>
          <a:bodyPr/>
          <a:lstStyle/>
          <a:p>
            <a:r>
              <a:rPr lang="en-US" sz="1800" dirty="0"/>
              <a:t>A form of attack on the availability of some service</a:t>
            </a:r>
          </a:p>
          <a:p>
            <a:r>
              <a:rPr lang="en-US" sz="1800" dirty="0"/>
              <a:t>Categories of resources that could be attacked are:</a:t>
            </a:r>
          </a:p>
        </p:txBody>
      </p:sp>
      <p:sp>
        <p:nvSpPr>
          <p:cNvPr id="8" name="Content Placeholder 7"/>
          <p:cNvSpPr>
            <a:spLocks noGrp="1"/>
          </p:cNvSpPr>
          <p:nvPr>
            <p:ph sz="quarter" idx="14"/>
          </p:nvPr>
        </p:nvSpPr>
        <p:spPr>
          <a:xfrm>
            <a:off x="457200" y="2579208"/>
            <a:ext cx="8105775" cy="3720310"/>
          </a:xfrm>
        </p:spPr>
        <p:txBody>
          <a:bodyPr/>
          <a:lstStyle/>
          <a:p>
            <a:pPr lvl="1"/>
            <a:r>
              <a:rPr lang="en-US" sz="1800" dirty="0"/>
              <a:t>Network bandwidth</a:t>
            </a:r>
          </a:p>
          <a:p>
            <a:pPr lvl="2"/>
            <a:r>
              <a:rPr lang="en-US" sz="1800" dirty="0"/>
              <a:t>Relates to the capacity of the network links connecting a server to the Internet</a:t>
            </a:r>
          </a:p>
          <a:p>
            <a:pPr lvl="2"/>
            <a:r>
              <a:rPr lang="en-US" sz="1800" dirty="0"/>
              <a:t>For most organizations this is their connection to their Internet Service Provider (I</a:t>
            </a:r>
            <a:r>
              <a:rPr lang="en-US" sz="100" dirty="0"/>
              <a:t> </a:t>
            </a:r>
            <a:r>
              <a:rPr lang="en-US" sz="1800" dirty="0"/>
              <a:t>S</a:t>
            </a:r>
            <a:r>
              <a:rPr lang="en-US" sz="100" dirty="0"/>
              <a:t> </a:t>
            </a:r>
            <a:r>
              <a:rPr lang="en-US" sz="1800" dirty="0"/>
              <a:t>P)</a:t>
            </a:r>
          </a:p>
          <a:p>
            <a:pPr lvl="1"/>
            <a:r>
              <a:rPr lang="en-US" sz="1800" dirty="0"/>
              <a:t>System resources</a:t>
            </a:r>
          </a:p>
          <a:p>
            <a:pPr lvl="2"/>
            <a:r>
              <a:rPr lang="en-US" sz="1800" dirty="0"/>
              <a:t>Aims to overload or crash the network handling software</a:t>
            </a:r>
          </a:p>
          <a:p>
            <a:pPr lvl="1"/>
            <a:r>
              <a:rPr lang="en-US" sz="1800" dirty="0"/>
              <a:t>Application resources</a:t>
            </a:r>
          </a:p>
          <a:p>
            <a:pPr lvl="2"/>
            <a:r>
              <a:rPr lang="en-US" sz="1800" dirty="0"/>
              <a:t>Typically involves a number of valid requests, each of which consumes significant resources, thus limiting the ability of the server to respond to requests from other users</a:t>
            </a:r>
          </a:p>
        </p:txBody>
      </p:sp>
    </p:spTree>
    <p:extLst>
      <p:ext uri="{BB962C8B-B14F-4D97-AF65-F5344CB8AC3E}">
        <p14:creationId xmlns:p14="http://schemas.microsoft.com/office/powerpoint/2010/main" val="134895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7.1 Example Network to Illustrate D</a:t>
            </a:r>
            <a:r>
              <a:rPr lang="en-US" sz="100" dirty="0"/>
              <a:t> </a:t>
            </a:r>
            <a:r>
              <a:rPr lang="en-US" sz="3200" dirty="0"/>
              <a:t>o</a:t>
            </a:r>
            <a:r>
              <a:rPr lang="en-US" sz="100" dirty="0"/>
              <a:t> </a:t>
            </a:r>
            <a:r>
              <a:rPr lang="en-US" sz="3200" dirty="0"/>
              <a:t>S Attacks</a:t>
            </a:r>
          </a:p>
        </p:txBody>
      </p:sp>
      <p:pic>
        <p:nvPicPr>
          <p:cNvPr id="4" name="Content Placeholder 3" descr="An example network. Two groups of broadband subscribers and users are connected to the internet through internet service provider I S P, A and B. LAN P Cs and workstations of large and medium sized companies are connected to the internet via web servers."/>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582811" y="1601803"/>
            <a:ext cx="5978378" cy="4495769"/>
          </a:xfrm>
        </p:spPr>
      </p:pic>
    </p:spTree>
    <p:extLst>
      <p:ext uri="{BB962C8B-B14F-4D97-AF65-F5344CB8AC3E}">
        <p14:creationId xmlns:p14="http://schemas.microsoft.com/office/powerpoint/2010/main" val="409293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D</a:t>
            </a:r>
            <a:r>
              <a:rPr lang="en-US" sz="100" dirty="0"/>
              <a:t> </a:t>
            </a:r>
            <a:r>
              <a:rPr lang="en-US" dirty="0"/>
              <a:t>o</a:t>
            </a:r>
            <a:r>
              <a:rPr lang="en-US" sz="100" dirty="0"/>
              <a:t> </a:t>
            </a:r>
            <a:r>
              <a:rPr lang="en-US" dirty="0"/>
              <a:t>S Attacks</a:t>
            </a:r>
          </a:p>
        </p:txBody>
      </p:sp>
      <p:sp>
        <p:nvSpPr>
          <p:cNvPr id="3" name="Content Placeholder 2"/>
          <p:cNvSpPr>
            <a:spLocks noGrp="1"/>
          </p:cNvSpPr>
          <p:nvPr>
            <p:ph sz="quarter" idx="13"/>
          </p:nvPr>
        </p:nvSpPr>
        <p:spPr/>
        <p:txBody>
          <a:bodyPr/>
          <a:lstStyle/>
          <a:p>
            <a:r>
              <a:rPr lang="en-US" dirty="0"/>
              <a:t>Flooding ping command</a:t>
            </a:r>
          </a:p>
          <a:p>
            <a:pPr lvl="1"/>
            <a:r>
              <a:rPr lang="en-US" dirty="0"/>
              <a:t>Aim of this attack is to overwhelm the capacity of the network connection to the target organization</a:t>
            </a:r>
          </a:p>
          <a:p>
            <a:pPr lvl="1"/>
            <a:r>
              <a:rPr lang="en-US" dirty="0"/>
              <a:t>Traffic can be handled by higher capacity links on the path, but packets are discarded as capacity decreases</a:t>
            </a:r>
          </a:p>
          <a:p>
            <a:pPr lvl="1"/>
            <a:r>
              <a:rPr lang="en-US" dirty="0"/>
              <a:t>Source of the attack is clearly identified unless a spoofed address is used</a:t>
            </a:r>
          </a:p>
          <a:p>
            <a:pPr lvl="1"/>
            <a:r>
              <a:rPr lang="en-US" dirty="0"/>
              <a:t>Network performance is noticeably affected</a:t>
            </a:r>
          </a:p>
        </p:txBody>
      </p:sp>
    </p:spTree>
    <p:extLst>
      <p:ext uri="{BB962C8B-B14F-4D97-AF65-F5344CB8AC3E}">
        <p14:creationId xmlns:p14="http://schemas.microsoft.com/office/powerpoint/2010/main" val="174719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Address Spoofing</a:t>
            </a:r>
          </a:p>
        </p:txBody>
      </p:sp>
      <p:sp>
        <p:nvSpPr>
          <p:cNvPr id="3" name="Content Placeholder 2"/>
          <p:cNvSpPr>
            <a:spLocks noGrp="1"/>
          </p:cNvSpPr>
          <p:nvPr>
            <p:ph sz="quarter" idx="13"/>
          </p:nvPr>
        </p:nvSpPr>
        <p:spPr/>
        <p:txBody>
          <a:bodyPr/>
          <a:lstStyle/>
          <a:p>
            <a:r>
              <a:rPr lang="en-US" sz="2000" dirty="0"/>
              <a:t>Use forged source addresses</a:t>
            </a:r>
          </a:p>
          <a:p>
            <a:pPr lvl="1"/>
            <a:r>
              <a:rPr lang="en-US" sz="2000" dirty="0"/>
              <a:t>Usually via the raw socket interface on operating systems</a:t>
            </a:r>
          </a:p>
          <a:p>
            <a:pPr lvl="1"/>
            <a:r>
              <a:rPr lang="en-US" sz="2000" dirty="0"/>
              <a:t>Makes attacking systems harder to identify</a:t>
            </a:r>
          </a:p>
          <a:p>
            <a:r>
              <a:rPr lang="en-US" sz="2000" dirty="0"/>
              <a:t>Attacker generates large volumes of packets that have the target system as the destination address</a:t>
            </a:r>
          </a:p>
          <a:p>
            <a:r>
              <a:rPr lang="en-US" sz="2000" dirty="0"/>
              <a:t>Congestion would result in the router connected to the final, lower capacity link</a:t>
            </a:r>
          </a:p>
          <a:p>
            <a:r>
              <a:rPr lang="en-US" sz="2000" dirty="0"/>
              <a:t>Requires network engineers to specifically query flow information from their routers</a:t>
            </a:r>
          </a:p>
          <a:p>
            <a:r>
              <a:rPr lang="en-US" sz="2000" b="1" dirty="0"/>
              <a:t>Backscatter traffic</a:t>
            </a:r>
          </a:p>
          <a:p>
            <a:pPr lvl="1"/>
            <a:r>
              <a:rPr lang="en-US" sz="2000" dirty="0"/>
              <a:t>Advertise routes to unused I</a:t>
            </a:r>
            <a:r>
              <a:rPr lang="en-US" sz="100" dirty="0"/>
              <a:t> </a:t>
            </a:r>
            <a:r>
              <a:rPr lang="en-US" sz="2000" dirty="0"/>
              <a:t>P addresses to monitor attack traffic</a:t>
            </a:r>
          </a:p>
        </p:txBody>
      </p:sp>
    </p:spTree>
    <p:extLst>
      <p:ext uri="{BB962C8B-B14F-4D97-AF65-F5344CB8AC3E}">
        <p14:creationId xmlns:p14="http://schemas.microsoft.com/office/powerpoint/2010/main" val="2898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Y</a:t>
            </a:r>
            <a:r>
              <a:rPr lang="en-US" sz="100" dirty="0"/>
              <a:t> </a:t>
            </a:r>
            <a:r>
              <a:rPr lang="en-US" dirty="0"/>
              <a:t>N Spoofing</a:t>
            </a:r>
          </a:p>
        </p:txBody>
      </p:sp>
      <p:sp>
        <p:nvSpPr>
          <p:cNvPr id="3" name="Content Placeholder 2"/>
          <p:cNvSpPr>
            <a:spLocks noGrp="1"/>
          </p:cNvSpPr>
          <p:nvPr>
            <p:ph sz="quarter" idx="13"/>
          </p:nvPr>
        </p:nvSpPr>
        <p:spPr/>
        <p:txBody>
          <a:bodyPr/>
          <a:lstStyle/>
          <a:p>
            <a:r>
              <a:rPr lang="en-US" dirty="0"/>
              <a:t>Common D</a:t>
            </a:r>
            <a:r>
              <a:rPr lang="en-US" sz="100" dirty="0"/>
              <a:t> </a:t>
            </a:r>
            <a:r>
              <a:rPr lang="en-US" dirty="0"/>
              <a:t>o</a:t>
            </a:r>
            <a:r>
              <a:rPr lang="en-US" sz="100" dirty="0"/>
              <a:t> </a:t>
            </a:r>
            <a:r>
              <a:rPr lang="en-US" dirty="0"/>
              <a:t>S attack</a:t>
            </a:r>
          </a:p>
          <a:p>
            <a:r>
              <a:rPr lang="en-US" dirty="0"/>
              <a:t>Attacks the ability of a server to respond to future connection requests by overflowing the tables used to manage them</a:t>
            </a:r>
          </a:p>
          <a:p>
            <a:r>
              <a:rPr lang="en-US" dirty="0"/>
              <a:t>Thus legitimate users are denied access to the server</a:t>
            </a:r>
          </a:p>
          <a:p>
            <a:r>
              <a:rPr lang="en-US" dirty="0"/>
              <a:t>Hence an attack on system resources, specifically the network handling code in the operating system</a:t>
            </a:r>
          </a:p>
        </p:txBody>
      </p:sp>
    </p:spTree>
    <p:extLst>
      <p:ext uri="{BB962C8B-B14F-4D97-AF65-F5344CB8AC3E}">
        <p14:creationId xmlns:p14="http://schemas.microsoft.com/office/powerpoint/2010/main" val="213269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7.2 T</a:t>
            </a:r>
            <a:r>
              <a:rPr lang="en-US" sz="100" dirty="0"/>
              <a:t> </a:t>
            </a:r>
            <a:r>
              <a:rPr lang="en-US" sz="3200" dirty="0"/>
              <a:t>C</a:t>
            </a:r>
            <a:r>
              <a:rPr lang="en-US" sz="100" dirty="0"/>
              <a:t> </a:t>
            </a:r>
            <a:r>
              <a:rPr lang="en-US" sz="3200" dirty="0"/>
              <a:t>P Three-Way Connection Handshake</a:t>
            </a:r>
          </a:p>
        </p:txBody>
      </p:sp>
      <p:pic>
        <p:nvPicPr>
          <p:cNvPr id="4" name="Content Placeholder 3" descr="An illustration depicts the T C P three way connection handshake.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293855" y="1616167"/>
            <a:ext cx="4556291" cy="4467040"/>
          </a:xfrm>
        </p:spPr>
      </p:pic>
    </p:spTree>
    <p:extLst>
      <p:ext uri="{BB962C8B-B14F-4D97-AF65-F5344CB8AC3E}">
        <p14:creationId xmlns:p14="http://schemas.microsoft.com/office/powerpoint/2010/main" val="291820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7.3 T</a:t>
            </a:r>
            <a:r>
              <a:rPr lang="en-US" sz="100" dirty="0"/>
              <a:t> </a:t>
            </a:r>
            <a:r>
              <a:rPr lang="en-US" dirty="0"/>
              <a:t>C</a:t>
            </a:r>
            <a:r>
              <a:rPr lang="en-US" sz="100" dirty="0"/>
              <a:t> </a:t>
            </a:r>
            <a:r>
              <a:rPr lang="en-US" dirty="0"/>
              <a:t>P S</a:t>
            </a:r>
            <a:r>
              <a:rPr lang="en-US" sz="100" dirty="0"/>
              <a:t> </a:t>
            </a:r>
            <a:r>
              <a:rPr lang="en-US" dirty="0"/>
              <a:t>Y</a:t>
            </a:r>
            <a:r>
              <a:rPr lang="en-US" sz="100" dirty="0"/>
              <a:t> </a:t>
            </a:r>
            <a:r>
              <a:rPr lang="en-US" dirty="0"/>
              <a:t>N Spoofing Attack</a:t>
            </a:r>
          </a:p>
        </p:txBody>
      </p:sp>
      <p:pic>
        <p:nvPicPr>
          <p:cNvPr id="4" name="Content Placeholder 3" descr="An illustration depicts the T C N, S Y N, spoofing attack.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52672" y="1658968"/>
            <a:ext cx="5038656" cy="4381439"/>
          </a:xfrm>
        </p:spPr>
      </p:pic>
    </p:spTree>
    <p:extLst>
      <p:ext uri="{BB962C8B-B14F-4D97-AF65-F5344CB8AC3E}">
        <p14:creationId xmlns:p14="http://schemas.microsoft.com/office/powerpoint/2010/main" val="354567076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Props1.xml><?xml version="1.0" encoding="utf-8"?>
<ds:datastoreItem xmlns:ds="http://schemas.openxmlformats.org/officeDocument/2006/customXml" ds:itemID="{2EBFA865-A04B-4143-9C7E-C3BF22F4E9A7}">
  <ds:schemaRefs>
    <ds:schemaRef ds:uri="http://schemas.microsoft.com/sharepoint/v3/contenttype/forms"/>
  </ds:schemaRefs>
</ds:datastoreItem>
</file>

<file path=customXml/itemProps2.xml><?xml version="1.0" encoding="utf-8"?>
<ds:datastoreItem xmlns:ds="http://schemas.openxmlformats.org/officeDocument/2006/customXml" ds:itemID="{B9698D27-7D04-43F6-9127-0E09DEFBD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201FAF-F344-4FAA-8C8C-5D6D1E169F2D}">
  <ds:schemaRefs>
    <ds:schemaRef ds:uri="http://purl.org/dc/dcmitype/"/>
    <ds:schemaRef ds:uri="7c1bd8dc-4e40-424f-a15f-9ffcd522197f"/>
    <ds:schemaRef ds:uri="http://schemas.microsoft.com/office/2006/metadata/properties"/>
    <ds:schemaRef ds:uri="6125ffc9-2c56-435e-8267-1393444907b2"/>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147888</TotalTime>
  <Words>12753</Words>
  <Application>Microsoft Macintosh PowerPoint</Application>
  <PresentationFormat>On-screen Show (4:3)</PresentationFormat>
  <Paragraphs>352</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Noto Sans Symbols</vt:lpstr>
      <vt:lpstr>Arial</vt:lpstr>
      <vt:lpstr>Times New Roman</vt:lpstr>
      <vt:lpstr>Times</vt:lpstr>
      <vt:lpstr>Verdana</vt:lpstr>
      <vt:lpstr>USHE</vt:lpstr>
      <vt:lpstr>USHE_slide options</vt:lpstr>
      <vt:lpstr>Computer Security: Principles and Practice</vt:lpstr>
      <vt:lpstr>Denial-of-Service (D o S) Attack</vt:lpstr>
      <vt:lpstr>Denial-of-Service (D o S)</vt:lpstr>
      <vt:lpstr>Figure 7.1 Example Network to Illustrate D o S Attacks</vt:lpstr>
      <vt:lpstr>Classic D o S Attacks</vt:lpstr>
      <vt:lpstr>Source Address Spoofing</vt:lpstr>
      <vt:lpstr>S Y N Spoofing</vt:lpstr>
      <vt:lpstr>Figure 7.2 T C P Three-Way Connection Handshake</vt:lpstr>
      <vt:lpstr>Figure 7.3 T C P S Y N Spoofing Attack</vt:lpstr>
      <vt:lpstr>Flooding Attacks (1 of 2)</vt:lpstr>
      <vt:lpstr>Flooding Attacks (2 of 2)</vt:lpstr>
      <vt:lpstr>Distributed Denial of Service (D D o S) Attacks</vt:lpstr>
      <vt:lpstr>Figure 7.4 D D o S Attack Architecture</vt:lpstr>
      <vt:lpstr>Hypertext Transfer Protocol (H T T P) Based Attacks</vt:lpstr>
      <vt:lpstr>Reflection Attacks</vt:lpstr>
      <vt:lpstr>Figure 7.6 D N S Reflection Attack</vt:lpstr>
      <vt:lpstr>Figure 7.7 Amplification Attack</vt:lpstr>
      <vt:lpstr>D o S Attack Defenses</vt:lpstr>
      <vt:lpstr>D o S Attack Prevention (1 of 2)</vt:lpstr>
      <vt:lpstr>D o S Attack Prevention (2 of 2)</vt:lpstr>
      <vt:lpstr>Responding to D o S Attacks (1 of 2)</vt:lpstr>
      <vt:lpstr>Responding to D o S Attacks (2 of 2)</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dc:description>
  <cp:lastModifiedBy>Abdullah O Alshalan</cp:lastModifiedBy>
  <cp:revision>937</cp:revision>
  <dcterms:modified xsi:type="dcterms:W3CDTF">2024-10-27T21:18:37Z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6373400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