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4"/>
    <p:sldMasterId id="2147483659" r:id="rId5"/>
  </p:sldMasterIdLst>
  <p:notesMasterIdLst>
    <p:notesMasterId r:id="rId25"/>
  </p:notesMasterIdLst>
  <p:handoutMasterIdLst>
    <p:handoutMasterId r:id="rId26"/>
  </p:handoutMasterIdLst>
  <p:sldIdLst>
    <p:sldId id="330" r:id="rId6"/>
    <p:sldId id="331" r:id="rId7"/>
    <p:sldId id="336" r:id="rId8"/>
    <p:sldId id="333" r:id="rId9"/>
    <p:sldId id="335" r:id="rId10"/>
    <p:sldId id="337" r:id="rId11"/>
    <p:sldId id="382" r:id="rId12"/>
    <p:sldId id="340" r:id="rId13"/>
    <p:sldId id="341" r:id="rId14"/>
    <p:sldId id="343" r:id="rId15"/>
    <p:sldId id="344" r:id="rId16"/>
    <p:sldId id="345" r:id="rId17"/>
    <p:sldId id="346" r:id="rId18"/>
    <p:sldId id="351" r:id="rId19"/>
    <p:sldId id="352" r:id="rId20"/>
    <p:sldId id="353" r:id="rId21"/>
    <p:sldId id="355" r:id="rId22"/>
    <p:sldId id="358" r:id="rId23"/>
    <p:sldId id="298" r:id="rId24"/>
  </p:sldIdLst>
  <p:sldSz cx="9144000" cy="6858000" type="screen4x3"/>
  <p:notesSz cx="6858000" cy="9144000"/>
  <p:embeddedFontLst>
    <p:embeddedFont>
      <p:font typeface="ＭＳ Ｐゴシック" panose="020B0600070205080204" pitchFamily="34" charset="-128"/>
      <p:regular r:id="rId27"/>
    </p:embeddedFont>
    <p:embeddedFont>
      <p:font typeface="Noto Sans Symbols" panose="020B0604020202020204" pitchFamily="34" charset="0"/>
      <p:regular r:id="rId28"/>
      <p:bold r:id="rId29"/>
      <p:italic r:id="rId30"/>
      <p:boldItalic r:id="rId31"/>
    </p:embeddedFont>
    <p:embeddedFont>
      <p:font typeface="Verdana" panose="020B060403050404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997" userDrawn="1">
          <p15:clr>
            <a:srgbClr val="A4A3A4"/>
          </p15:clr>
        </p15:guide>
        <p15:guide id="2" pos="295" userDrawn="1">
          <p15:clr>
            <a:srgbClr val="A4A3A4"/>
          </p15:clr>
        </p15:guide>
        <p15:guide id="3" orient="horz" pos="4178" userDrawn="1">
          <p15:clr>
            <a:srgbClr val="A4A3A4"/>
          </p15:clr>
        </p15:guide>
        <p15:guide id="4" orient="horz" pos="119" userDrawn="1">
          <p15:clr>
            <a:srgbClr val="A4A3A4"/>
          </p15:clr>
        </p15:guide>
        <p15:guide id="5" orient="horz" pos="709" userDrawn="1">
          <p15:clr>
            <a:srgbClr val="A4A3A4"/>
          </p15:clr>
        </p15:guide>
        <p15:guide id="6" orient="horz" pos="958" userDrawn="1">
          <p15:clr>
            <a:srgbClr val="A4A3A4"/>
          </p15:clr>
        </p15:guide>
        <p15:guide id="7" pos="635" userDrawn="1">
          <p15:clr>
            <a:srgbClr val="A4A3A4"/>
          </p15:clr>
        </p15:guide>
        <p15:guide id="8" orient="horz" pos="822" userDrawn="1">
          <p15:clr>
            <a:srgbClr val="A4A3A4"/>
          </p15:clr>
        </p15:guide>
        <p15:guide id="9" orient="horz" pos="1457"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 id="6" name="AnnMarie Short" initials="AS" lastIdx="35" clrIdx="6">
    <p:extLst>
      <p:ext uri="{19B8F6BF-5375-455C-9EA6-DF929625EA0E}">
        <p15:presenceInfo xmlns:p15="http://schemas.microsoft.com/office/powerpoint/2012/main" userId="5a9a73d1263ca8f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48" autoAdjust="0"/>
    <p:restoredTop sz="96203" autoAdjust="0"/>
  </p:normalViewPr>
  <p:slideViewPr>
    <p:cSldViewPr snapToGrid="0" snapToObjects="1">
      <p:cViewPr varScale="1">
        <p:scale>
          <a:sx n="119" d="100"/>
          <a:sy n="119" d="100"/>
        </p:scale>
        <p:origin x="1432" y="192"/>
      </p:cViewPr>
      <p:guideLst>
        <p:guide orient="horz" pos="3997"/>
        <p:guide pos="295"/>
        <p:guide orient="horz" pos="4178"/>
        <p:guide orient="horz" pos="119"/>
        <p:guide orient="horz" pos="709"/>
        <p:guide orient="horz" pos="958"/>
        <p:guide pos="635"/>
        <p:guide orient="horz" pos="822"/>
        <p:guide orient="horz" pos="1457"/>
      </p:guideLst>
    </p:cSldViewPr>
  </p:slideViewPr>
  <p:outlineViewPr>
    <p:cViewPr>
      <p:scale>
        <a:sx n="33" d="100"/>
        <a:sy n="33" d="100"/>
      </p:scale>
      <p:origin x="0" y="-12456"/>
    </p:cViewPr>
  </p:outlineViewPr>
  <p:notesTextViewPr>
    <p:cViewPr>
      <p:scale>
        <a:sx n="100" d="100"/>
        <a:sy n="100" d="100"/>
      </p:scale>
      <p:origin x="0" y="0"/>
    </p:cViewPr>
  </p:notesTextViewPr>
  <p:sorterViewPr>
    <p:cViewPr>
      <p:scale>
        <a:sx n="100" d="100"/>
        <a:sy n="100" d="100"/>
      </p:scale>
      <p:origin x="0" y="-3346"/>
    </p:cViewPr>
  </p:sorterViewPr>
  <p:notesViewPr>
    <p:cSldViewPr snapToGrid="0" snapToObjects="1">
      <p:cViewPr varScale="1">
        <p:scale>
          <a:sx n="68" d="100"/>
          <a:sy n="68" d="100"/>
        </p:scale>
        <p:origin x="306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9" Type="http://schemas.openxmlformats.org/officeDocument/2006/relationships/theme" Target="theme/theme1.xml"/><Relationship Id="rId21" Type="http://schemas.openxmlformats.org/officeDocument/2006/relationships/slide" Target="slides/slide16.xml"/><Relationship Id="rId34" Type="http://schemas.openxmlformats.org/officeDocument/2006/relationships/font" Target="fonts/font8.fntdata"/><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font" Target="fonts/font3.fntdata"/><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font" Target="fonts/font6.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font" Target="fonts/font2.fntdata"/><Relationship Id="rId36"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font" Target="fonts/font5.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33" Type="http://schemas.openxmlformats.org/officeDocument/2006/relationships/font" Target="fonts/font7.fntdata"/><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dullah O Alshalan" userId="b5f3f57b-ab63-41c5-8145-087ccfb5e07e" providerId="ADAL" clId="{B7B5528E-888B-F44D-9111-61933EA0B7E4}"/>
    <pc:docChg chg="delSld modSld">
      <pc:chgData name="Abdullah O Alshalan" userId="b5f3f57b-ab63-41c5-8145-087ccfb5e07e" providerId="ADAL" clId="{B7B5528E-888B-F44D-9111-61933EA0B7E4}" dt="2024-10-27T21:36:11.770" v="26" actId="2696"/>
      <pc:docMkLst>
        <pc:docMk/>
      </pc:docMkLst>
      <pc:sldChg chg="modSp mod">
        <pc:chgData name="Abdullah O Alshalan" userId="b5f3f57b-ab63-41c5-8145-087ccfb5e07e" providerId="ADAL" clId="{B7B5528E-888B-F44D-9111-61933EA0B7E4}" dt="2024-10-27T21:32:41.368" v="5" actId="1076"/>
        <pc:sldMkLst>
          <pc:docMk/>
          <pc:sldMk cId="3455355192" sldId="340"/>
        </pc:sldMkLst>
        <pc:picChg chg="mod modCrop">
          <ac:chgData name="Abdullah O Alshalan" userId="b5f3f57b-ab63-41c5-8145-087ccfb5e07e" providerId="ADAL" clId="{B7B5528E-888B-F44D-9111-61933EA0B7E4}" dt="2024-10-27T21:32:41.368" v="5" actId="1076"/>
          <ac:picMkLst>
            <pc:docMk/>
            <pc:sldMk cId="3455355192" sldId="340"/>
            <ac:picMk id="2" creationId="{00000000-0000-0000-0000-000000000000}"/>
          </ac:picMkLst>
        </pc:picChg>
      </pc:sldChg>
      <pc:sldChg chg="del">
        <pc:chgData name="Abdullah O Alshalan" userId="b5f3f57b-ab63-41c5-8145-087ccfb5e07e" providerId="ADAL" clId="{B7B5528E-888B-F44D-9111-61933EA0B7E4}" dt="2024-10-27T21:32:22.467" v="3" actId="2696"/>
        <pc:sldMkLst>
          <pc:docMk/>
          <pc:sldMk cId="1377487049" sldId="347"/>
        </pc:sldMkLst>
      </pc:sldChg>
      <pc:sldChg chg="del">
        <pc:chgData name="Abdullah O Alshalan" userId="b5f3f57b-ab63-41c5-8145-087ccfb5e07e" providerId="ADAL" clId="{B7B5528E-888B-F44D-9111-61933EA0B7E4}" dt="2024-10-27T21:32:13.666" v="2" actId="2696"/>
        <pc:sldMkLst>
          <pc:docMk/>
          <pc:sldMk cId="2001473187" sldId="348"/>
        </pc:sldMkLst>
      </pc:sldChg>
      <pc:sldChg chg="del">
        <pc:chgData name="Abdullah O Alshalan" userId="b5f3f57b-ab63-41c5-8145-087ccfb5e07e" providerId="ADAL" clId="{B7B5528E-888B-F44D-9111-61933EA0B7E4}" dt="2024-10-27T21:32:11.328" v="1" actId="2696"/>
        <pc:sldMkLst>
          <pc:docMk/>
          <pc:sldMk cId="1734747741" sldId="349"/>
        </pc:sldMkLst>
      </pc:sldChg>
      <pc:sldChg chg="del">
        <pc:chgData name="Abdullah O Alshalan" userId="b5f3f57b-ab63-41c5-8145-087ccfb5e07e" providerId="ADAL" clId="{B7B5528E-888B-F44D-9111-61933EA0B7E4}" dt="2024-10-27T21:32:10.025" v="0" actId="2696"/>
        <pc:sldMkLst>
          <pc:docMk/>
          <pc:sldMk cId="3091468175" sldId="350"/>
        </pc:sldMkLst>
      </pc:sldChg>
      <pc:sldChg chg="del">
        <pc:chgData name="Abdullah O Alshalan" userId="b5f3f57b-ab63-41c5-8145-087ccfb5e07e" providerId="ADAL" clId="{B7B5528E-888B-F44D-9111-61933EA0B7E4}" dt="2024-10-27T21:33:23.935" v="6" actId="2696"/>
        <pc:sldMkLst>
          <pc:docMk/>
          <pc:sldMk cId="266814946" sldId="354"/>
        </pc:sldMkLst>
      </pc:sldChg>
      <pc:sldChg chg="del">
        <pc:chgData name="Abdullah O Alshalan" userId="b5f3f57b-ab63-41c5-8145-087ccfb5e07e" providerId="ADAL" clId="{B7B5528E-888B-F44D-9111-61933EA0B7E4}" dt="2024-10-27T21:36:11.770" v="26" actId="2696"/>
        <pc:sldMkLst>
          <pc:docMk/>
          <pc:sldMk cId="3283354505" sldId="356"/>
        </pc:sldMkLst>
      </pc:sldChg>
      <pc:sldChg chg="del">
        <pc:chgData name="Abdullah O Alshalan" userId="b5f3f57b-ab63-41c5-8145-087ccfb5e07e" providerId="ADAL" clId="{B7B5528E-888B-F44D-9111-61933EA0B7E4}" dt="2024-10-27T21:36:11.768" v="25" actId="2696"/>
        <pc:sldMkLst>
          <pc:docMk/>
          <pc:sldMk cId="1218941988" sldId="357"/>
        </pc:sldMkLst>
      </pc:sldChg>
      <pc:sldChg chg="del">
        <pc:chgData name="Abdullah O Alshalan" userId="b5f3f57b-ab63-41c5-8145-087ccfb5e07e" providerId="ADAL" clId="{B7B5528E-888B-F44D-9111-61933EA0B7E4}" dt="2024-10-27T21:35:13.358" v="24" actId="2696"/>
        <pc:sldMkLst>
          <pc:docMk/>
          <pc:sldMk cId="948211607" sldId="359"/>
        </pc:sldMkLst>
      </pc:sldChg>
      <pc:sldChg chg="del">
        <pc:chgData name="Abdullah O Alshalan" userId="b5f3f57b-ab63-41c5-8145-087ccfb5e07e" providerId="ADAL" clId="{B7B5528E-888B-F44D-9111-61933EA0B7E4}" dt="2024-10-27T21:35:13.357" v="23" actId="2696"/>
        <pc:sldMkLst>
          <pc:docMk/>
          <pc:sldMk cId="1768197437" sldId="360"/>
        </pc:sldMkLst>
      </pc:sldChg>
      <pc:sldChg chg="del">
        <pc:chgData name="Abdullah O Alshalan" userId="b5f3f57b-ab63-41c5-8145-087ccfb5e07e" providerId="ADAL" clId="{B7B5528E-888B-F44D-9111-61933EA0B7E4}" dt="2024-10-27T21:35:13.356" v="22" actId="2696"/>
        <pc:sldMkLst>
          <pc:docMk/>
          <pc:sldMk cId="1914988791" sldId="361"/>
        </pc:sldMkLst>
      </pc:sldChg>
      <pc:sldChg chg="del">
        <pc:chgData name="Abdullah O Alshalan" userId="b5f3f57b-ab63-41c5-8145-087ccfb5e07e" providerId="ADAL" clId="{B7B5528E-888B-F44D-9111-61933EA0B7E4}" dt="2024-10-27T21:35:13.355" v="21" actId="2696"/>
        <pc:sldMkLst>
          <pc:docMk/>
          <pc:sldMk cId="1455645615" sldId="362"/>
        </pc:sldMkLst>
      </pc:sldChg>
      <pc:sldChg chg="del">
        <pc:chgData name="Abdullah O Alshalan" userId="b5f3f57b-ab63-41c5-8145-087ccfb5e07e" providerId="ADAL" clId="{B7B5528E-888B-F44D-9111-61933EA0B7E4}" dt="2024-10-27T21:35:13.354" v="20" actId="2696"/>
        <pc:sldMkLst>
          <pc:docMk/>
          <pc:sldMk cId="4053015054" sldId="363"/>
        </pc:sldMkLst>
      </pc:sldChg>
      <pc:sldChg chg="del">
        <pc:chgData name="Abdullah O Alshalan" userId="b5f3f57b-ab63-41c5-8145-087ccfb5e07e" providerId="ADAL" clId="{B7B5528E-888B-F44D-9111-61933EA0B7E4}" dt="2024-10-27T21:35:13.353" v="19" actId="2696"/>
        <pc:sldMkLst>
          <pc:docMk/>
          <pc:sldMk cId="4174995949" sldId="364"/>
        </pc:sldMkLst>
      </pc:sldChg>
      <pc:sldChg chg="del">
        <pc:chgData name="Abdullah O Alshalan" userId="b5f3f57b-ab63-41c5-8145-087ccfb5e07e" providerId="ADAL" clId="{B7B5528E-888B-F44D-9111-61933EA0B7E4}" dt="2024-10-27T21:35:13.352" v="18" actId="2696"/>
        <pc:sldMkLst>
          <pc:docMk/>
          <pc:sldMk cId="2967020657" sldId="365"/>
        </pc:sldMkLst>
      </pc:sldChg>
      <pc:sldChg chg="del">
        <pc:chgData name="Abdullah O Alshalan" userId="b5f3f57b-ab63-41c5-8145-087ccfb5e07e" providerId="ADAL" clId="{B7B5528E-888B-F44D-9111-61933EA0B7E4}" dt="2024-10-27T21:35:13.351" v="17" actId="2696"/>
        <pc:sldMkLst>
          <pc:docMk/>
          <pc:sldMk cId="731835032" sldId="366"/>
        </pc:sldMkLst>
      </pc:sldChg>
      <pc:sldChg chg="del">
        <pc:chgData name="Abdullah O Alshalan" userId="b5f3f57b-ab63-41c5-8145-087ccfb5e07e" providerId="ADAL" clId="{B7B5528E-888B-F44D-9111-61933EA0B7E4}" dt="2024-10-27T21:35:13.349" v="16" actId="2696"/>
        <pc:sldMkLst>
          <pc:docMk/>
          <pc:sldMk cId="4049543657" sldId="367"/>
        </pc:sldMkLst>
      </pc:sldChg>
      <pc:sldChg chg="del">
        <pc:chgData name="Abdullah O Alshalan" userId="b5f3f57b-ab63-41c5-8145-087ccfb5e07e" providerId="ADAL" clId="{B7B5528E-888B-F44D-9111-61933EA0B7E4}" dt="2024-10-27T21:35:13.348" v="15" actId="2696"/>
        <pc:sldMkLst>
          <pc:docMk/>
          <pc:sldMk cId="1886927946" sldId="368"/>
        </pc:sldMkLst>
      </pc:sldChg>
      <pc:sldChg chg="del">
        <pc:chgData name="Abdullah O Alshalan" userId="b5f3f57b-ab63-41c5-8145-087ccfb5e07e" providerId="ADAL" clId="{B7B5528E-888B-F44D-9111-61933EA0B7E4}" dt="2024-10-27T21:35:13.338" v="9" actId="2696"/>
        <pc:sldMkLst>
          <pc:docMk/>
          <pc:sldMk cId="2922864251" sldId="374"/>
        </pc:sldMkLst>
      </pc:sldChg>
      <pc:sldChg chg="del">
        <pc:chgData name="Abdullah O Alshalan" userId="b5f3f57b-ab63-41c5-8145-087ccfb5e07e" providerId="ADAL" clId="{B7B5528E-888B-F44D-9111-61933EA0B7E4}" dt="2024-10-27T21:35:13.347" v="14" actId="2696"/>
        <pc:sldMkLst>
          <pc:docMk/>
          <pc:sldMk cId="3517782157" sldId="375"/>
        </pc:sldMkLst>
      </pc:sldChg>
      <pc:sldChg chg="del">
        <pc:chgData name="Abdullah O Alshalan" userId="b5f3f57b-ab63-41c5-8145-087ccfb5e07e" providerId="ADAL" clId="{B7B5528E-888B-F44D-9111-61933EA0B7E4}" dt="2024-10-27T21:35:13.345" v="13" actId="2696"/>
        <pc:sldMkLst>
          <pc:docMk/>
          <pc:sldMk cId="208667514" sldId="376"/>
        </pc:sldMkLst>
      </pc:sldChg>
      <pc:sldChg chg="del">
        <pc:chgData name="Abdullah O Alshalan" userId="b5f3f57b-ab63-41c5-8145-087ccfb5e07e" providerId="ADAL" clId="{B7B5528E-888B-F44D-9111-61933EA0B7E4}" dt="2024-10-27T21:35:13.344" v="12" actId="2696"/>
        <pc:sldMkLst>
          <pc:docMk/>
          <pc:sldMk cId="2925728793" sldId="377"/>
        </pc:sldMkLst>
      </pc:sldChg>
      <pc:sldChg chg="del">
        <pc:chgData name="Abdullah O Alshalan" userId="b5f3f57b-ab63-41c5-8145-087ccfb5e07e" providerId="ADAL" clId="{B7B5528E-888B-F44D-9111-61933EA0B7E4}" dt="2024-10-27T21:35:13.342" v="11" actId="2696"/>
        <pc:sldMkLst>
          <pc:docMk/>
          <pc:sldMk cId="1239142485" sldId="378"/>
        </pc:sldMkLst>
      </pc:sldChg>
      <pc:sldChg chg="del">
        <pc:chgData name="Abdullah O Alshalan" userId="b5f3f57b-ab63-41c5-8145-087ccfb5e07e" providerId="ADAL" clId="{B7B5528E-888B-F44D-9111-61933EA0B7E4}" dt="2024-10-27T21:35:13.340" v="10" actId="2696"/>
        <pc:sldMkLst>
          <pc:docMk/>
          <pc:sldMk cId="2188954963" sldId="379"/>
        </pc:sldMkLst>
      </pc:sldChg>
      <pc:sldChg chg="del">
        <pc:chgData name="Abdullah O Alshalan" userId="b5f3f57b-ab63-41c5-8145-087ccfb5e07e" providerId="ADAL" clId="{B7B5528E-888B-F44D-9111-61933EA0B7E4}" dt="2024-10-27T21:35:13.337" v="8" actId="2696"/>
        <pc:sldMkLst>
          <pc:docMk/>
          <pc:sldMk cId="2478053329" sldId="380"/>
        </pc:sldMkLst>
      </pc:sldChg>
      <pc:sldChg chg="del">
        <pc:chgData name="Abdullah O Alshalan" userId="b5f3f57b-ab63-41c5-8145-087ccfb5e07e" providerId="ADAL" clId="{B7B5528E-888B-F44D-9111-61933EA0B7E4}" dt="2024-10-27T21:35:13.333" v="7" actId="2696"/>
        <pc:sldMkLst>
          <pc:docMk/>
          <pc:sldMk cId="2904813788" sldId="381"/>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10/28/24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p>
          <a:p>
            <a:endParaRPr lang="en-US" sz="1200" b="0" i="0" u="none" strike="noStrike" kern="1200" cap="none" dirty="0">
              <a:solidFill>
                <a:schemeClr val="dk1"/>
              </a:solidFill>
              <a:latin typeface="Arial"/>
              <a:cs typeface="Arial"/>
              <a:sym typeface="Arial"/>
            </a:endParaRPr>
          </a:p>
          <a:p>
            <a:pPr eaLnBrk="1" hangingPunct="1">
              <a:defRPr/>
            </a:pPr>
            <a:r>
              <a:rPr lang="en-US" sz="1200" kern="1200" dirty="0">
                <a:solidFill>
                  <a:schemeClr val="tx1"/>
                </a:solidFill>
                <a:latin typeface="Arial" pitchFamily="-110" charset="0"/>
                <a:ea typeface="ＭＳ Ｐゴシック" pitchFamily="-1" charset="-128"/>
                <a:cs typeface="ＭＳ Ｐゴシック" pitchFamily="-1" charset="-128"/>
              </a:rPr>
              <a:t>Firewalls can be an effective means of protecting a local system or network of systems from network-based security threats while at the same time affording access to the outside world via wide area networks and the Internet.</a:t>
            </a:r>
          </a:p>
          <a:p>
            <a:pPr eaLnBrk="1" hangingPunct="1">
              <a:defRPr/>
            </a:pPr>
            <a:endParaRPr lang="en-US" sz="1200" kern="1200" dirty="0">
              <a:solidFill>
                <a:schemeClr val="tx1"/>
              </a:solidFill>
              <a:latin typeface="Arial" pitchFamily="-110" charset="0"/>
              <a:ea typeface="ＭＳ Ｐゴシック" pitchFamily="-1" charset="-128"/>
              <a:cs typeface="ＭＳ Ｐゴシック" pitchFamily="-1" charset="-128"/>
            </a:endParaRPr>
          </a:p>
          <a:p>
            <a:pPr eaLnBrk="1" hangingPunct="1">
              <a:defRPr/>
            </a:pPr>
            <a:r>
              <a:rPr lang="en-US" sz="1200" kern="1200" dirty="0">
                <a:solidFill>
                  <a:schemeClr val="tx1"/>
                </a:solidFill>
                <a:latin typeface="Arial" pitchFamily="-110" charset="0"/>
                <a:ea typeface="ＭＳ Ｐゴシック" pitchFamily="-1" charset="-128"/>
                <a:cs typeface="ＭＳ Ｐゴシック" pitchFamily="-1" charset="-128"/>
              </a:rPr>
              <a:t>Information systems in corporations, government agencies, and other organizations have undergone a steady evolution. The following are notable developments:</a:t>
            </a:r>
          </a:p>
          <a:p>
            <a:pPr eaLnBrk="1" hangingPunct="1">
              <a:defRPr/>
            </a:pPr>
            <a:endParaRPr lang="en-US" sz="1200" kern="1200" dirty="0">
              <a:solidFill>
                <a:schemeClr val="tx1"/>
              </a:solidFill>
              <a:latin typeface="Arial" pitchFamily="-110" charset="0"/>
              <a:ea typeface="ＭＳ Ｐゴシック" pitchFamily="-1" charset="-128"/>
              <a:cs typeface="ＭＳ Ｐゴシック" pitchFamily="-1" charset="-128"/>
            </a:endParaRPr>
          </a:p>
          <a:p>
            <a:pPr eaLnBrk="1" hangingPunct="1">
              <a:defRPr/>
            </a:pPr>
            <a:r>
              <a:rPr lang="en-US" sz="1200" kern="1200" dirty="0">
                <a:solidFill>
                  <a:schemeClr val="tx1"/>
                </a:solidFill>
                <a:latin typeface="Arial" pitchFamily="-110" charset="0"/>
                <a:ea typeface="ＭＳ Ｐゴシック" pitchFamily="-1" charset="-128"/>
                <a:cs typeface="ＭＳ Ｐゴシック" pitchFamily="-1" charset="-128"/>
              </a:rPr>
              <a:t>• Centralized data processing system, with a central mainframe supporting a number of directly connected terminals</a:t>
            </a:r>
          </a:p>
          <a:p>
            <a:pPr eaLnBrk="1" hangingPunct="1">
              <a:defRPr/>
            </a:pPr>
            <a:endParaRPr lang="en-US" sz="1200" kern="1200" dirty="0">
              <a:solidFill>
                <a:schemeClr val="tx1"/>
              </a:solidFill>
              <a:latin typeface="Arial" pitchFamily="-110" charset="0"/>
              <a:ea typeface="ＭＳ Ｐゴシック" pitchFamily="-1" charset="-128"/>
              <a:cs typeface="ＭＳ Ｐゴシック" pitchFamily="-1" charset="-128"/>
            </a:endParaRPr>
          </a:p>
          <a:p>
            <a:pPr eaLnBrk="1" hangingPunct="1">
              <a:defRPr/>
            </a:pPr>
            <a:r>
              <a:rPr lang="en-US" sz="1200" kern="1200" dirty="0">
                <a:solidFill>
                  <a:schemeClr val="tx1"/>
                </a:solidFill>
                <a:latin typeface="Arial" pitchFamily="-110" charset="0"/>
                <a:ea typeface="ＭＳ Ｐゴシック" pitchFamily="-1" charset="-128"/>
                <a:cs typeface="ＭＳ Ｐゴシック" pitchFamily="-1" charset="-128"/>
              </a:rPr>
              <a:t>• Local area networks (LANs) interconnecting PCs and terminals to each other and the mainframe</a:t>
            </a:r>
          </a:p>
          <a:p>
            <a:pPr eaLnBrk="1" hangingPunct="1">
              <a:defRPr/>
            </a:pPr>
            <a:endParaRPr lang="en-US" sz="1200" kern="1200" dirty="0">
              <a:solidFill>
                <a:schemeClr val="tx1"/>
              </a:solidFill>
              <a:latin typeface="Arial" pitchFamily="-110" charset="0"/>
              <a:ea typeface="ＭＳ Ｐゴシック" pitchFamily="-1" charset="-128"/>
              <a:cs typeface="ＭＳ Ｐゴシック" pitchFamily="-1" charset="-128"/>
            </a:endParaRPr>
          </a:p>
          <a:p>
            <a:pPr eaLnBrk="1" hangingPunct="1">
              <a:defRPr/>
            </a:pPr>
            <a:r>
              <a:rPr lang="en-US" sz="1200" kern="1200" dirty="0">
                <a:solidFill>
                  <a:schemeClr val="tx1"/>
                </a:solidFill>
                <a:latin typeface="Arial" pitchFamily="-110" charset="0"/>
                <a:ea typeface="ＭＳ Ｐゴシック" pitchFamily="-1" charset="-128"/>
                <a:cs typeface="ＭＳ Ｐゴシック" pitchFamily="-1" charset="-128"/>
              </a:rPr>
              <a:t>• Premises network, consisting of a number of LANs, interconnecting PCs, servers, and perhaps a mainframe or two</a:t>
            </a:r>
          </a:p>
          <a:p>
            <a:pPr eaLnBrk="1" hangingPunct="1">
              <a:defRPr/>
            </a:pPr>
            <a:endParaRPr lang="en-US" sz="1200" kern="1200" dirty="0">
              <a:solidFill>
                <a:schemeClr val="tx1"/>
              </a:solidFill>
              <a:latin typeface="Arial" pitchFamily="-110" charset="0"/>
              <a:ea typeface="ＭＳ Ｐゴシック" pitchFamily="-1" charset="-128"/>
              <a:cs typeface="ＭＳ Ｐゴシック" pitchFamily="-1" charset="-128"/>
            </a:endParaRPr>
          </a:p>
          <a:p>
            <a:pPr eaLnBrk="1" hangingPunct="1">
              <a:defRPr/>
            </a:pPr>
            <a:r>
              <a:rPr lang="en-US" sz="1200" kern="1200" dirty="0">
                <a:solidFill>
                  <a:schemeClr val="tx1"/>
                </a:solidFill>
                <a:latin typeface="Arial" pitchFamily="-110" charset="0"/>
                <a:ea typeface="ＭＳ Ｐゴシック" pitchFamily="-1" charset="-128"/>
                <a:cs typeface="ＭＳ Ｐゴシック" pitchFamily="-1" charset="-128"/>
              </a:rPr>
              <a:t>• Enterprise-wide network, consisting of multiple, geographically distributed premises networks interconnected by a private wide area network (WAN)</a:t>
            </a:r>
          </a:p>
          <a:p>
            <a:pPr eaLnBrk="1" hangingPunct="1">
              <a:defRPr/>
            </a:pPr>
            <a:endParaRPr lang="en-US" sz="1200" kern="1200" dirty="0">
              <a:solidFill>
                <a:schemeClr val="tx1"/>
              </a:solidFill>
              <a:latin typeface="Arial" pitchFamily="-110" charset="0"/>
              <a:ea typeface="ＭＳ Ｐゴシック" pitchFamily="-1" charset="-128"/>
              <a:cs typeface="ＭＳ Ｐゴシック" pitchFamily="-1" charset="-128"/>
            </a:endParaRPr>
          </a:p>
          <a:p>
            <a:pPr eaLnBrk="1" hangingPunct="1">
              <a:defRPr/>
            </a:pPr>
            <a:r>
              <a:rPr lang="en-US" sz="1200" kern="1200" dirty="0">
                <a:solidFill>
                  <a:schemeClr val="tx1"/>
                </a:solidFill>
                <a:latin typeface="Arial" pitchFamily="-110" charset="0"/>
                <a:ea typeface="ＭＳ Ｐゴシック" pitchFamily="-1" charset="-128"/>
                <a:cs typeface="ＭＳ Ｐゴシック" pitchFamily="-1" charset="-128"/>
              </a:rPr>
              <a:t>• Internet connectivity, in which the various premises networks all hook into the Internet and may or may not also be connected by a private WAN</a:t>
            </a:r>
          </a:p>
          <a:p>
            <a:pPr eaLnBrk="1" hangingPunct="1">
              <a:defRPr/>
            </a:pPr>
            <a:endParaRPr lang="en-US" sz="1200" kern="1200" dirty="0">
              <a:solidFill>
                <a:schemeClr val="tx1"/>
              </a:solidFill>
              <a:latin typeface="Arial" pitchFamily="-110" charset="0"/>
              <a:ea typeface="ＭＳ Ｐゴシック" pitchFamily="-1" charset="-128"/>
              <a:cs typeface="ＭＳ Ｐゴシック" pitchFamily="-1" charset="-128"/>
            </a:endParaRPr>
          </a:p>
          <a:p>
            <a:r>
              <a:rPr lang="en-US" sz="1200" kern="1200" dirty="0">
                <a:solidFill>
                  <a:schemeClr val="tx1"/>
                </a:solidFill>
                <a:effectLst/>
                <a:latin typeface="Arial" pitchFamily="-110" charset="0"/>
                <a:ea typeface="ＭＳ Ｐゴシック" pitchFamily="-1" charset="-128"/>
                <a:cs typeface="ＭＳ Ｐゴシック" pitchFamily="-1" charset="-128"/>
              </a:rPr>
              <a:t>•  Enterprise cloud computing, which we will describe further in Chapter 13, with virtualized servers located in one or more data centers that can provide both internal organizational and external Internet accessible services.</a:t>
            </a:r>
          </a:p>
          <a:p>
            <a:pPr eaLnBrk="1" hangingPunct="1">
              <a:defRPr/>
            </a:pPr>
            <a:endParaRPr lang="en-US" sz="1200" kern="1200" dirty="0">
              <a:solidFill>
                <a:schemeClr val="tx1"/>
              </a:solidFill>
              <a:latin typeface="Arial" pitchFamily="-110" charset="0"/>
              <a:ea typeface="ＭＳ Ｐゴシック" pitchFamily="-1" charset="-128"/>
              <a:cs typeface="ＭＳ Ｐゴシック" pitchFamily="-1" charset="-128"/>
            </a:endParaRP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06026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Table 9.1 is a simplified example of a rule set for SMTP traffic. The goal is to allow inbound and outbound email traffic but to block all other traffic. The rules are applied top to bottom to each packet. The intent of each rule is:</a:t>
            </a:r>
            <a:endParaRPr lang="en-US" b="1" dirty="0">
              <a:ea typeface="ＭＳ Ｐゴシック" pitchFamily="-110" charset="-128"/>
              <a:cs typeface="ＭＳ Ｐゴシック" pitchFamily="-110" charset="-128"/>
            </a:endParaRPr>
          </a:p>
          <a:p>
            <a:pPr eaLnBrk="1" hangingPunct="1"/>
            <a:endParaRPr lang="en-US" b="1" dirty="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1. Inbound mail from an external source is allowed (port 25 is for SMTP incoming).</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2. This rule is intended to allow a response to an inbound SMTP connection.</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3. Outbound mail to an external source is allowed.</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4. This rule is intended to allow a response to an inbound SMTP connection.</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5. This is an explicit statement of the default policy. All rule sets include this rule implicitly as the last rule.</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There are several problems with this rule set. Rule 4 allows external traffic to any destination port above 1023. As an example of an exploit of this rule, an external attacker can open a connection from the attacker’s port 5150 to an internal Web proxy server on port 8080. This is supposed to be forbidden and could allow an attack on the server. To counter this attack, the firewall rule set can be configured with a source port field for each row. For rules 2 and 4, the source port is set to 25; for rules 1 and 3, the source port is set to &gt;1023.</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But a vulnerability remains. Rules 3 and 4 are intended to specify that any inside host can send mail to the outside. A TCP packet with a destination port of 25 is routed to the SMTP server on the destination machine. The problem with this rule is that the use of port 25 for SMTP receipt is only a default; an outside machine could be configured to have some other application linked to port 25. As the revised rule 4 is written, an attacker could gain access to internal machines by sending packets with a TCP source port number of 25. To counter this threat, we can add an ACK flag field to each row. For rule 4, the field would indicate that the ACK flag must be set on the incoming packet.  </a:t>
            </a:r>
            <a:r>
              <a:rPr lang="en-US" sz="1200" kern="1200" dirty="0">
                <a:solidFill>
                  <a:schemeClr val="tx1"/>
                </a:solidFill>
                <a:effectLst/>
                <a:latin typeface="Arial" pitchFamily="-110" charset="0"/>
                <a:ea typeface="ＭＳ Ｐゴシック" pitchFamily="-1" charset="-128"/>
                <a:cs typeface="ＭＳ Ｐゴシック" pitchFamily="-1" charset="-128"/>
              </a:rPr>
              <a:t>Rule 4 would now look like this:</a:t>
            </a:r>
          </a:p>
          <a:p>
            <a:endParaRPr lang="en-US" sz="1200" kern="1200" dirty="0">
              <a:solidFill>
                <a:schemeClr val="tx1"/>
              </a:solidFill>
              <a:effectLst/>
              <a:latin typeface="Arial" pitchFamily="-110" charset="0"/>
              <a:ea typeface="ＭＳ Ｐゴシック" pitchFamily="-1" charset="-128"/>
              <a:cs typeface="ＭＳ Ｐゴシック" pitchFamily="-1" charset="-128"/>
            </a:endParaRPr>
          </a:p>
          <a:p>
            <a:r>
              <a:rPr lang="en-US" sz="1200" kern="1200" dirty="0">
                <a:solidFill>
                  <a:schemeClr val="tx1"/>
                </a:solidFill>
                <a:effectLst/>
                <a:latin typeface="Arial" pitchFamily="-110" charset="0"/>
                <a:ea typeface="ＭＳ Ｐゴシック" pitchFamily="-1" charset="-128"/>
                <a:cs typeface="ＭＳ Ｐゴシック" pitchFamily="-1" charset="-128"/>
              </a:rPr>
              <a:t>Rule  4</a:t>
            </a:r>
          </a:p>
          <a:p>
            <a:endParaRPr lang="en-US" sz="1200" kern="1200" dirty="0">
              <a:solidFill>
                <a:schemeClr val="tx1"/>
              </a:solidFill>
              <a:effectLst/>
              <a:latin typeface="Arial" pitchFamily="-110" charset="0"/>
              <a:ea typeface="ＭＳ Ｐゴシック" pitchFamily="-1" charset="-128"/>
              <a:cs typeface="ＭＳ Ｐゴシック" pitchFamily="-1" charset="-128"/>
            </a:endParaRPr>
          </a:p>
          <a:p>
            <a:r>
              <a:rPr lang="en-US" sz="1200" kern="1200" dirty="0">
                <a:solidFill>
                  <a:schemeClr val="tx1"/>
                </a:solidFill>
                <a:effectLst/>
                <a:latin typeface="Arial" pitchFamily="-110" charset="0"/>
                <a:ea typeface="ＭＳ Ｐゴシック" pitchFamily="-1" charset="-128"/>
                <a:cs typeface="ＭＳ Ｐゴシック" pitchFamily="-1" charset="-128"/>
              </a:rPr>
              <a:t>Direction  In</a:t>
            </a:r>
          </a:p>
          <a:p>
            <a:endParaRPr lang="en-US" sz="1200" kern="1200" dirty="0">
              <a:solidFill>
                <a:schemeClr val="tx1"/>
              </a:solidFill>
              <a:effectLst/>
              <a:latin typeface="Arial" pitchFamily="-110" charset="0"/>
              <a:ea typeface="ＭＳ Ｐゴシック" pitchFamily="-1" charset="-128"/>
              <a:cs typeface="ＭＳ Ｐゴシック" pitchFamily="-1" charset="-128"/>
            </a:endParaRPr>
          </a:p>
          <a:p>
            <a:r>
              <a:rPr lang="en-US" sz="1200" kern="1200" dirty="0">
                <a:solidFill>
                  <a:schemeClr val="tx1"/>
                </a:solidFill>
                <a:effectLst/>
                <a:latin typeface="Arial" pitchFamily="-110" charset="0"/>
                <a:ea typeface="ＭＳ Ｐゴシック" pitchFamily="-1" charset="-128"/>
                <a:cs typeface="ＭＳ Ｐゴシック" pitchFamily="-1" charset="-128"/>
              </a:rPr>
              <a:t>Src</a:t>
            </a:r>
            <a:r>
              <a:rPr lang="en-US" sz="1200" kern="1200" baseline="0" dirty="0">
                <a:solidFill>
                  <a:schemeClr val="tx1"/>
                </a:solidFill>
                <a:effectLst/>
                <a:latin typeface="Arial" pitchFamily="-110" charset="0"/>
                <a:ea typeface="ＭＳ Ｐゴシック" pitchFamily="-1" charset="-128"/>
                <a:cs typeface="ＭＳ Ｐゴシック" pitchFamily="-1" charset="-128"/>
              </a:rPr>
              <a:t> </a:t>
            </a:r>
            <a:r>
              <a:rPr lang="en-US" sz="1200" kern="1200" dirty="0">
                <a:solidFill>
                  <a:schemeClr val="tx1"/>
                </a:solidFill>
                <a:effectLst/>
                <a:latin typeface="Arial" pitchFamily="-110" charset="0"/>
                <a:ea typeface="ＭＳ Ｐゴシック" pitchFamily="-1" charset="-128"/>
                <a:cs typeface="ＭＳ Ｐゴシック" pitchFamily="-1" charset="-128"/>
              </a:rPr>
              <a:t>address   External</a:t>
            </a:r>
          </a:p>
          <a:p>
            <a:endParaRPr lang="en-US" sz="1200" kern="1200" dirty="0">
              <a:solidFill>
                <a:schemeClr val="tx1"/>
              </a:solidFill>
              <a:effectLst/>
              <a:latin typeface="Arial" pitchFamily="-110" charset="0"/>
              <a:ea typeface="ＭＳ Ｐゴシック" pitchFamily="-1" charset="-128"/>
              <a:cs typeface="ＭＳ Ｐゴシック" pitchFamily="-1" charset="-128"/>
            </a:endParaRPr>
          </a:p>
          <a:p>
            <a:r>
              <a:rPr lang="en-US" sz="1200" kern="1200" dirty="0">
                <a:solidFill>
                  <a:schemeClr val="tx1"/>
                </a:solidFill>
                <a:effectLst/>
                <a:latin typeface="Arial" pitchFamily="-110" charset="0"/>
                <a:ea typeface="ＭＳ Ｐゴシック" pitchFamily="-1" charset="-128"/>
                <a:cs typeface="ＭＳ Ｐゴシック" pitchFamily="-1" charset="-128"/>
              </a:rPr>
              <a:t>Src port   25</a:t>
            </a:r>
          </a:p>
          <a:p>
            <a:endParaRPr lang="en-US" sz="1200" kern="1200" dirty="0">
              <a:solidFill>
                <a:schemeClr val="tx1"/>
              </a:solidFill>
              <a:effectLst/>
              <a:latin typeface="Arial" pitchFamily="-110" charset="0"/>
              <a:ea typeface="ＭＳ Ｐゴシック" pitchFamily="-1" charset="-128"/>
              <a:cs typeface="ＭＳ Ｐゴシック" pitchFamily="-1" charset="-128"/>
            </a:endParaRPr>
          </a:p>
          <a:p>
            <a:r>
              <a:rPr lang="en-US" sz="1200" kern="1200" dirty="0">
                <a:solidFill>
                  <a:schemeClr val="tx1"/>
                </a:solidFill>
                <a:effectLst/>
                <a:latin typeface="Arial" pitchFamily="-110" charset="0"/>
                <a:ea typeface="ＭＳ Ｐゴシック" pitchFamily="-1" charset="-128"/>
                <a:cs typeface="ＭＳ Ｐゴシック" pitchFamily="-1" charset="-128"/>
              </a:rPr>
              <a:t>Dest</a:t>
            </a:r>
            <a:r>
              <a:rPr lang="en-US" sz="1200" kern="1200" baseline="0" dirty="0">
                <a:solidFill>
                  <a:schemeClr val="tx1"/>
                </a:solidFill>
                <a:effectLst/>
                <a:latin typeface="Arial" pitchFamily="-110" charset="0"/>
                <a:ea typeface="ＭＳ Ｐゴシック" pitchFamily="-1" charset="-128"/>
                <a:cs typeface="ＭＳ Ｐゴシック" pitchFamily="-1" charset="-128"/>
              </a:rPr>
              <a:t> </a:t>
            </a:r>
            <a:r>
              <a:rPr lang="en-US" sz="1200" kern="1200" dirty="0">
                <a:solidFill>
                  <a:schemeClr val="tx1"/>
                </a:solidFill>
                <a:effectLst/>
                <a:latin typeface="Arial" pitchFamily="-110" charset="0"/>
                <a:ea typeface="ＭＳ Ｐゴシック" pitchFamily="-1" charset="-128"/>
                <a:cs typeface="ＭＳ Ｐゴシック" pitchFamily="-1" charset="-128"/>
              </a:rPr>
              <a:t>address   Internal</a:t>
            </a:r>
          </a:p>
          <a:p>
            <a:endParaRPr lang="en-US" sz="1200" kern="1200" dirty="0">
              <a:solidFill>
                <a:schemeClr val="tx1"/>
              </a:solidFill>
              <a:effectLst/>
              <a:latin typeface="Arial" pitchFamily="-110" charset="0"/>
              <a:ea typeface="ＭＳ Ｐゴシック" pitchFamily="-1" charset="-128"/>
              <a:cs typeface="ＭＳ Ｐゴシック" pitchFamily="-1" charset="-128"/>
            </a:endParaRPr>
          </a:p>
          <a:p>
            <a:r>
              <a:rPr lang="en-US" sz="1200" kern="1200" dirty="0">
                <a:solidFill>
                  <a:schemeClr val="tx1"/>
                </a:solidFill>
                <a:effectLst/>
                <a:latin typeface="Arial" pitchFamily="-110" charset="0"/>
                <a:ea typeface="ＭＳ Ｐゴシック" pitchFamily="-1" charset="-128"/>
                <a:cs typeface="ＭＳ Ｐゴシック" pitchFamily="-1" charset="-128"/>
              </a:rPr>
              <a:t>Protocol     TCP</a:t>
            </a:r>
          </a:p>
          <a:p>
            <a:endParaRPr lang="en-US" sz="1200" kern="1200" dirty="0">
              <a:solidFill>
                <a:schemeClr val="tx1"/>
              </a:solidFill>
              <a:effectLst/>
              <a:latin typeface="Arial" pitchFamily="-110" charset="0"/>
              <a:ea typeface="ＭＳ Ｐゴシック" pitchFamily="-1" charset="-128"/>
              <a:cs typeface="ＭＳ Ｐゴシック" pitchFamily="-1" charset="-128"/>
            </a:endParaRPr>
          </a:p>
          <a:p>
            <a:r>
              <a:rPr lang="en-US" sz="1200" kern="1200" dirty="0">
                <a:solidFill>
                  <a:schemeClr val="tx1"/>
                </a:solidFill>
                <a:effectLst/>
                <a:latin typeface="Arial" pitchFamily="-110" charset="0"/>
                <a:ea typeface="ＭＳ Ｐゴシック" pitchFamily="-1" charset="-128"/>
                <a:cs typeface="ＭＳ Ｐゴシック" pitchFamily="-1" charset="-128"/>
              </a:rPr>
              <a:t>Dest port   &gt;1023</a:t>
            </a:r>
          </a:p>
          <a:p>
            <a:endParaRPr lang="en-US" sz="1200" kern="1200" dirty="0">
              <a:solidFill>
                <a:schemeClr val="tx1"/>
              </a:solidFill>
              <a:effectLst/>
              <a:latin typeface="Arial" pitchFamily="-110" charset="0"/>
              <a:ea typeface="ＭＳ Ｐゴシック" pitchFamily="-1" charset="-128"/>
              <a:cs typeface="ＭＳ Ｐゴシック" pitchFamily="-1" charset="-128"/>
            </a:endParaRPr>
          </a:p>
          <a:p>
            <a:r>
              <a:rPr lang="en-US" sz="1200" kern="1200" dirty="0">
                <a:solidFill>
                  <a:schemeClr val="tx1"/>
                </a:solidFill>
                <a:effectLst/>
                <a:latin typeface="Arial" pitchFamily="-110" charset="0"/>
                <a:ea typeface="ＭＳ Ｐゴシック" pitchFamily="-1" charset="-128"/>
                <a:cs typeface="ＭＳ Ｐゴシック" pitchFamily="-1" charset="-128"/>
              </a:rPr>
              <a:t>Flag    ACK</a:t>
            </a:r>
          </a:p>
          <a:p>
            <a:endParaRPr lang="en-US" sz="1200" kern="1200" dirty="0">
              <a:solidFill>
                <a:schemeClr val="tx1"/>
              </a:solidFill>
              <a:effectLst/>
              <a:latin typeface="Arial" pitchFamily="-110" charset="0"/>
              <a:ea typeface="ＭＳ Ｐゴシック" pitchFamily="-1" charset="-128"/>
              <a:cs typeface="ＭＳ Ｐゴシック" pitchFamily="-1" charset="-128"/>
            </a:endParaRPr>
          </a:p>
          <a:p>
            <a:r>
              <a:rPr lang="en-US" sz="1200" kern="1200" dirty="0">
                <a:solidFill>
                  <a:schemeClr val="tx1"/>
                </a:solidFill>
                <a:effectLst/>
                <a:latin typeface="Arial" pitchFamily="-110" charset="0"/>
                <a:ea typeface="ＭＳ Ｐゴシック" pitchFamily="-1" charset="-128"/>
                <a:cs typeface="ＭＳ Ｐゴシック" pitchFamily="-1" charset="-128"/>
              </a:rPr>
              <a:t>Action.   Permit</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The rule takes advantage of a feature of TCP connections. Once a connection is set up, the ACK flag of a TCP segment is set to acknowledge segments sent from the other side. Thus, this rule allows incoming packets with a source port number of 25 that include the ACK flag in the TCP segment.</a:t>
            </a:r>
            <a:endParaRPr lang="en-US" b="1" dirty="0">
              <a:ea typeface="ＭＳ Ｐゴシック" pitchFamily="-110" charset="-128"/>
              <a:cs typeface="ＭＳ Ｐゴシック" pitchFamily="-110" charset="-128"/>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945237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t>One advantage of a packet filtering firewall is its simplicity. Also, packet filters typically are transparent to users and are very fast. NIST SP 800-41 lists the following weaknesses of packet filter firewalls:</a:t>
            </a:r>
          </a:p>
          <a:p>
            <a:pPr eaLnBrk="1" hangingPunct="1"/>
            <a:endParaRPr lang="en-US" b="0" dirty="0"/>
          </a:p>
          <a:p>
            <a:pPr eaLnBrk="1" hangingPunct="1"/>
            <a:r>
              <a:rPr lang="en-US" b="0" dirty="0"/>
              <a:t>• Because packet filter firewalls do not examine upper-layer data, they cannot prevent attacks that employ application-specific vulnerabilities or functions. For example, a packet filter firewall cannot block specific application commands; if a packet filter firewall allows a given application, all functions available within that application will be permitted.</a:t>
            </a:r>
          </a:p>
          <a:p>
            <a:pPr eaLnBrk="1" hangingPunct="1"/>
            <a:endParaRPr lang="en-US" b="0" dirty="0"/>
          </a:p>
          <a:p>
            <a:pPr eaLnBrk="1" hangingPunct="1"/>
            <a:r>
              <a:rPr lang="en-US" b="0" dirty="0"/>
              <a:t>• Because of the limited information available to the firewall, the logging functionality present in packet filter firewalls is limited. Packet filter logs normally contain the same information used to make access control decisions (source address, destination address, and traffic type).</a:t>
            </a:r>
          </a:p>
          <a:p>
            <a:pPr eaLnBrk="1" hangingPunct="1"/>
            <a:endParaRPr lang="en-US" b="0" dirty="0"/>
          </a:p>
          <a:p>
            <a:pPr eaLnBrk="1" hangingPunct="1"/>
            <a:r>
              <a:rPr lang="en-US" b="0" dirty="0"/>
              <a:t>• Most packet filter firewalls do not support advanced user authentication schemes. Once again, this limitation is mostly due to the lack of upper-layer functionality by the firewall.</a:t>
            </a:r>
          </a:p>
          <a:p>
            <a:pPr eaLnBrk="1" hangingPunct="1"/>
            <a:endParaRPr lang="en-US" b="0" dirty="0"/>
          </a:p>
          <a:p>
            <a:pPr eaLnBrk="1" hangingPunct="1"/>
            <a:r>
              <a:rPr lang="en-US" b="0" dirty="0"/>
              <a:t>• Packet filter firewalls are generally vulnerable to attacks and exploits that take advantage of problems within the TCP/IP specification and protocol stack, such as </a:t>
            </a:r>
            <a:r>
              <a:rPr lang="en-US" b="0" i="1" dirty="0"/>
              <a:t>network layer address spoofing . </a:t>
            </a:r>
            <a:r>
              <a:rPr lang="en-US" b="0" i="0" dirty="0"/>
              <a:t>Many packet filter firewalls cannot </a:t>
            </a:r>
            <a:r>
              <a:rPr lang="en-US" b="0" dirty="0"/>
              <a:t>detect a network packet in which the OSI Layer 3 addressing information has been altered. Spoofing attacks are generally employed by intruders to bypass the security controls implemented in a firewall platform.</a:t>
            </a:r>
          </a:p>
          <a:p>
            <a:pPr eaLnBrk="1" hangingPunct="1"/>
            <a:endParaRPr lang="en-US" b="0" dirty="0"/>
          </a:p>
          <a:p>
            <a:pPr eaLnBrk="1" hangingPunct="1"/>
            <a:r>
              <a:rPr lang="en-US" b="0" dirty="0"/>
              <a:t>• Finally, due to the small number of variables used in access control decisions, packet filter firewalls are susceptible to security breaches caused by improper configurations. In other words, it is easy to accidentally configure a packet filter firewall to allow traffic types, sources, and destinations that should be denied based on an organization’s information security policy.</a:t>
            </a:r>
          </a:p>
          <a:p>
            <a:pPr eaLnBrk="1" hangingPunct="1"/>
            <a:endParaRPr lang="en-US" b="0" dirty="0"/>
          </a:p>
          <a:p>
            <a:pPr eaLnBrk="1" hangingPunct="1"/>
            <a:r>
              <a:rPr lang="en-US" b="0" dirty="0"/>
              <a:t>Some of the attacks that can be made on packet filtering firewalls and the appropriate countermeasures are the following:</a:t>
            </a:r>
          </a:p>
          <a:p>
            <a:pPr eaLnBrk="1" hangingPunct="1"/>
            <a:endParaRPr lang="en-US" b="0" dirty="0"/>
          </a:p>
          <a:p>
            <a:pPr eaLnBrk="1" hangingPunct="1"/>
            <a:r>
              <a:rPr lang="en-US" b="0" dirty="0"/>
              <a:t>• </a:t>
            </a:r>
            <a:r>
              <a:rPr lang="en-US" b="1" dirty="0"/>
              <a:t>IP address spoofing </a:t>
            </a:r>
            <a:r>
              <a:rPr lang="en-US" b="0" dirty="0"/>
              <a:t>: The intruder transmits packets from the outside with a source IP address field containing an address of an internal host. The attacker hopes that the use of a spoofed address will allow penetration of systems that employ simple source address security, in which packets from specific trusted internal hosts are accepted. The countermeasure is to discard packets with an inside source address if the packet arrives on an external interface. In fact, this countermeasure is often implemented at the router external to the firewall.</a:t>
            </a:r>
          </a:p>
          <a:p>
            <a:pPr eaLnBrk="1" hangingPunct="1"/>
            <a:endParaRPr lang="en-US" b="0" dirty="0"/>
          </a:p>
          <a:p>
            <a:pPr eaLnBrk="1" hangingPunct="1"/>
            <a:r>
              <a:rPr lang="en-US" b="0" dirty="0"/>
              <a:t>• </a:t>
            </a:r>
            <a:r>
              <a:rPr lang="en-US" b="1" dirty="0"/>
              <a:t>Source routing attacks: </a:t>
            </a:r>
            <a:r>
              <a:rPr lang="en-US" b="0" dirty="0"/>
              <a:t>The source station specifies the route that a packet should take as it crosses the Internet, in the hopes that this will bypass security measures that do not analyze the source routing information. A countermeasure is to discard all packets that use this option.</a:t>
            </a:r>
          </a:p>
          <a:p>
            <a:pPr eaLnBrk="1" hangingPunct="1"/>
            <a:endParaRPr lang="en-US" b="0" dirty="0"/>
          </a:p>
          <a:p>
            <a:pPr eaLnBrk="1" hangingPunct="1"/>
            <a:r>
              <a:rPr lang="en-US" b="0" dirty="0"/>
              <a:t>• </a:t>
            </a:r>
            <a:r>
              <a:rPr lang="en-US" b="1" dirty="0"/>
              <a:t>Tiny fragment attacks</a:t>
            </a:r>
            <a:r>
              <a:rPr lang="en-US" b="0" dirty="0"/>
              <a:t>: The intruder uses the IP fragmentation option to create extremely small fragments and force the TCP header information into a separate packet fragment. This attack is designed to circumvent filtering rules that depend on TCP header information. Typically, a packet filter will make a filtering decision on the first fragment of a packet. All subsequent fragments of that packet are filtered out solely on the basis that they are part of the packet whose first fragment was rejected. The attacker hopes that the filtering firewall examines only the first fragment and that the remaining fragments are passed through. A tiny fragment attack can be defeated by enforcing a rule that the first fragment of a packet must contain a predefined minimum amount of the transport header. If the first fragment is rejected, the filter can remember the packet and discard all subsequent fragments.</a:t>
            </a:r>
            <a:endParaRPr lang="en-US" b="0" dirty="0">
              <a:latin typeface="Times New Roman" pitchFamily="-110"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6892027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A traditional packet filter makes filtering decisions on an individual packet basis and does not take into consideration any higher-layer context. To understand what is meant by </a:t>
            </a:r>
            <a:r>
              <a:rPr lang="en-US" i="1" dirty="0"/>
              <a:t>context </a:t>
            </a:r>
            <a:r>
              <a:rPr lang="en-US" i="0" dirty="0"/>
              <a:t>and why a traditional packet filter is limited with regard to context, </a:t>
            </a:r>
            <a:r>
              <a:rPr lang="en-US" dirty="0"/>
              <a:t>a little background is needed. Most standardized applications that run on top of TCP follow a client/server model. For example, for the Simple Mail Transfer</a:t>
            </a:r>
          </a:p>
          <a:p>
            <a:pPr eaLnBrk="1" hangingPunct="1"/>
            <a:r>
              <a:rPr lang="en-US" dirty="0"/>
              <a:t>Protocol (SMTP), e-mail is transmitted from a client system to a server system. The client system generates new e-mail messages, typically from user input. The server system accepts incoming e-mail messages and places them in the appropriate user mailboxes. SMTP operates by setting up a TCP connection between client and server, in which the TCP server port number, which identifies the SMTP server</a:t>
            </a:r>
          </a:p>
          <a:p>
            <a:pPr eaLnBrk="1" hangingPunct="1"/>
            <a:r>
              <a:rPr lang="en-US" dirty="0"/>
              <a:t>application, is 25. The TCP port number for the SMTP client is a number between 1024 and 65535 that is generated by the SMTP client.</a:t>
            </a:r>
          </a:p>
          <a:p>
            <a:pPr eaLnBrk="1" hangingPunct="1"/>
            <a:endParaRPr lang="en-US" dirty="0"/>
          </a:p>
          <a:p>
            <a:pPr eaLnBrk="1" hangingPunct="1"/>
            <a:r>
              <a:rPr lang="en-US" dirty="0"/>
              <a:t>In general, when an application that uses TCP creates a session with a remote host, it creates a TCP connection in which the TCP port number for the remote  (server) application is a number less than 1024 and the TCP port number for the local (client) application is a number between 1024 and 65535. The numbers less than 1024 are the “well-known” port numbers and are assigned permanently to particular applications (e.g., 25 for server SMTP). The numbers between 1024 and 65535 are generated dynamically and have temporary significance only for the</a:t>
            </a:r>
          </a:p>
          <a:p>
            <a:pPr eaLnBrk="1" hangingPunct="1"/>
            <a:r>
              <a:rPr lang="en-US" dirty="0"/>
              <a:t>lifetime of a TCP connection.</a:t>
            </a:r>
          </a:p>
          <a:p>
            <a:pPr eaLnBrk="1" hangingPunct="1"/>
            <a:endParaRPr lang="en-US" dirty="0"/>
          </a:p>
          <a:p>
            <a:pPr eaLnBrk="1" hangingPunct="1"/>
            <a:r>
              <a:rPr lang="en-US" dirty="0"/>
              <a:t>A simple packet filtering firewall must permit inbound network traffic on all these high-numbered ports for TCP-based traffic to occur. This creates a vulnerability that can be exploited by unauthorized users.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7601986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defRPr/>
            </a:pPr>
            <a:r>
              <a:rPr lang="en-US" sz="1200" b="0" i="0" u="none" strike="noStrike" kern="1200" cap="none" dirty="0">
                <a:solidFill>
                  <a:schemeClr val="dk1"/>
                </a:solidFill>
                <a:latin typeface="Arial"/>
                <a:ea typeface="Arial"/>
                <a:cs typeface="Arial"/>
                <a:sym typeface="Arial"/>
              </a:rPr>
              <a:t>A </a:t>
            </a:r>
            <a:r>
              <a:rPr lang="en-US" sz="1200" b="1" i="0" u="none" strike="noStrike" kern="1200" cap="none" dirty="0">
                <a:solidFill>
                  <a:schemeClr val="dk1"/>
                </a:solidFill>
                <a:latin typeface="Arial"/>
                <a:ea typeface="Arial"/>
                <a:cs typeface="Arial"/>
                <a:sym typeface="Arial"/>
              </a:rPr>
              <a:t>stateful inspection packet firewall </a:t>
            </a:r>
            <a:r>
              <a:rPr lang="en-US" sz="1200" b="0" i="0" u="none" strike="noStrike" kern="1200" cap="none" dirty="0">
                <a:solidFill>
                  <a:schemeClr val="dk1"/>
                </a:solidFill>
                <a:latin typeface="Arial"/>
                <a:ea typeface="Arial"/>
                <a:cs typeface="Arial"/>
                <a:sym typeface="Arial"/>
              </a:rPr>
              <a:t>tightens up the rules for TCP traffic by creating a directory of outbound TCP connections, as shown in Table 9.2 . There is an entry for each currently established connection. The packet filter will now allow incoming traffic to high-numbered ports only for those packets that fit the profile of one of the entries in this directory.</a:t>
            </a:r>
          </a:p>
          <a:p>
            <a:pPr eaLnBrk="1" hangingPunct="1">
              <a:defRPr/>
            </a:pPr>
            <a:endParaRPr lang="en-US" sz="1200" b="0" i="0" u="none" strike="noStrike" kern="1200" cap="none" dirty="0">
              <a:solidFill>
                <a:schemeClr val="dk1"/>
              </a:solidFill>
              <a:latin typeface="Arial"/>
              <a:ea typeface="Arial"/>
              <a:cs typeface="Arial"/>
              <a:sym typeface="Arial"/>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A stateful packet inspection firewall reviews the same packet information as a packet filtering firewall, but also records information about TCP connections (Figure 9.1c). Some stateful firewalls also keep track of TCP sequence numbers to prevent attacks that depend on the sequence number, such as session hijacking. Some even inspect limited amounts of application data for some well-known protocols like FTP, IM, and SIPS commands, in order to identify and track related connections.</a:t>
            </a:r>
            <a:endParaRPr lang="en-US" sz="1200" b="0" i="0" u="none" strike="noStrike" kern="1200" cap="none" dirty="0">
              <a:solidFill>
                <a:schemeClr val="dk1"/>
              </a:solidFill>
              <a:latin typeface="Arial"/>
              <a:ea typeface="Arial"/>
              <a:cs typeface="Arial"/>
              <a:sym typeface="Arial"/>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9669007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ea typeface="ＭＳ Ｐゴシック" pitchFamily="-110" charset="-128"/>
                <a:cs typeface="ＭＳ Ｐゴシック" pitchFamily="-110" charset="-128"/>
              </a:rPr>
              <a:t>A host-based firewall is a software module used to secure an individual host. Such modules are available in many operating systems or can be provided as an add-on package. Like conventional stand-alone firewalls, host-resident firewalls filter and restrict the flow of packets. A common location for such firewalls is a server. There are several advantages to the use of a server-based or workstation-based firewall:</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Filtering rules can be tailored to the host environment. Specific corporate security policies for servers can be implemented, with different filters for servers used for different application.</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Protection is provided independent of topology. Thus both internal and external attacks must pass through the firewall.</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Used in conjunction with stand-alone firewalls, the host-based firewall provides an additional layer of protection. A new type of server can be added to the network, with its own firewall, without the necessity of altering the network firewall configuration.</a:t>
            </a:r>
            <a:endParaRPr lang="en-US" dirty="0">
              <a:latin typeface="Times New Roman" pitchFamily="-110" charset="0"/>
              <a:ea typeface="ＭＳ Ｐゴシック" pitchFamily="-110" charset="-128"/>
              <a:cs typeface="ＭＳ Ｐゴシック" pitchFamily="-110" charset="-128"/>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1167184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ea typeface="ＭＳ Ｐゴシック" pitchFamily="-110" charset="-128"/>
                <a:cs typeface="ＭＳ Ｐゴシック" pitchFamily="-110" charset="-128"/>
              </a:rPr>
              <a:t>A personal firewall controls the traffic between a personal computer or workstation on one side and the Internet or enterprise network on the other side. Personal firewall functionality can be used in the home environment and on corporate intranets. Typically, the personal firewall is a software module on the personal computer. In a home environment with multiple computers connected to the Internet, firewall</a:t>
            </a:r>
          </a:p>
          <a:p>
            <a:pPr eaLnBrk="1" hangingPunct="1"/>
            <a:r>
              <a:rPr lang="en-US" dirty="0">
                <a:ea typeface="ＭＳ Ｐゴシック" pitchFamily="-110" charset="-128"/>
                <a:cs typeface="ＭＳ Ｐゴシック" pitchFamily="-110" charset="-128"/>
              </a:rPr>
              <a:t>functionality can also be housed in a router that connects all of the home computers to a DSL, cable modem, or other Internet interface.</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Personal firewalls are typically much less complex than either server-based firewalls or stand-alone firewalls. The primary role of the personal firewall is to deny unauthorized remote access to the computer. The firewall can also monitor outgoing activity in an attempt to detect and block worms and other malware.</a:t>
            </a:r>
          </a:p>
          <a:p>
            <a:pPr eaLnBrk="1" hangingPunct="1"/>
            <a:endParaRPr lang="en-US" dirty="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Personal firewall capabilities are provided by the </a:t>
            </a:r>
            <a:r>
              <a:rPr lang="en-US" sz="1200" b="0" i="1" u="none" strike="noStrike" kern="1200" baseline="0" dirty="0">
                <a:solidFill>
                  <a:schemeClr val="tx1"/>
                </a:solidFill>
                <a:latin typeface="Arial" pitchFamily="-110" charset="0"/>
                <a:ea typeface="ＭＳ Ｐゴシック" pitchFamily="-1" charset="-128"/>
                <a:cs typeface="ＭＳ Ｐゴシック" pitchFamily="-1" charset="-128"/>
              </a:rPr>
              <a:t>netfilter</a:t>
            </a:r>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package on Linux systems, or the </a:t>
            </a:r>
            <a:r>
              <a:rPr lang="en-US" sz="1200" b="0" i="1" u="none" strike="noStrike" kern="1200" baseline="0" dirty="0">
                <a:solidFill>
                  <a:schemeClr val="tx1"/>
                </a:solidFill>
                <a:latin typeface="Arial" pitchFamily="-110" charset="0"/>
                <a:ea typeface="ＭＳ Ｐゴシック" pitchFamily="-1" charset="-128"/>
                <a:cs typeface="ＭＳ Ｐゴシック" pitchFamily="-1" charset="-128"/>
              </a:rPr>
              <a:t>pf </a:t>
            </a:r>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package on BSD and Mac OS systems, or by the Windows Firewall. These packages may be configured on the command-line, or with a GUI front-end.  When such a personal firewall is enabled, all inbound connections are usually denied except for those the user explicitly permits. Outbound connections are usually allowed. The list of inbound services that can be selectively re-enabled, with their port numbers, may include the following common services:</a:t>
            </a:r>
          </a:p>
          <a:p>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Personal file sharing (548, 427)</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Windows sharing (139)</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Personal Web sharing (80, 427)</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Remote login—SSH (22)</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FTP access (20-21, 1024-65535 from 20-21)</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Printer sharing (631, 515)</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IChat Rendezvous (5297, 5298)</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ITunes Music Sharing (3869)</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CVS (2401)</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Gnutella/Limewire (6346)</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ICQ (4000)</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IRC (194)</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MSN Messenger (6891-6900)</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Network Time (123)</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Retrospect (497)</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SMB (without netbios–445)</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VNC (5900-5902)</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WebSTAR Admin (1080, 1443)</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When FTP access is enabled, ports 20 and 21 on the local machine are opened for FTP; if others connect to this computer from ports 20 or 21, the ports 1024 through 65535 are open.</a:t>
            </a:r>
          </a:p>
          <a:p>
            <a:pPr eaLnBrk="1" hangingPunct="1"/>
            <a:endParaRPr lang="en-US" dirty="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For increased protection, advanced firewall features may be configured. For example, stealth mode hides the system on the Internet by dropping unsolicited communication packets, making it appear as though the system is not present. UDP packets can be blocked, restricting network traffic to TCP packets only for open ports. The firewall also supports logging, an important tool for checking on unwanted activity. Other types of personal firewall allow the user to specify that only selected applications, or applications signed by a valid certificate authority,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may provide services accessed from the network.</a:t>
            </a:r>
            <a:endParaRPr lang="en-US" dirty="0">
              <a:ea typeface="ＭＳ Ｐゴシック" pitchFamily="-110" charset="-128"/>
              <a:cs typeface="ＭＳ Ｐゴシック" pitchFamily="-110" charset="-128"/>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1526541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Figure 9.2 illustrates a common firewall configuration that includes an additional network segment between an internal and an external firewall (see also Figure 8.5). An external firewall is placed at the edge of a local or enterprise network, just inside the boundary router that connects to the Internet or some wide area network (WAN). One or more internal firewalls protect the bulk of the enterprise network.</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Between these two types of firewalls are one or more networked devices in a region referred to as a DMZ (demilitarized zone) network. Systems that are externally accessible but need some protections are usually located on DMZ networks. Typically, the systems in the DMZ require or foster external connectivity, such as a corporate Web site, an e-mail server, or a DNS (domain name system) server.</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The external firewall provides a measure of access control and protection for the DMZ systems consistent with their need for external connectivity. The external firewall also provides a basic level of protection for the remainder of the enterprise network. In this type of configuration, internal firewalls serve three purposes:</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1. The internal firewall adds more stringent filtering capability, compared to the external firewall, in order to protect enterprise servers and workstations from external attack.</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2. The internal firewall provides two-way protection with respect to the DMZ. First, the internal firewall protects the remainder of the network from attacks launched from DMZ systems. Such attacks might originate from worms, rootkits, bots, or other malware lodged in a DMZ system. Second, an internal firewall can protect the DMZ systems from attack from the internal protected network.</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3. Multiple internal firewalls can be used to protect portions of the internal network from each other. Figure 8.5 (Example of NIDS Sensor Deployment) shows a configuration in which the internal servers are protected from internal workstations and vice versa. It also illustrates the common practice of placing the DMZ on a different network interface on the external firewall from that used to access the internal networks.
The internal protected network consisting of workstations along with the application and database servers is connected to a LAN switch. The internal D M Z network consisting of Web servers, e mail server, and D N S server is connected to another LAN switch. The two LAN switches are connected by an internal firewall. The internal D M Z network LAN switch is then connected to a boundary router through an external firewall. The router is then connected to the internet.</a:t>
            </a:r>
            <a:endParaRPr lang="en-US" b="0" dirty="0">
              <a:latin typeface="Times New Roman" pitchFamily="-110" charset="0"/>
              <a:ea typeface="ＭＳ Ｐゴシック" pitchFamily="-110" charset="-128"/>
              <a:cs typeface="ＭＳ Ｐゴシック" pitchFamily="-110" charset="-128"/>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6103254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defRPr/>
            </a:pPr>
            <a:r>
              <a:rPr lang="en-US" sz="1200" b="0" i="0" u="none" strike="noStrike" kern="1200" cap="none" dirty="0">
                <a:solidFill>
                  <a:schemeClr val="dk1"/>
                </a:solidFill>
                <a:latin typeface="Arial"/>
                <a:ea typeface="Arial"/>
                <a:cs typeface="Arial"/>
                <a:sym typeface="Arial"/>
              </a:rPr>
              <a:t>A distributed firewall configuration involves stand-alone firewall devices plus host-based firewalls working together under a central administrative control. Figure 9.4 suggests a distributed firewall configuration. Administrators can configure host  resident firewalls on hundreds of servers and workstation as well as configure personal firewalls on local and remote user systems. Tools let the network administrator set policies and monitor security across the entire network. These firewalls protect against internal attacks and provide protection tailored to specific machines and applications. Stand-alone firewalls provide global protection, including internal firewalls and an external firewall, as discussed previously.</a:t>
            </a:r>
          </a:p>
          <a:p>
            <a:pPr eaLnBrk="1" hangingPunct="1">
              <a:defRPr/>
            </a:pPr>
            <a:endParaRPr lang="en-US" sz="1200" b="0" i="0" u="none" strike="noStrike" kern="1200" cap="none" dirty="0">
              <a:solidFill>
                <a:schemeClr val="dk1"/>
              </a:solidFill>
              <a:latin typeface="Arial"/>
              <a:ea typeface="Arial"/>
              <a:cs typeface="Arial"/>
              <a:sym typeface="Arial"/>
            </a:endParaRPr>
          </a:p>
          <a:p>
            <a:pPr eaLnBrk="1" hangingPunct="1">
              <a:defRPr/>
            </a:pPr>
            <a:r>
              <a:rPr lang="en-US" sz="1200" b="0" i="0" u="none" strike="noStrike" kern="1200" cap="none" dirty="0">
                <a:solidFill>
                  <a:schemeClr val="dk1"/>
                </a:solidFill>
                <a:latin typeface="Arial"/>
                <a:ea typeface="Arial"/>
                <a:cs typeface="Arial"/>
                <a:sym typeface="Arial"/>
              </a:rPr>
              <a:t>With distributed firewalls, it may make sense to establish both an internal and an external DMZ. Web servers that need less protection because they have less critical information on them could be placed in an external DMZ, outside the external firewall. What protection is needed is provided by host-based firewalls on these servers.</a:t>
            </a:r>
          </a:p>
          <a:p>
            <a:pPr eaLnBrk="1" hangingPunct="1">
              <a:defRPr/>
            </a:pPr>
            <a:endParaRPr lang="en-US" sz="1200" b="0" i="0" u="none" strike="noStrike" kern="1200" cap="none" dirty="0">
              <a:solidFill>
                <a:schemeClr val="dk1"/>
              </a:solidFill>
              <a:latin typeface="Arial"/>
              <a:ea typeface="Arial"/>
              <a:cs typeface="Arial"/>
              <a:sym typeface="Arial"/>
            </a:endParaRPr>
          </a:p>
          <a:p>
            <a:pPr eaLnBrk="1" hangingPunct="1">
              <a:defRPr/>
            </a:pPr>
            <a:r>
              <a:rPr lang="en-US" sz="1200" b="0" i="0" u="none" strike="noStrike" kern="1200" cap="none" dirty="0">
                <a:solidFill>
                  <a:schemeClr val="dk1"/>
                </a:solidFill>
                <a:latin typeface="Arial"/>
                <a:ea typeface="Arial"/>
                <a:cs typeface="Arial"/>
                <a:sym typeface="Arial"/>
              </a:rPr>
              <a:t>An important aspect of a distributed firewall configuration is security monitoring. Such monitoring typically includes log aggregation and analysis, firewall statistics, and fine-grained remote monitoring of individual hosts if needed.
The internal protected network consisting of workstations along with the application and database servers, with host resistant firewall, is connected to a LAN switch. The internal D M Z network consisting of Web servers, email server, and D N S server is connected to another LAN switch. The two LAN switches are connected by an internal firewall. The internal D M Z network LAN switch is then connected to a boundary router through an external firewall. The router is then connected to the internet. The boundary router is connected to an external D M Z network and the internet is connected to remote users.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9153836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A further addition to the range of security products is the intrusion prevention system (IPS), also known as intrusion detection and prevention system (IDPS). It is an extension of an IDS that includes the capability to attempt to block or prevent detected malicious activity. Like an IDS, an IPS can be host-based, network-based, or distributed/hybrid, as we discuss in Chapter 8. Similarly, it can use anomaly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detection to identify behavior that is not that of legitimate users, or signature/heuristic detection to identify known malicious behavior.</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Once an IDS has detected malicious activity, it can respond by modifying or blocking network packets across a perimeter or into a host, or by modifying or blocking system calls by programs running on a host. Thus, a network IPS can block traffic, as a firewall does, but makes use of the types of algorithms developed for IDSs to determine when to do so. It is a matter of terminology whether a network IPS is considered a separate, new type of product or simply another form of firewall.</a:t>
            </a:r>
            <a:endParaRPr lang="en-US" dirty="0">
              <a:ea typeface="ＭＳ Ｐゴシック" pitchFamily="-110" charset="-128"/>
              <a:cs typeface="ＭＳ Ｐゴシック" pitchFamily="-110" charset="-128"/>
            </a:endParaRPr>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8223571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19</a:t>
            </a:fld>
            <a:endParaRPr lang="en-US" dirty="0"/>
          </a:p>
        </p:txBody>
      </p:sp>
    </p:spTree>
    <p:extLst>
      <p:ext uri="{BB962C8B-B14F-4D97-AF65-F5344CB8AC3E}">
        <p14:creationId xmlns:p14="http://schemas.microsoft.com/office/powerpoint/2010/main" val="124403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ea typeface="ＭＳ Ｐゴシック" pitchFamily="-110" charset="-128"/>
                <a:cs typeface="ＭＳ Ｐゴシック" pitchFamily="-110" charset="-128"/>
              </a:rPr>
              <a:t>Internet connectivity is no longer optional for organizations. The information and services available are essential to the organization. Moreover, individual users within the organization want and need Internet access, and if this is not provided via their LAN, they could use a wireless broadband capability from their PC to an Internet service provider (ISP). However, while Internet access provides benefits to</a:t>
            </a:r>
          </a:p>
          <a:p>
            <a:pPr eaLnBrk="1" hangingPunct="1"/>
            <a:r>
              <a:rPr lang="en-US" dirty="0">
                <a:ea typeface="ＭＳ Ｐゴシック" pitchFamily="-110" charset="-128"/>
                <a:cs typeface="ＭＳ Ｐゴシック" pitchFamily="-110" charset="-128"/>
              </a:rPr>
              <a:t>the organization, it enables the outside world to reach and interact with local network assets. This creates a threat to the organization. While it is possible to equip each workstation and server on the premises network with strong security features, such as intrusion protection, this may not be sufficient and in some cases is not cost effective. Consider a network with hundreds or even thousands of systems, running</a:t>
            </a:r>
          </a:p>
          <a:p>
            <a:pPr eaLnBrk="1" hangingPunct="1"/>
            <a:r>
              <a:rPr lang="en-US" dirty="0">
                <a:ea typeface="ＭＳ Ｐゴシック" pitchFamily="-110" charset="-128"/>
                <a:cs typeface="ＭＳ Ｐゴシック" pitchFamily="-110" charset="-128"/>
              </a:rPr>
              <a:t>various operating systems, such as different versions of Windows, MacOS, and Linux. When a security flaw is discovered, each potentially affected system must be upgraded to fix that flaw. This requires scaleable configuration management and aggressive patching to function effectively. While difficult, this is possible and is necessary if only host-based security is used. A widely accepted alternative or at least</a:t>
            </a:r>
          </a:p>
          <a:p>
            <a:pPr eaLnBrk="1" hangingPunct="1"/>
            <a:r>
              <a:rPr lang="en-US" dirty="0">
                <a:ea typeface="ＭＳ Ｐゴシック" pitchFamily="-110" charset="-128"/>
                <a:cs typeface="ＭＳ Ｐゴシック" pitchFamily="-110" charset="-128"/>
              </a:rPr>
              <a:t>complement to host-based security services is the firewall. The firewall is inserted between the premises network and the Internet to establish a controlled link and to erect an outer security wall or perimeter. The aim of this perimeter is to protect the premises network from Internet-based attacks and to provide a single choke point where security and auditing can be imposed. The firewall may be a single computer</a:t>
            </a:r>
          </a:p>
          <a:p>
            <a:pPr eaLnBrk="1" hangingPunct="1"/>
            <a:r>
              <a:rPr lang="en-US" dirty="0">
                <a:ea typeface="ＭＳ Ｐゴシック" pitchFamily="-110" charset="-128"/>
                <a:cs typeface="ＭＳ Ｐゴシック" pitchFamily="-110" charset="-128"/>
              </a:rPr>
              <a:t>system or a set of two or more systems that cooperate to perform the firewall function.</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The firewall, then, provides an additional layer of defense, insulating the internal systems from external networks. This follows the classic military doctrine of “defense in depth,” which is just as applicable to IT security.</a:t>
            </a:r>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268255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ea typeface="ＭＳ Ｐゴシック" pitchFamily="-110" charset="-128"/>
                <a:cs typeface="ＭＳ Ｐゴシック" pitchFamily="-110" charset="-128"/>
              </a:rPr>
              <a:t>[BELL94] lists the following design goals for a firewall:</a:t>
            </a:r>
          </a:p>
          <a:p>
            <a:pPr eaLnBrk="1" hangingPunct="1"/>
            <a:endParaRPr lang="en-US" b="1"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1. All traffic from inside to outside, and vice versa, must pass through the firewall. This is achieved by physically blocking all access to the local network except via the firewall. Various configurations are possible, as explained later in this chapter.</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2. Only authorized traffic, as defined by the local security policy, will be allowed to pass. Various types of firewalls are used, which implement various types of security policies, as explained later in this chapter.</a:t>
            </a:r>
          </a:p>
          <a:p>
            <a:pPr eaLnBrk="1" hangingPunct="1"/>
            <a:endParaRPr lang="en-US" b="0" dirty="0">
              <a:ea typeface="ＭＳ Ｐゴシック" pitchFamily="-110" charset="-128"/>
              <a:cs typeface="ＭＳ Ｐゴシック" pitchFamily="-110" charset="-128"/>
            </a:endParaRPr>
          </a:p>
          <a:p>
            <a:r>
              <a:rPr lang="en-US" b="0" dirty="0">
                <a:ea typeface="ＭＳ Ｐゴシック" pitchFamily="-110" charset="-128"/>
                <a:cs typeface="ＭＳ Ｐゴシック" pitchFamily="-110" charset="-128"/>
              </a:rPr>
              <a:t>3. The firewall itself is immune to penetration. </a:t>
            </a:r>
            <a:r>
              <a:rPr lang="en-US" sz="1200" kern="1200" dirty="0">
                <a:solidFill>
                  <a:schemeClr val="tx1"/>
                </a:solidFill>
                <a:effectLst/>
                <a:latin typeface="Arial" pitchFamily="-110" charset="0"/>
                <a:ea typeface="ＭＳ Ｐゴシック" pitchFamily="-1" charset="-128"/>
                <a:cs typeface="ＭＳ Ｐゴシック" pitchFamily="-1" charset="-128"/>
              </a:rPr>
              <a:t> This implies the use of a hardened system with a secured operating system, as we will describe in Chapter 12.</a:t>
            </a:r>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37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 critical component in the planning and implementation of a firewall is specifying a suitable access policy. This lists the types of traffic  authorized to pass through the firewall, including address ranges, protocols, applications and content types. This policy should be developed from the organization’s information security risk assessment and policy, that we discuss in Chapters 14 and 15. This policy should be developed from a broad specification of which traffic types the organization needs to support. It is then refined to detail the filter elements we discuss next, which can then be implemented within an appropriate firewall topology.</a:t>
            </a:r>
            <a:endParaRPr lang="en-US" dirty="0"/>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79021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10" charset="0"/>
                <a:ea typeface="ＭＳ Ｐゴシック" pitchFamily="-1" charset="-128"/>
                <a:cs typeface="ＭＳ Ｐゴシック" pitchFamily="-1" charset="-128"/>
              </a:rPr>
              <a:t> NIST SP 800-41 (</a:t>
            </a:r>
            <a:r>
              <a:rPr lang="en-US" sz="1200" i="1" kern="1200" dirty="0">
                <a:solidFill>
                  <a:schemeClr val="tx1"/>
                </a:solidFill>
                <a:effectLst/>
                <a:latin typeface="Arial" pitchFamily="-110" charset="0"/>
                <a:ea typeface="ＭＳ Ｐゴシック" pitchFamily="-1" charset="-128"/>
                <a:cs typeface="ＭＳ Ｐゴシック" pitchFamily="-1" charset="-128"/>
              </a:rPr>
              <a:t>Guidelines on Firewalls and Firewall Policy</a:t>
            </a:r>
            <a:r>
              <a:rPr lang="en-US" sz="1200" kern="1200" dirty="0">
                <a:solidFill>
                  <a:schemeClr val="tx1"/>
                </a:solidFill>
                <a:effectLst/>
                <a:latin typeface="Arial" pitchFamily="-110" charset="0"/>
                <a:ea typeface="ＭＳ Ｐゴシック" pitchFamily="-1" charset="-128"/>
                <a:cs typeface="ＭＳ Ｐゴシック" pitchFamily="-1" charset="-128"/>
              </a:rPr>
              <a:t>, September 2009) lists a range of characteristics that a firewall access policy could use to filter traffic, including:</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a:t>
            </a:r>
            <a:r>
              <a:rPr lang="en-US" sz="1200" b="1" i="0" u="none" strike="noStrike" kern="1200" baseline="0" dirty="0">
                <a:solidFill>
                  <a:schemeClr val="tx1"/>
                </a:solidFill>
                <a:latin typeface="Arial" pitchFamily="-110" charset="0"/>
                <a:ea typeface="ＭＳ Ｐゴシック" pitchFamily="-1" charset="-128"/>
                <a:cs typeface="ＭＳ Ｐゴシック" pitchFamily="-1" charset="-128"/>
              </a:rPr>
              <a:t>IP Address and Protocol Values</a:t>
            </a:r>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Controls access based on the source or destination addresses and port numbers, direction of flow being inbound or outbound, and other network and transport layer characteristics. This type of filtering is used by packet filter and stateful inspection firewalls. It is typically used to limit access to specific services.</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a:t>
            </a:r>
            <a:r>
              <a:rPr lang="en-US" sz="1200" b="1" i="0" u="none" strike="noStrike" kern="1200" baseline="0" dirty="0">
                <a:solidFill>
                  <a:schemeClr val="tx1"/>
                </a:solidFill>
                <a:latin typeface="Arial" pitchFamily="-110" charset="0"/>
                <a:ea typeface="ＭＳ Ｐゴシック" pitchFamily="-1" charset="-128"/>
                <a:cs typeface="ＭＳ Ｐゴシック" pitchFamily="-1" charset="-128"/>
              </a:rPr>
              <a:t>Application Protocol:</a:t>
            </a:r>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Controls access on the basis of authorized application protocol data. This type of filtering is used by an application-level gateway that relays and monitors the exchange of information for specific application protocols, for example, checking Simple Mail Transfer Protocol (SMTP) e-mail for spam, or HTPP Web requests to authorized sites only.</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a:t>
            </a:r>
            <a:r>
              <a:rPr lang="en-US" sz="1200" b="1" i="0" u="none" strike="noStrike" kern="1200" baseline="0" dirty="0">
                <a:solidFill>
                  <a:schemeClr val="tx1"/>
                </a:solidFill>
                <a:latin typeface="Arial" pitchFamily="-110" charset="0"/>
                <a:ea typeface="ＭＳ Ｐゴシック" pitchFamily="-1" charset="-128"/>
                <a:cs typeface="ＭＳ Ｐゴシック" pitchFamily="-1" charset="-128"/>
              </a:rPr>
              <a:t>User Identity: </a:t>
            </a:r>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Controls access based on the users identity, typically for inside users who identify themselves using some form of secure authentication technology, such as IPSec (Chapter 22).</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a:t>
            </a:r>
            <a:r>
              <a:rPr lang="en-US" sz="1200" b="1" i="0" u="none" strike="noStrike" kern="1200" baseline="0" dirty="0">
                <a:solidFill>
                  <a:schemeClr val="tx1"/>
                </a:solidFill>
                <a:latin typeface="Arial" pitchFamily="-110" charset="0"/>
                <a:ea typeface="ＭＳ Ｐゴシック" pitchFamily="-1" charset="-128"/>
                <a:cs typeface="ＭＳ Ｐゴシック" pitchFamily="-1" charset="-128"/>
              </a:rPr>
              <a:t>Network Activity</a:t>
            </a:r>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Controls access based on considerations such as the time or request, for example, only in business hours; rate of requests, for example, to detect scanning attempts; or other activity patterns.</a:t>
            </a:r>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42313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235356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ea typeface="ＭＳ Ｐゴシック" pitchFamily="-110" charset="-128"/>
                <a:cs typeface="ＭＳ Ｐゴシック" pitchFamily="-110" charset="-128"/>
              </a:rPr>
              <a:t>Before proceeding to the details of firewall types and configurations, it is best to summarize what one can expect from a firewall. The following capabilities are within the scope of a firewall:</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1. A firewall defines a single choke point that attempts to keep unauthorized users out of the protected network, prohibit potentially vulnerable services from entering or leaving the network, and provide protection from various kinds of IP spoofing and routing attacks. The use of a single choke point simplifies security management because security capabilities are consolidated on a single system or set of systems.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2. A firewall provides a location for monitoring security-related events. Audits and alarms can be implemented on the firewall system.</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3. A firewall is a convenient platform for several Internet functions that are not security related. These include a network address translator, which maps local addresses to Internet addresses, and a network management function that audits or logs Internet usage.</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4. A firewall can serve as the platform for IPSec. Using the tunnel mode capability described in Chapter 22 , the firewall can be used to implement virtual private networks.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Firewalls have their limitations, including the following:</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1. The firewall cannot protect against attacks that bypass the firewall. Internal systems may have dial-out or mobile broadband capability to connect to  an ISP. An internal LAN may support a modem pool that provides dial-in capability for traveling employees and telecommuters.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2. The firewall may not protect fully against internal threats, such as a disgruntled employee or an employee who unwittingly cooperates with an external attacker.</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3. An improperly secured wireless LAN may be accessed from outside the organization. An internal firewall that separates portions of an enterprise network cannot guard against wireless communications between local systems on different sides of the internal firewall.</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4. A laptop, PDA, or portable storage device may be used and infected outside the corporate network and then attached and used internally.</a:t>
            </a:r>
            <a:endParaRPr lang="en-US" b="0" dirty="0">
              <a:latin typeface="Times New Roman" pitchFamily="-110" charset="0"/>
              <a:ea typeface="ＭＳ Ｐゴシック" pitchFamily="-110" charset="-128"/>
              <a:cs typeface="ＭＳ Ｐゴシック" pitchFamily="-110" charset="-128"/>
            </a:endParaRPr>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764828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10" charset="0"/>
                <a:ea typeface="ＭＳ Ｐゴシック" pitchFamily="-1" charset="-128"/>
                <a:cs typeface="ＭＳ Ｐゴシック" pitchFamily="-1" charset="-128"/>
              </a:rPr>
              <a:t> A firewall can monitor network traffic at a number of levels, from low-level network packets, either individually or as part of a flow, to all traffic within a transport connection, up to inspecting details of application protocols. The choice of which level is appropriate is determined by the desired firewall access policy. It can operate as a positive filter, allowing to pass only packets that meet specific criteria, or as a negative  filter, rejecting any packet that meets certain criteria. The criteria implement the access policy for the firewall that we discussed in the previous section. Depending on the type of firewall, it may examine one or more protocol headers in each packet, the payload of each packet, or the pattern generated by a sequence of packets. In this section, we look at the principal types of firewalls.
The illustrations are as follows. Illustration a labeled, general model, depicts a firewall which is placed between Internal, protected, network, example enterprise network and external, untrusted, network, example internet. Illustration b labeled, packet filtering firewall depicts a firewall with five layers from bottom to top as follows. Physical, Network access, internet, transport, application. The firewall has end to end transport connection on both sides. Illustration c labeled, stateful inspection firewall depicts a firewall with five layers from bottom to top as follows. Physical, Network access, internet, transport, application. A state info is connected to the firewall. The firewall has end to end transport connection on both sides. Illustration d labeled, application proxy firewall depicts a firewall with two sets of five layers. The layers from bottom to top are as follows. Physical, Network access, internet, transport, application. The two application layers are connected to the each other, and the connection is labeled, application proxy. The transport layer in the first set is connected to the internal transport connection, while the transport layer in the second set is connected to the external transport connection. Illustration e labeled, circuit level proxy firewall depicts a firewall with two sets of five layers. The layers from bottom to top are as follows. Physical, Network access, internet, transport, application. The two transport layers are connected to the each other, and the connection is labeled, circuit level proxy. The transport layer in the first set is connected to the internal transport connection, while the transport layer in the second set is connected to the external transport connection.</a:t>
            </a:r>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0552055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ea typeface="ＭＳ Ｐゴシック" pitchFamily="-110" charset="-128"/>
                <a:cs typeface="ＭＳ Ｐゴシック" pitchFamily="-110" charset="-128"/>
              </a:rPr>
              <a:t>A </a:t>
            </a:r>
            <a:r>
              <a:rPr lang="en-US" b="1" dirty="0">
                <a:ea typeface="ＭＳ Ｐゴシック" pitchFamily="-110" charset="-128"/>
                <a:cs typeface="ＭＳ Ｐゴシック" pitchFamily="-110" charset="-128"/>
              </a:rPr>
              <a:t>packet filtering firewall </a:t>
            </a:r>
            <a:r>
              <a:rPr lang="en-US" b="0" dirty="0">
                <a:ea typeface="ＭＳ Ｐゴシック" pitchFamily="-110" charset="-128"/>
                <a:cs typeface="ＭＳ Ｐゴシック" pitchFamily="-110" charset="-128"/>
              </a:rPr>
              <a:t>applies a set of rules to each incoming and outgoing IP packet and then forwards or discards the packet ( Figure 9.1b ). The firewall is typically configured to filter packets going in both directions (from and to the internal network). Filtering rules are based on information contained in a network packet:</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a:t>
            </a:r>
            <a:r>
              <a:rPr lang="en-US" b="1" dirty="0">
                <a:ea typeface="ＭＳ Ｐゴシック" pitchFamily="-110" charset="-128"/>
                <a:cs typeface="ＭＳ Ｐゴシック" pitchFamily="-110" charset="-128"/>
              </a:rPr>
              <a:t>Source IP address: </a:t>
            </a:r>
            <a:r>
              <a:rPr lang="en-US" b="0" dirty="0">
                <a:ea typeface="ＭＳ Ｐゴシック" pitchFamily="-110" charset="-128"/>
                <a:cs typeface="ＭＳ Ｐゴシック" pitchFamily="-110" charset="-128"/>
              </a:rPr>
              <a:t>The IP address of the system that originated the IP packet (e.g., 192.178.1.1)</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a:t>
            </a:r>
            <a:r>
              <a:rPr lang="en-US" b="1" dirty="0">
                <a:ea typeface="ＭＳ Ｐゴシック" pitchFamily="-110" charset="-128"/>
                <a:cs typeface="ＭＳ Ｐゴシック" pitchFamily="-110" charset="-128"/>
              </a:rPr>
              <a:t>Destination IP address</a:t>
            </a:r>
            <a:r>
              <a:rPr lang="en-US" b="0" dirty="0">
                <a:ea typeface="ＭＳ Ｐゴシック" pitchFamily="-110" charset="-128"/>
                <a:cs typeface="ＭＳ Ｐゴシック" pitchFamily="-110" charset="-128"/>
              </a:rPr>
              <a:t>: The IP address of the system the IP packet is trying to reach (e.g., 192.168.1.2)</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a:t>
            </a:r>
            <a:r>
              <a:rPr lang="en-US" b="1" dirty="0">
                <a:ea typeface="ＭＳ Ｐゴシック" pitchFamily="-110" charset="-128"/>
                <a:cs typeface="ＭＳ Ｐゴシック" pitchFamily="-110" charset="-128"/>
              </a:rPr>
              <a:t>Source and destination transport-level address: </a:t>
            </a:r>
            <a:r>
              <a:rPr lang="en-US" b="0" dirty="0">
                <a:ea typeface="ＭＳ Ｐゴシック" pitchFamily="-110" charset="-128"/>
                <a:cs typeface="ＭＳ Ｐゴシック" pitchFamily="-110" charset="-128"/>
              </a:rPr>
              <a:t>The transport-level (e.g., TCP or UDP) port number, which defines applications such as SNMP or HTTP.</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a:t>
            </a:r>
            <a:r>
              <a:rPr lang="en-US" b="1" dirty="0">
                <a:ea typeface="ＭＳ Ｐゴシック" pitchFamily="-110" charset="-128"/>
                <a:cs typeface="ＭＳ Ｐゴシック" pitchFamily="-110" charset="-128"/>
              </a:rPr>
              <a:t>IP protocol field</a:t>
            </a:r>
            <a:r>
              <a:rPr lang="en-US" b="0" dirty="0">
                <a:ea typeface="ＭＳ Ｐゴシック" pitchFamily="-110" charset="-128"/>
                <a:cs typeface="ＭＳ Ｐゴシック" pitchFamily="-110" charset="-128"/>
              </a:rPr>
              <a:t>: Defines the transport protocol</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a:t>
            </a:r>
            <a:r>
              <a:rPr lang="en-US" b="1" dirty="0">
                <a:ea typeface="ＭＳ Ｐゴシック" pitchFamily="-110" charset="-128"/>
                <a:cs typeface="ＭＳ Ｐゴシック" pitchFamily="-110" charset="-128"/>
              </a:rPr>
              <a:t>Interface:</a:t>
            </a:r>
            <a:r>
              <a:rPr lang="en-US" b="0" dirty="0">
                <a:ea typeface="ＭＳ Ｐゴシック" pitchFamily="-110" charset="-128"/>
                <a:cs typeface="ＭＳ Ｐゴシック" pitchFamily="-110" charset="-128"/>
              </a:rPr>
              <a:t> For a firewall with three or more ports, which interface of the firewall the packet came from or for which interface of the firewall the packet is destined.</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The packet filter is typically set up as a list of rules based on matches to fields in the IP or TCP header. If there is a match to one of the rules, that rule is invoked to determine whether to forward or discard the packet. If there is no match to any rule, then a default action is taken. Two default policies are possible:</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a:t>
            </a:r>
            <a:r>
              <a:rPr lang="en-US" b="1" dirty="0">
                <a:ea typeface="ＭＳ Ｐゴシック" pitchFamily="-110" charset="-128"/>
                <a:cs typeface="ＭＳ Ｐゴシック" pitchFamily="-110" charset="-128"/>
              </a:rPr>
              <a:t>Default =</a:t>
            </a:r>
            <a:r>
              <a:rPr lang="en-US" b="1" baseline="0" dirty="0">
                <a:ea typeface="ＭＳ Ｐゴシック" pitchFamily="-110" charset="-128"/>
                <a:cs typeface="ＭＳ Ｐゴシック" pitchFamily="-110" charset="-128"/>
              </a:rPr>
              <a:t> </a:t>
            </a:r>
            <a:r>
              <a:rPr lang="en-US" b="1" dirty="0">
                <a:ea typeface="ＭＳ Ｐゴシック" pitchFamily="-110" charset="-128"/>
                <a:cs typeface="ＭＳ Ｐゴシック" pitchFamily="-110" charset="-128"/>
              </a:rPr>
              <a:t>discard: </a:t>
            </a:r>
            <a:r>
              <a:rPr lang="en-US" b="0" dirty="0">
                <a:ea typeface="ＭＳ Ｐゴシック" pitchFamily="-110" charset="-128"/>
                <a:cs typeface="ＭＳ Ｐゴシック" pitchFamily="-110" charset="-128"/>
              </a:rPr>
              <a:t>That which is not expressly permitted is prohibited.</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a:t>
            </a:r>
            <a:r>
              <a:rPr lang="en-US" b="1" dirty="0">
                <a:ea typeface="ＭＳ Ｐゴシック" pitchFamily="-110" charset="-128"/>
                <a:cs typeface="ＭＳ Ｐゴシック" pitchFamily="-110" charset="-128"/>
              </a:rPr>
              <a:t>Default =</a:t>
            </a:r>
            <a:r>
              <a:rPr lang="en-US" b="1" baseline="0" dirty="0">
                <a:ea typeface="ＭＳ Ｐゴシック" pitchFamily="-110" charset="-128"/>
                <a:cs typeface="ＭＳ Ｐゴシック" pitchFamily="-110" charset="-128"/>
              </a:rPr>
              <a:t> </a:t>
            </a:r>
            <a:r>
              <a:rPr lang="en-US" b="1" dirty="0">
                <a:ea typeface="ＭＳ Ｐゴシック" pitchFamily="-110" charset="-128"/>
                <a:cs typeface="ＭＳ Ｐゴシック" pitchFamily="-110" charset="-128"/>
              </a:rPr>
              <a:t>forward:</a:t>
            </a:r>
            <a:r>
              <a:rPr lang="en-US" b="0" dirty="0">
                <a:ea typeface="ＭＳ Ｐゴシック" pitchFamily="-110" charset="-128"/>
                <a:cs typeface="ＭＳ Ｐゴシック" pitchFamily="-110" charset="-128"/>
              </a:rPr>
              <a:t> That which is not expressly prohibited is permitted.</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The default discard policy is more conservative. Initially, everything is blocked, and services must be added on a case-by-case basis. This policy is more visible to users, who are more likely to see the firewall as a hindrance. However, this is the policy likely to be preferred by businesses and government organizations. Further, visibility to users diminishes as rules are created. The default forward policy increases ease of use for end users but provides reduced security; the security administrator must, in essence, react to each new security threat as it becomes known. This policy may be used by generally more open organizations, such as universities.</a:t>
            </a:r>
            <a:endParaRPr lang="en-US" b="0" dirty="0">
              <a:latin typeface="Times New Roman" pitchFamily="-110" charset="0"/>
              <a:ea typeface="ＭＳ Ｐゴシック" pitchFamily="-110" charset="-128"/>
              <a:cs typeface="ＭＳ Ｐゴシック" pitchFamily="-110" charset="-128"/>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371391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Opener-add copyright">
    <p:spTree>
      <p:nvGrpSpPr>
        <p:cNvPr id="1" name="Shape 37"/>
        <p:cNvGrpSpPr/>
        <p:nvPr/>
      </p:nvGrpSpPr>
      <p:grpSpPr>
        <a:xfrm>
          <a:off x="0" y="0"/>
          <a:ext cx="0" cy="0"/>
          <a:chOff x="0" y="0"/>
          <a:chExt cx="0" cy="0"/>
        </a:xfrm>
      </p:grpSpPr>
      <p:sp>
        <p:nvSpPr>
          <p:cNvPr id="38" name="Title Placeholder"/>
          <p:cNvSpPr txBox="1">
            <a:spLocks noGrp="1"/>
          </p:cNvSpPr>
          <p:nvPr>
            <p:ph type="title"/>
          </p:nvPr>
        </p:nvSpPr>
        <p:spPr>
          <a:xfrm>
            <a:off x="457200" y="215371"/>
            <a:ext cx="8229600" cy="622828"/>
          </a:xfrm>
          <a:prstGeom prst="rect">
            <a:avLst/>
          </a:prstGeom>
          <a:noFill/>
          <a:ln>
            <a:noFill/>
          </a:ln>
        </p:spPr>
        <p:txBody>
          <a:bodyPr lIns="91425" tIns="91425" rIns="91425" bIns="91425" anchor="ctr"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Content Placeholder"/>
          <p:cNvSpPr txBox="1">
            <a:spLocks noGrp="1"/>
          </p:cNvSpPr>
          <p:nvPr>
            <p:ph type="body" idx="1"/>
          </p:nvPr>
        </p:nvSpPr>
        <p:spPr>
          <a:xfrm>
            <a:off x="457200" y="958098"/>
            <a:ext cx="8229600" cy="478970"/>
          </a:xfrm>
          <a:prstGeom prst="rect">
            <a:avLst/>
          </a:prstGeom>
          <a:noFill/>
          <a:ln>
            <a:noFill/>
          </a:ln>
        </p:spPr>
        <p:txBody>
          <a:bodyPr lIns="91425" tIns="91425" rIns="91425" bIns="91425" anchor="ctr"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 name="Content Placeholder 3">
            <a:extLst>
              <a:ext uri="{FF2B5EF4-FFF2-40B4-BE49-F238E27FC236}">
                <a16:creationId xmlns:a16="http://schemas.microsoft.com/office/drawing/2014/main" id="{6EE677B9-EC76-47FA-B8D6-49D033518C61}"/>
              </a:ext>
            </a:extLst>
          </p:cNvPr>
          <p:cNvSpPr>
            <a:spLocks noGrp="1"/>
          </p:cNvSpPr>
          <p:nvPr>
            <p:ph sz="quarter" idx="13" hasCustomPrompt="1"/>
          </p:nvPr>
        </p:nvSpPr>
        <p:spPr>
          <a:xfrm>
            <a:off x="457200" y="1600200"/>
            <a:ext cx="4397375" cy="4525963"/>
          </a:xfrm>
        </p:spPr>
        <p:txBody>
          <a:bodyPr/>
          <a:lstStyle>
            <a:lvl1pPr marL="101600" indent="0">
              <a:buNone/>
              <a:defRPr/>
            </a:lvl1pPr>
          </a:lstStyle>
          <a:p>
            <a:pPr lvl="0"/>
            <a:r>
              <a:rPr lang="en-US" dirty="0"/>
              <a:t>Image of front cover</a:t>
            </a:r>
          </a:p>
        </p:txBody>
      </p:sp>
      <p:sp>
        <p:nvSpPr>
          <p:cNvPr id="6" name="Content Placeholder 5">
            <a:extLst>
              <a:ext uri="{FF2B5EF4-FFF2-40B4-BE49-F238E27FC236}">
                <a16:creationId xmlns:a16="http://schemas.microsoft.com/office/drawing/2014/main" id="{F4ED3915-2147-4382-A599-2376CC8854D1}"/>
              </a:ext>
            </a:extLst>
          </p:cNvPr>
          <p:cNvSpPr>
            <a:spLocks noGrp="1"/>
          </p:cNvSpPr>
          <p:nvPr>
            <p:ph sz="quarter" idx="14" hasCustomPrompt="1"/>
          </p:nvPr>
        </p:nvSpPr>
        <p:spPr>
          <a:xfrm>
            <a:off x="5029200" y="1600200"/>
            <a:ext cx="3657600" cy="1492250"/>
          </a:xfrm>
        </p:spPr>
        <p:txBody>
          <a:bodyPr anchor="b"/>
          <a:lstStyle>
            <a:lvl1pPr marL="101600" indent="0" algn="ctr">
              <a:buNone/>
              <a:defRPr sz="3000" b="1">
                <a:latin typeface="+mn-lt"/>
              </a:defRPr>
            </a:lvl1pPr>
            <a:lvl2pPr marL="558800" indent="0">
              <a:buNone/>
              <a:defRPr/>
            </a:lvl2pPr>
          </a:lstStyle>
          <a:p>
            <a:pPr lvl="0"/>
            <a:r>
              <a:rPr lang="en-US" dirty="0"/>
              <a:t>Chapter #</a:t>
            </a:r>
          </a:p>
        </p:txBody>
      </p:sp>
      <p:sp>
        <p:nvSpPr>
          <p:cNvPr id="8" name="Content Placeholder 7">
            <a:extLst>
              <a:ext uri="{FF2B5EF4-FFF2-40B4-BE49-F238E27FC236}">
                <a16:creationId xmlns:a16="http://schemas.microsoft.com/office/drawing/2014/main" id="{3B38FD8D-0DB0-4A1A-A3F1-E26B606AC837}"/>
              </a:ext>
            </a:extLst>
          </p:cNvPr>
          <p:cNvSpPr>
            <a:spLocks noGrp="1"/>
          </p:cNvSpPr>
          <p:nvPr>
            <p:ph sz="quarter" idx="15" hasCustomPrompt="1"/>
          </p:nvPr>
        </p:nvSpPr>
        <p:spPr>
          <a:xfrm>
            <a:off x="5029200" y="3252788"/>
            <a:ext cx="3657600" cy="2873375"/>
          </a:xfrm>
        </p:spPr>
        <p:txBody>
          <a:bodyPr/>
          <a:lstStyle>
            <a:lvl1pPr marL="0" indent="0" algn="ctr">
              <a:buNone/>
              <a:defRPr sz="2200">
                <a:latin typeface="+mn-lt"/>
              </a:defRPr>
            </a:lvl1pPr>
          </a:lstStyle>
          <a:p>
            <a:pPr lvl="0"/>
            <a:r>
              <a:rPr lang="en-US" dirty="0"/>
              <a:t>Chapter name</a:t>
            </a:r>
          </a:p>
        </p:txBody>
      </p:sp>
      <p:sp>
        <p:nvSpPr>
          <p:cNvPr id="12" name="Shape 13">
            <a:extLst>
              <a:ext uri="{FF2B5EF4-FFF2-40B4-BE49-F238E27FC236}">
                <a16:creationId xmlns:a16="http://schemas.microsoft.com/office/drawing/2014/main" id="{C5328E6C-2B17-49B8-8712-6C0E107A1D99}"/>
              </a:ext>
            </a:extLst>
          </p:cNvPr>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3" name="Shape 14">
            <a:extLst>
              <a:ext uri="{FF2B5EF4-FFF2-40B4-BE49-F238E27FC236}">
                <a16:creationId xmlns:a16="http://schemas.microsoft.com/office/drawing/2014/main" id="{CE0B5B1C-8858-43DC-BD75-C546F4738779}"/>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
        <p:nvSpPr>
          <p:cNvPr id="9" name="Picture Placeholder 8">
            <a:extLst>
              <a:ext uri="{FF2B5EF4-FFF2-40B4-BE49-F238E27FC236}">
                <a16:creationId xmlns:a16="http://schemas.microsoft.com/office/drawing/2014/main" id="{51B8939D-A957-42F9-A1B5-556D29D235AB}"/>
              </a:ext>
            </a:extLst>
          </p:cNvPr>
          <p:cNvSpPr>
            <a:spLocks noGrp="1"/>
          </p:cNvSpPr>
          <p:nvPr>
            <p:ph type="pic" sz="quarter" idx="16" hasCustomPrompt="1"/>
          </p:nvPr>
        </p:nvSpPr>
        <p:spPr>
          <a:xfrm>
            <a:off x="457200" y="6400801"/>
            <a:ext cx="1001713" cy="228600"/>
          </a:xfrm>
        </p:spPr>
        <p:txBody>
          <a:bodyPr anchor="ctr"/>
          <a:lstStyle>
            <a:lvl1pPr>
              <a:buNone/>
              <a:defRPr sz="1200">
                <a:latin typeface="Verdana" panose="020B0604030504040204" pitchFamily="34" charset="0"/>
                <a:ea typeface="Verdana" panose="020B0604030504040204" pitchFamily="34" charset="0"/>
              </a:defRPr>
            </a:lvl1pPr>
          </a:lstStyle>
          <a:p>
            <a:r>
              <a:rPr lang="en-US" dirty="0"/>
              <a:t>Logo</a:t>
            </a:r>
          </a:p>
        </p:txBody>
      </p:sp>
      <p:sp>
        <p:nvSpPr>
          <p:cNvPr id="18" name="Content Placeholder 17">
            <a:extLst>
              <a:ext uri="{FF2B5EF4-FFF2-40B4-BE49-F238E27FC236}">
                <a16:creationId xmlns:a16="http://schemas.microsoft.com/office/drawing/2014/main" id="{0CF87F15-2C58-4DFC-BACB-0E2C6507BCDE}"/>
              </a:ext>
            </a:extLst>
          </p:cNvPr>
          <p:cNvSpPr>
            <a:spLocks noGrp="1"/>
          </p:cNvSpPr>
          <p:nvPr>
            <p:ph sz="quarter" idx="17" hasCustomPrompt="1"/>
          </p:nvPr>
        </p:nvSpPr>
        <p:spPr>
          <a:xfrm>
            <a:off x="2097088" y="6400800"/>
            <a:ext cx="6589712" cy="228600"/>
          </a:xfrm>
        </p:spPr>
        <p:txBody>
          <a:bodyPr anchor="ctr"/>
          <a:lstStyle>
            <a:lvl1pPr algn="r">
              <a:buNone/>
              <a:defRPr sz="1200">
                <a:latin typeface="Verdana" panose="020B0604030504040204" pitchFamily="34" charset="0"/>
                <a:ea typeface="Verdana" panose="020B0604030504040204" pitchFamily="34" charset="0"/>
              </a:defRPr>
            </a:lvl1pPr>
          </a:lstStyle>
          <a:p>
            <a:pPr lvl="0"/>
            <a:r>
              <a:rPr lang="en-US" dirty="0"/>
              <a:t>Copyright Information</a:t>
            </a:r>
          </a:p>
        </p:txBody>
      </p:sp>
    </p:spTree>
    <p:extLst>
      <p:ext uri="{BB962C8B-B14F-4D97-AF65-F5344CB8AC3E}">
        <p14:creationId xmlns:p14="http://schemas.microsoft.com/office/powerpoint/2010/main" val="839355990"/>
      </p:ext>
    </p:extLst>
  </p:cSld>
  <p:clrMapOvr>
    <a:masterClrMapping/>
  </p:clrMapOvr>
  <p:extLst>
    <p:ext uri="{DCECCB84-F9BA-43D5-87BE-67443E8EF086}">
      <p15:sldGuideLst xmlns:p15="http://schemas.microsoft.com/office/powerpoint/2012/main">
        <p15:guide id="1" orient="horz" pos="4176"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0_Content_4_Tex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93309"/>
            <a:ext cx="8229600" cy="387941"/>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2063853"/>
            <a:ext cx="8229600" cy="342864"/>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495832"/>
            <a:ext cx="8229600" cy="358833"/>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2946415"/>
            <a:ext cx="8229600" cy="394716"/>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3423855"/>
            <a:ext cx="8229600" cy="32528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3857050"/>
            <a:ext cx="8229600" cy="425083"/>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4338157"/>
            <a:ext cx="8229600" cy="395774"/>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57201" y="4837386"/>
            <a:ext cx="8229600" cy="238689"/>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Content Placeholder 11"/>
          <p:cNvSpPr>
            <a:spLocks noGrp="1"/>
          </p:cNvSpPr>
          <p:nvPr>
            <p:ph sz="quarter" idx="21"/>
          </p:nvPr>
        </p:nvSpPr>
        <p:spPr>
          <a:xfrm>
            <a:off x="457200" y="5211857"/>
            <a:ext cx="8229600" cy="28349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Content Placeholder 13"/>
          <p:cNvSpPr>
            <a:spLocks noGrp="1"/>
          </p:cNvSpPr>
          <p:nvPr>
            <p:ph sz="quarter" idx="22"/>
          </p:nvPr>
        </p:nvSpPr>
        <p:spPr>
          <a:xfrm>
            <a:off x="457200" y="5606853"/>
            <a:ext cx="8229600" cy="26964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Content Placeholder 18"/>
          <p:cNvSpPr>
            <a:spLocks noGrp="1"/>
          </p:cNvSpPr>
          <p:nvPr>
            <p:ph sz="quarter" idx="23"/>
          </p:nvPr>
        </p:nvSpPr>
        <p:spPr>
          <a:xfrm>
            <a:off x="457200" y="5983525"/>
            <a:ext cx="8229600" cy="268831"/>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Content Placeholder 20"/>
          <p:cNvSpPr>
            <a:spLocks noGrp="1"/>
          </p:cNvSpPr>
          <p:nvPr>
            <p:ph sz="quarter" idx="24"/>
          </p:nvPr>
        </p:nvSpPr>
        <p:spPr>
          <a:xfrm>
            <a:off x="457201" y="6331844"/>
            <a:ext cx="8229600" cy="244392"/>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Content Placeholder 22"/>
          <p:cNvSpPr>
            <a:spLocks noGrp="1"/>
          </p:cNvSpPr>
          <p:nvPr>
            <p:ph sz="quarter" idx="25"/>
          </p:nvPr>
        </p:nvSpPr>
        <p:spPr>
          <a:xfrm>
            <a:off x="457201" y="6654233"/>
            <a:ext cx="8046362" cy="263943"/>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Content Placeholder 24"/>
          <p:cNvSpPr>
            <a:spLocks noGrp="1"/>
          </p:cNvSpPr>
          <p:nvPr>
            <p:ph sz="quarter" idx="26"/>
          </p:nvPr>
        </p:nvSpPr>
        <p:spPr>
          <a:xfrm>
            <a:off x="457201" y="7063805"/>
            <a:ext cx="8046362" cy="29082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27"/>
          </p:nvPr>
        </p:nvSpPr>
        <p:spPr>
          <a:xfrm>
            <a:off x="457200" y="7483231"/>
            <a:ext cx="8012113" cy="219075"/>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28"/>
          </p:nvPr>
        </p:nvSpPr>
        <p:spPr>
          <a:xfrm>
            <a:off x="457200" y="7832725"/>
            <a:ext cx="8012113" cy="293688"/>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3" name="Content Placeholder 12"/>
          <p:cNvSpPr>
            <a:spLocks noGrp="1"/>
          </p:cNvSpPr>
          <p:nvPr>
            <p:ph sz="quarter" idx="29"/>
          </p:nvPr>
        </p:nvSpPr>
        <p:spPr>
          <a:xfrm>
            <a:off x="457200" y="8258175"/>
            <a:ext cx="8047038" cy="327025"/>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0" name="Content Placeholder 19"/>
          <p:cNvSpPr>
            <a:spLocks noGrp="1"/>
          </p:cNvSpPr>
          <p:nvPr>
            <p:ph sz="quarter" idx="30"/>
          </p:nvPr>
        </p:nvSpPr>
        <p:spPr>
          <a:xfrm>
            <a:off x="457200" y="8609013"/>
            <a:ext cx="8012113" cy="323850"/>
          </a:xfrm>
        </p:spPr>
        <p:txBody>
          <a:bodyPr/>
          <a:lstStyle>
            <a:lvl1pPr indent="-255600">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4" name="Content Placeholder 23"/>
          <p:cNvSpPr>
            <a:spLocks noGrp="1"/>
          </p:cNvSpPr>
          <p:nvPr>
            <p:ph sz="quarter" idx="31"/>
          </p:nvPr>
        </p:nvSpPr>
        <p:spPr>
          <a:xfrm>
            <a:off x="457200" y="9036050"/>
            <a:ext cx="8047038" cy="239713"/>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7" name="Content Placeholder 26"/>
          <p:cNvSpPr>
            <a:spLocks noGrp="1"/>
          </p:cNvSpPr>
          <p:nvPr>
            <p:ph sz="quarter" idx="32"/>
          </p:nvPr>
        </p:nvSpPr>
        <p:spPr>
          <a:xfrm>
            <a:off x="457200" y="9466263"/>
            <a:ext cx="8047038" cy="150812"/>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9" name="Text Placeholder 28"/>
          <p:cNvSpPr>
            <a:spLocks noGrp="1"/>
          </p:cNvSpPr>
          <p:nvPr>
            <p:ph type="body" sz="quarter" idx="33"/>
          </p:nvPr>
        </p:nvSpPr>
        <p:spPr>
          <a:xfrm>
            <a:off x="457200" y="9807575"/>
            <a:ext cx="8047038" cy="263525"/>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32" name="Text Placeholder 31"/>
          <p:cNvSpPr>
            <a:spLocks noGrp="1"/>
          </p:cNvSpPr>
          <p:nvPr>
            <p:ph type="body" sz="quarter" idx="34"/>
          </p:nvPr>
        </p:nvSpPr>
        <p:spPr>
          <a:xfrm>
            <a:off x="457200" y="10174288"/>
            <a:ext cx="8012113" cy="322262"/>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34" name="Text Placeholder 33"/>
          <p:cNvSpPr>
            <a:spLocks noGrp="1"/>
          </p:cNvSpPr>
          <p:nvPr>
            <p:ph type="body" sz="quarter" idx="35"/>
          </p:nvPr>
        </p:nvSpPr>
        <p:spPr>
          <a:xfrm>
            <a:off x="457200" y="10663977"/>
            <a:ext cx="8047038" cy="257175"/>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38" name="Text Placeholder 37"/>
          <p:cNvSpPr>
            <a:spLocks noGrp="1"/>
          </p:cNvSpPr>
          <p:nvPr>
            <p:ph type="body" sz="quarter" idx="36"/>
          </p:nvPr>
        </p:nvSpPr>
        <p:spPr>
          <a:xfrm>
            <a:off x="457200" y="11063288"/>
            <a:ext cx="8047038" cy="295275"/>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484240011"/>
      </p:ext>
    </p:extLst>
  </p:cSld>
  <p:clrMapOvr>
    <a:masterClrMapping/>
  </p:clrMapOvr>
  <p:extLst>
    <p:ext uri="{DCECCB84-F9BA-43D5-87BE-67443E8EF086}">
      <p15:sldGuideLst xmlns:p15="http://schemas.microsoft.com/office/powerpoint/2012/main">
        <p15:guide id="1" orient="horz" pos="98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Figure + Caption">
    <p:spTree>
      <p:nvGrpSpPr>
        <p:cNvPr id="1" name="Shape 53"/>
        <p:cNvGrpSpPr/>
        <p:nvPr/>
      </p:nvGrpSpPr>
      <p:grpSpPr>
        <a:xfrm>
          <a:off x="0" y="0"/>
          <a:ext cx="0" cy="0"/>
          <a:chOff x="0" y="0"/>
          <a:chExt cx="0" cy="0"/>
        </a:xfrm>
      </p:grpSpPr>
      <p:sp>
        <p:nvSpPr>
          <p:cNvPr id="54" name="Tile Placeholder"/>
          <p:cNvSpPr txBox="1">
            <a:spLocks noGrp="1"/>
          </p:cNvSpPr>
          <p:nvPr>
            <p:ph type="title" hasCustomPrompt="1"/>
          </p:nvPr>
        </p:nvSpPr>
        <p:spPr>
          <a:xfrm>
            <a:off x="457200" y="241479"/>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a:t>Click to add figure number and title</a:t>
            </a:r>
            <a:endParaRPr dirty="0"/>
          </a:p>
        </p:txBody>
      </p:sp>
      <p:sp>
        <p:nvSpPr>
          <p:cNvPr id="3" name="Picture Placeholder 2">
            <a:extLst>
              <a:ext uri="{FF2B5EF4-FFF2-40B4-BE49-F238E27FC236}">
                <a16:creationId xmlns:a16="http://schemas.microsoft.com/office/drawing/2014/main" id="{AD3CB993-AC2C-41C5-BFB7-F2499EC1A14C}"/>
              </a:ext>
            </a:extLst>
          </p:cNvPr>
          <p:cNvSpPr>
            <a:spLocks noGrp="1"/>
          </p:cNvSpPr>
          <p:nvPr>
            <p:ph type="pic" sz="quarter" idx="13"/>
          </p:nvPr>
        </p:nvSpPr>
        <p:spPr>
          <a:xfrm>
            <a:off x="457200" y="1564404"/>
            <a:ext cx="8232775" cy="3417887"/>
          </a:xfrm>
        </p:spPr>
        <p:txBody>
          <a:bodyPr/>
          <a:lstStyle/>
          <a:p>
            <a:endParaRPr lang="en-US" dirty="0"/>
          </a:p>
        </p:txBody>
      </p:sp>
      <p:sp>
        <p:nvSpPr>
          <p:cNvPr id="55" name="Content Placeholder"/>
          <p:cNvSpPr txBox="1">
            <a:spLocks noGrp="1"/>
          </p:cNvSpPr>
          <p:nvPr>
            <p:ph type="body" idx="1" hasCustomPrompt="1"/>
          </p:nvPr>
        </p:nvSpPr>
        <p:spPr>
          <a:xfrm>
            <a:off x="457200" y="5102487"/>
            <a:ext cx="8229600" cy="1018367"/>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r>
              <a:rPr lang="en-US" dirty="0"/>
              <a:t>Click to add caption</a:t>
            </a:r>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85097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Figure + Caption">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14F033AD-BE5C-406D-991C-6AC56003E70C}"/>
              </a:ext>
            </a:extLst>
          </p:cNvPr>
          <p:cNvSpPr>
            <a:spLocks noGrp="1"/>
          </p:cNvSpPr>
          <p:nvPr>
            <p:ph type="title" hasCustomPrompt="1"/>
          </p:nvPr>
        </p:nvSpPr>
        <p:spPr/>
        <p:txBody>
          <a:bodyPr/>
          <a:lstStyle>
            <a:lvl1pPr>
              <a:defRPr sz="3600">
                <a:latin typeface="+mj-lt"/>
              </a:defRPr>
            </a:lvl1pPr>
          </a:lstStyle>
          <a:p>
            <a:r>
              <a:rPr lang="en-US" dirty="0"/>
              <a:t>Click to add figure number and title</a:t>
            </a:r>
          </a:p>
        </p:txBody>
      </p:sp>
      <p:sp>
        <p:nvSpPr>
          <p:cNvPr id="7" name="Content Placeholder 6">
            <a:extLst>
              <a:ext uri="{FF2B5EF4-FFF2-40B4-BE49-F238E27FC236}">
                <a16:creationId xmlns:a16="http://schemas.microsoft.com/office/drawing/2014/main" id="{9E6B7D3D-89C9-4133-8D8A-D779EB3D311D}"/>
              </a:ext>
            </a:extLst>
          </p:cNvPr>
          <p:cNvSpPr>
            <a:spLocks noGrp="1"/>
          </p:cNvSpPr>
          <p:nvPr>
            <p:ph sz="quarter" idx="13" hasCustomPrompt="1"/>
          </p:nvPr>
        </p:nvSpPr>
        <p:spPr>
          <a:xfrm>
            <a:off x="457200" y="1558412"/>
            <a:ext cx="4484688" cy="3754437"/>
          </a:xfrm>
        </p:spPr>
        <p:txBody>
          <a:bodyPr/>
          <a:lstStyle>
            <a:lvl1pPr>
              <a:defRPr/>
            </a:lvl1pPr>
          </a:lstStyle>
          <a:p>
            <a:pPr lvl="0"/>
            <a:r>
              <a:rPr lang="en-US" dirty="0"/>
              <a:t>Figure</a:t>
            </a:r>
          </a:p>
        </p:txBody>
      </p:sp>
      <p:sp>
        <p:nvSpPr>
          <p:cNvPr id="12" name="Content Placeholder 11">
            <a:extLst>
              <a:ext uri="{FF2B5EF4-FFF2-40B4-BE49-F238E27FC236}">
                <a16:creationId xmlns:a16="http://schemas.microsoft.com/office/drawing/2014/main" id="{5CAF3FDC-1BE7-4A19-A3D7-02B55407B90B}"/>
              </a:ext>
            </a:extLst>
          </p:cNvPr>
          <p:cNvSpPr>
            <a:spLocks noGrp="1"/>
          </p:cNvSpPr>
          <p:nvPr>
            <p:ph sz="quarter" idx="15"/>
          </p:nvPr>
        </p:nvSpPr>
        <p:spPr>
          <a:xfrm>
            <a:off x="5048250" y="1558412"/>
            <a:ext cx="3638550" cy="37544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a:extLst>
              <a:ext uri="{FF2B5EF4-FFF2-40B4-BE49-F238E27FC236}">
                <a16:creationId xmlns:a16="http://schemas.microsoft.com/office/drawing/2014/main" id="{BF40E849-7663-4A75-9BC8-012C23AC44DF}"/>
              </a:ext>
            </a:extLst>
          </p:cNvPr>
          <p:cNvSpPr>
            <a:spLocks noGrp="1"/>
          </p:cNvSpPr>
          <p:nvPr>
            <p:ph sz="quarter" idx="14" hasCustomPrompt="1"/>
          </p:nvPr>
        </p:nvSpPr>
        <p:spPr>
          <a:xfrm>
            <a:off x="457200" y="5420799"/>
            <a:ext cx="8229600" cy="533400"/>
          </a:xfrm>
        </p:spPr>
        <p:txBody>
          <a:bodyPr/>
          <a:lstStyle>
            <a:lvl1pPr>
              <a:defRPr/>
            </a:lvl1pPr>
          </a:lstStyle>
          <a:p>
            <a:pPr lvl="0"/>
            <a:r>
              <a:rPr lang="en-US" dirty="0"/>
              <a:t>Caption</a:t>
            </a:r>
          </a:p>
        </p:txBody>
      </p:sp>
      <p:sp>
        <p:nvSpPr>
          <p:cNvPr id="3" name="Date Placeholder 2">
            <a:extLst>
              <a:ext uri="{FF2B5EF4-FFF2-40B4-BE49-F238E27FC236}">
                <a16:creationId xmlns:a16="http://schemas.microsoft.com/office/drawing/2014/main" id="{A50D4E5D-00F7-4DC6-9BB0-713B8A0DA354}"/>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18AF4094-2296-458C-908A-D778D0DF5AFA}"/>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660428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bel Layout 1">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065091D3-E16C-46AB-9A90-0F52CA812534}"/>
              </a:ext>
            </a:extLst>
          </p:cNvPr>
          <p:cNvSpPr>
            <a:spLocks noGrp="1"/>
          </p:cNvSpPr>
          <p:nvPr>
            <p:ph type="title" hasCustomPrompt="1"/>
          </p:nvPr>
        </p:nvSpPr>
        <p:spPr/>
        <p:txBody>
          <a:bodyPr/>
          <a:lstStyle>
            <a:lvl1pPr>
              <a:defRPr sz="3600">
                <a:latin typeface="+mj-lt"/>
              </a:defRPr>
            </a:lvl1pPr>
          </a:lstStyle>
          <a:p>
            <a:r>
              <a:rPr lang="en-US" dirty="0"/>
              <a:t>Click to add title</a:t>
            </a:r>
          </a:p>
        </p:txBody>
      </p:sp>
      <p:sp>
        <p:nvSpPr>
          <p:cNvPr id="7" name="Image title">
            <a:extLst>
              <a:ext uri="{FF2B5EF4-FFF2-40B4-BE49-F238E27FC236}">
                <a16:creationId xmlns:a16="http://schemas.microsoft.com/office/drawing/2014/main" id="{CB345607-C53C-44AF-8929-3BDC4C617AB6}"/>
              </a:ext>
            </a:extLst>
          </p:cNvPr>
          <p:cNvSpPr>
            <a:spLocks noGrp="1"/>
          </p:cNvSpPr>
          <p:nvPr>
            <p:ph type="body" sz="quarter" idx="13" hasCustomPrompt="1"/>
          </p:nvPr>
        </p:nvSpPr>
        <p:spPr>
          <a:xfrm>
            <a:off x="2982913" y="4359275"/>
            <a:ext cx="3482975" cy="600075"/>
          </a:xfrm>
        </p:spPr>
        <p:txBody>
          <a:bodyPr/>
          <a:lstStyle>
            <a:lvl1pPr marL="101600" indent="0">
              <a:buNone/>
              <a:defRPr/>
            </a:lvl1pPr>
          </a:lstStyle>
          <a:p>
            <a:pPr lvl="0"/>
            <a:r>
              <a:rPr lang="en-US" dirty="0"/>
              <a:t>Image title</a:t>
            </a:r>
          </a:p>
        </p:txBody>
      </p:sp>
      <p:sp>
        <p:nvSpPr>
          <p:cNvPr id="9" name="Image">
            <a:extLst>
              <a:ext uri="{FF2B5EF4-FFF2-40B4-BE49-F238E27FC236}">
                <a16:creationId xmlns:a16="http://schemas.microsoft.com/office/drawing/2014/main" id="{C2661E64-2E71-47E6-A5A0-AC5348C08F51}"/>
              </a:ext>
            </a:extLst>
          </p:cNvPr>
          <p:cNvSpPr>
            <a:spLocks noGrp="1"/>
          </p:cNvSpPr>
          <p:nvPr>
            <p:ph type="pic" sz="quarter" idx="14" hasCustomPrompt="1"/>
          </p:nvPr>
        </p:nvSpPr>
        <p:spPr>
          <a:xfrm>
            <a:off x="2982912" y="1681163"/>
            <a:ext cx="3482975" cy="2559050"/>
          </a:xfrm>
        </p:spPr>
        <p:txBody>
          <a:bodyPr/>
          <a:lstStyle>
            <a:lvl1pPr marL="101600" indent="0">
              <a:buNone/>
              <a:defRPr/>
            </a:lvl1pPr>
          </a:lstStyle>
          <a:p>
            <a:r>
              <a:rPr lang="en-US" dirty="0"/>
              <a:t>Image</a:t>
            </a:r>
          </a:p>
        </p:txBody>
      </p:sp>
      <p:sp>
        <p:nvSpPr>
          <p:cNvPr id="11" name="Label 1">
            <a:extLst>
              <a:ext uri="{FF2B5EF4-FFF2-40B4-BE49-F238E27FC236}">
                <a16:creationId xmlns:a16="http://schemas.microsoft.com/office/drawing/2014/main" id="{3D0F2ED9-E212-40DC-A528-BE4A28DE88FD}"/>
              </a:ext>
            </a:extLst>
          </p:cNvPr>
          <p:cNvSpPr>
            <a:spLocks noGrp="1"/>
          </p:cNvSpPr>
          <p:nvPr>
            <p:ph type="body" sz="quarter" idx="15" hasCustomPrompt="1"/>
          </p:nvPr>
        </p:nvSpPr>
        <p:spPr>
          <a:xfrm>
            <a:off x="808109" y="1681163"/>
            <a:ext cx="1220716" cy="627062"/>
          </a:xfrm>
        </p:spPr>
        <p:txBody>
          <a:bodyPr/>
          <a:lstStyle>
            <a:lvl1pPr marL="101600" indent="0">
              <a:buNone/>
              <a:defRPr/>
            </a:lvl1pPr>
          </a:lstStyle>
          <a:p>
            <a:pPr lvl="0"/>
            <a:r>
              <a:rPr lang="en-US" dirty="0"/>
              <a:t>Label 1</a:t>
            </a:r>
          </a:p>
        </p:txBody>
      </p:sp>
      <p:sp>
        <p:nvSpPr>
          <p:cNvPr id="13" name="Label 2">
            <a:extLst>
              <a:ext uri="{FF2B5EF4-FFF2-40B4-BE49-F238E27FC236}">
                <a16:creationId xmlns:a16="http://schemas.microsoft.com/office/drawing/2014/main" id="{E8D9AEEF-5E99-48D4-B8C3-C5A995764DCA}"/>
              </a:ext>
            </a:extLst>
          </p:cNvPr>
          <p:cNvSpPr>
            <a:spLocks noGrp="1"/>
          </p:cNvSpPr>
          <p:nvPr>
            <p:ph type="body" sz="quarter" idx="16" hasCustomPrompt="1"/>
          </p:nvPr>
        </p:nvSpPr>
        <p:spPr>
          <a:xfrm>
            <a:off x="808109" y="2647157"/>
            <a:ext cx="1206500" cy="627062"/>
          </a:xfrm>
        </p:spPr>
        <p:txBody>
          <a:bodyPr/>
          <a:lstStyle>
            <a:lvl1pPr marL="101600" indent="0">
              <a:buNone/>
              <a:defRPr/>
            </a:lvl1pPr>
          </a:lstStyle>
          <a:p>
            <a:pPr lvl="0"/>
            <a:r>
              <a:rPr lang="en-US" dirty="0"/>
              <a:t>Label 2</a:t>
            </a:r>
          </a:p>
        </p:txBody>
      </p:sp>
      <p:sp>
        <p:nvSpPr>
          <p:cNvPr id="15" name="Label 3">
            <a:extLst>
              <a:ext uri="{FF2B5EF4-FFF2-40B4-BE49-F238E27FC236}">
                <a16:creationId xmlns:a16="http://schemas.microsoft.com/office/drawing/2014/main" id="{99D329CE-18C4-40A9-A508-1684979AC205}"/>
              </a:ext>
            </a:extLst>
          </p:cNvPr>
          <p:cNvSpPr>
            <a:spLocks noGrp="1"/>
          </p:cNvSpPr>
          <p:nvPr>
            <p:ph type="body" sz="quarter" idx="17" hasCustomPrompt="1"/>
          </p:nvPr>
        </p:nvSpPr>
        <p:spPr>
          <a:xfrm>
            <a:off x="808109" y="3613151"/>
            <a:ext cx="1206500" cy="627062"/>
          </a:xfrm>
        </p:spPr>
        <p:txBody>
          <a:bodyPr/>
          <a:lstStyle>
            <a:lvl1pPr marL="101600" indent="0">
              <a:buNone/>
              <a:defRPr/>
            </a:lvl1pPr>
          </a:lstStyle>
          <a:p>
            <a:pPr lvl="0"/>
            <a:r>
              <a:rPr lang="en-US" dirty="0"/>
              <a:t>Label 3</a:t>
            </a:r>
          </a:p>
        </p:txBody>
      </p:sp>
      <p:sp>
        <p:nvSpPr>
          <p:cNvPr id="17" name="Label 4">
            <a:extLst>
              <a:ext uri="{FF2B5EF4-FFF2-40B4-BE49-F238E27FC236}">
                <a16:creationId xmlns:a16="http://schemas.microsoft.com/office/drawing/2014/main" id="{AAE735D1-F9F4-4525-9ED5-F10A99DECCB8}"/>
              </a:ext>
            </a:extLst>
          </p:cNvPr>
          <p:cNvSpPr>
            <a:spLocks noGrp="1"/>
          </p:cNvSpPr>
          <p:nvPr>
            <p:ph type="body" sz="quarter" idx="18" hasCustomPrompt="1"/>
          </p:nvPr>
        </p:nvSpPr>
        <p:spPr>
          <a:xfrm>
            <a:off x="7381874" y="1681163"/>
            <a:ext cx="1304925" cy="627062"/>
          </a:xfrm>
        </p:spPr>
        <p:txBody>
          <a:bodyPr/>
          <a:lstStyle>
            <a:lvl1pPr marL="101600" indent="0">
              <a:buNone/>
              <a:defRPr/>
            </a:lvl1pPr>
          </a:lstStyle>
          <a:p>
            <a:pPr lvl="0"/>
            <a:r>
              <a:rPr lang="en-US" dirty="0"/>
              <a:t>Label 4</a:t>
            </a:r>
          </a:p>
        </p:txBody>
      </p:sp>
      <p:sp>
        <p:nvSpPr>
          <p:cNvPr id="19" name="Label 5">
            <a:extLst>
              <a:ext uri="{FF2B5EF4-FFF2-40B4-BE49-F238E27FC236}">
                <a16:creationId xmlns:a16="http://schemas.microsoft.com/office/drawing/2014/main" id="{43259E0C-9247-446E-9183-FBF70F8FD41C}"/>
              </a:ext>
            </a:extLst>
          </p:cNvPr>
          <p:cNvSpPr>
            <a:spLocks noGrp="1"/>
          </p:cNvSpPr>
          <p:nvPr>
            <p:ph type="body" sz="quarter" idx="19" hasCustomPrompt="1"/>
          </p:nvPr>
        </p:nvSpPr>
        <p:spPr>
          <a:xfrm>
            <a:off x="7381874" y="2651590"/>
            <a:ext cx="1304925" cy="618196"/>
          </a:xfrm>
        </p:spPr>
        <p:txBody>
          <a:bodyPr/>
          <a:lstStyle>
            <a:lvl1pPr marL="101600" indent="0">
              <a:buNone/>
              <a:defRPr/>
            </a:lvl1pPr>
          </a:lstStyle>
          <a:p>
            <a:pPr lvl="0"/>
            <a:r>
              <a:rPr lang="en-US" dirty="0"/>
              <a:t>Label 5</a:t>
            </a:r>
          </a:p>
        </p:txBody>
      </p:sp>
      <p:sp>
        <p:nvSpPr>
          <p:cNvPr id="21" name="Label 6">
            <a:extLst>
              <a:ext uri="{FF2B5EF4-FFF2-40B4-BE49-F238E27FC236}">
                <a16:creationId xmlns:a16="http://schemas.microsoft.com/office/drawing/2014/main" id="{111F58DF-A1C1-4DD6-ADE5-FC54A39F6757}"/>
              </a:ext>
            </a:extLst>
          </p:cNvPr>
          <p:cNvSpPr>
            <a:spLocks noGrp="1"/>
          </p:cNvSpPr>
          <p:nvPr>
            <p:ph type="body" sz="quarter" idx="20" hasCustomPrompt="1"/>
          </p:nvPr>
        </p:nvSpPr>
        <p:spPr>
          <a:xfrm>
            <a:off x="7381874" y="3613151"/>
            <a:ext cx="1304925" cy="627063"/>
          </a:xfrm>
        </p:spPr>
        <p:txBody>
          <a:bodyPr/>
          <a:lstStyle>
            <a:lvl1pPr marL="101600" indent="0">
              <a:buNone/>
              <a:defRPr/>
            </a:lvl1pPr>
          </a:lstStyle>
          <a:p>
            <a:pPr lvl="0"/>
            <a:r>
              <a:rPr lang="en-US" dirty="0"/>
              <a:t>Label 6</a:t>
            </a:r>
          </a:p>
        </p:txBody>
      </p:sp>
      <p:sp>
        <p:nvSpPr>
          <p:cNvPr id="3" name="Date Placeholder 2">
            <a:extLst>
              <a:ext uri="{FF2B5EF4-FFF2-40B4-BE49-F238E27FC236}">
                <a16:creationId xmlns:a16="http://schemas.microsoft.com/office/drawing/2014/main" id="{D0CEC9E9-2CDA-42DF-A6E1-55B455A7E67B}"/>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5429F10E-ACBA-4EA4-B23A-AC32FC5A681B}"/>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0278991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abel Layout 2">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5AF36A59-5DE4-46F3-8035-460E546D5673}"/>
              </a:ext>
            </a:extLst>
          </p:cNvPr>
          <p:cNvSpPr>
            <a:spLocks noGrp="1"/>
          </p:cNvSpPr>
          <p:nvPr>
            <p:ph type="title"/>
          </p:nvPr>
        </p:nvSpPr>
        <p:spPr/>
        <p:txBody>
          <a:bodyPr/>
          <a:lstStyle>
            <a:lvl1pPr>
              <a:defRPr sz="3600">
                <a:latin typeface="+mj-lt"/>
              </a:defRPr>
            </a:lvl1pPr>
          </a:lstStyle>
          <a:p>
            <a:r>
              <a:rPr lang="en-US" dirty="0"/>
              <a:t>Click to edit Master title style</a:t>
            </a:r>
          </a:p>
        </p:txBody>
      </p:sp>
      <p:sp>
        <p:nvSpPr>
          <p:cNvPr id="7" name="Image 1 title">
            <a:extLst>
              <a:ext uri="{FF2B5EF4-FFF2-40B4-BE49-F238E27FC236}">
                <a16:creationId xmlns:a16="http://schemas.microsoft.com/office/drawing/2014/main" id="{2BEC12FB-EC67-436F-875F-0A306862EF78}"/>
              </a:ext>
            </a:extLst>
          </p:cNvPr>
          <p:cNvSpPr>
            <a:spLocks noGrp="1"/>
          </p:cNvSpPr>
          <p:nvPr>
            <p:ph type="body" sz="quarter" idx="13" hasCustomPrompt="1"/>
          </p:nvPr>
        </p:nvSpPr>
        <p:spPr>
          <a:xfrm>
            <a:off x="457201" y="4392613"/>
            <a:ext cx="2107323" cy="504825"/>
          </a:xfrm>
        </p:spPr>
        <p:txBody>
          <a:bodyPr/>
          <a:lstStyle>
            <a:lvl1pPr marL="101600" indent="0">
              <a:buNone/>
              <a:defRPr/>
            </a:lvl1pPr>
          </a:lstStyle>
          <a:p>
            <a:pPr lvl="0"/>
            <a:r>
              <a:rPr lang="en-US" dirty="0"/>
              <a:t>Image 1 title</a:t>
            </a:r>
          </a:p>
        </p:txBody>
      </p:sp>
      <p:sp>
        <p:nvSpPr>
          <p:cNvPr id="9" name="Image 1">
            <a:extLst>
              <a:ext uri="{FF2B5EF4-FFF2-40B4-BE49-F238E27FC236}">
                <a16:creationId xmlns:a16="http://schemas.microsoft.com/office/drawing/2014/main" id="{1E9C9C32-F8ED-4AA8-AA00-26A2357E73E9}"/>
              </a:ext>
            </a:extLst>
          </p:cNvPr>
          <p:cNvSpPr>
            <a:spLocks noGrp="1"/>
          </p:cNvSpPr>
          <p:nvPr>
            <p:ph type="pic" sz="quarter" idx="14" hasCustomPrompt="1"/>
          </p:nvPr>
        </p:nvSpPr>
        <p:spPr>
          <a:xfrm>
            <a:off x="457200" y="1817688"/>
            <a:ext cx="2107324" cy="2386012"/>
          </a:xfrm>
        </p:spPr>
        <p:txBody>
          <a:bodyPr/>
          <a:lstStyle>
            <a:lvl1pPr marL="101600" indent="0">
              <a:buNone/>
              <a:defRPr/>
            </a:lvl1pPr>
          </a:lstStyle>
          <a:p>
            <a:r>
              <a:rPr lang="en-US" dirty="0"/>
              <a:t>Image 1</a:t>
            </a:r>
          </a:p>
        </p:txBody>
      </p:sp>
      <p:sp>
        <p:nvSpPr>
          <p:cNvPr id="11" name="Label 1.1">
            <a:extLst>
              <a:ext uri="{FF2B5EF4-FFF2-40B4-BE49-F238E27FC236}">
                <a16:creationId xmlns:a16="http://schemas.microsoft.com/office/drawing/2014/main" id="{BD50A136-2F5A-4764-ADDC-D48D703981CC}"/>
              </a:ext>
            </a:extLst>
          </p:cNvPr>
          <p:cNvSpPr>
            <a:spLocks noGrp="1"/>
          </p:cNvSpPr>
          <p:nvPr>
            <p:ph type="body" sz="quarter" idx="15" hasCustomPrompt="1"/>
          </p:nvPr>
        </p:nvSpPr>
        <p:spPr>
          <a:xfrm>
            <a:off x="2774622" y="1794947"/>
            <a:ext cx="1534619" cy="591855"/>
          </a:xfrm>
        </p:spPr>
        <p:txBody>
          <a:bodyPr/>
          <a:lstStyle>
            <a:lvl1pPr marL="101600" indent="0">
              <a:buNone/>
              <a:defRPr/>
            </a:lvl1pPr>
          </a:lstStyle>
          <a:p>
            <a:pPr lvl="0"/>
            <a:r>
              <a:rPr lang="en-US" dirty="0"/>
              <a:t>Label 1.1</a:t>
            </a:r>
          </a:p>
        </p:txBody>
      </p:sp>
      <p:sp>
        <p:nvSpPr>
          <p:cNvPr id="13" name="Label 1.2">
            <a:extLst>
              <a:ext uri="{FF2B5EF4-FFF2-40B4-BE49-F238E27FC236}">
                <a16:creationId xmlns:a16="http://schemas.microsoft.com/office/drawing/2014/main" id="{16926224-3F90-4884-9AC1-A5381D78801B}"/>
              </a:ext>
            </a:extLst>
          </p:cNvPr>
          <p:cNvSpPr>
            <a:spLocks noGrp="1"/>
          </p:cNvSpPr>
          <p:nvPr>
            <p:ph type="body" sz="quarter" idx="16" hasCustomPrompt="1"/>
          </p:nvPr>
        </p:nvSpPr>
        <p:spPr>
          <a:xfrm>
            <a:off x="2774622" y="2707481"/>
            <a:ext cx="1534619" cy="606425"/>
          </a:xfrm>
        </p:spPr>
        <p:txBody>
          <a:bodyPr/>
          <a:lstStyle>
            <a:lvl1pPr marL="101600" indent="0">
              <a:buNone/>
              <a:defRPr/>
            </a:lvl1pPr>
          </a:lstStyle>
          <a:p>
            <a:pPr lvl="0"/>
            <a:r>
              <a:rPr lang="en-US" dirty="0"/>
              <a:t>Label 1.2</a:t>
            </a:r>
          </a:p>
        </p:txBody>
      </p:sp>
      <p:sp>
        <p:nvSpPr>
          <p:cNvPr id="15" name="Label 1.3">
            <a:extLst>
              <a:ext uri="{FF2B5EF4-FFF2-40B4-BE49-F238E27FC236}">
                <a16:creationId xmlns:a16="http://schemas.microsoft.com/office/drawing/2014/main" id="{D4719473-9C3F-493C-B20E-27CDBBA38B68}"/>
              </a:ext>
            </a:extLst>
          </p:cNvPr>
          <p:cNvSpPr>
            <a:spLocks noGrp="1"/>
          </p:cNvSpPr>
          <p:nvPr>
            <p:ph type="body" sz="quarter" idx="17" hasCustomPrompt="1"/>
          </p:nvPr>
        </p:nvSpPr>
        <p:spPr>
          <a:xfrm>
            <a:off x="2774622" y="3597275"/>
            <a:ext cx="1534619" cy="606425"/>
          </a:xfrm>
        </p:spPr>
        <p:txBody>
          <a:bodyPr/>
          <a:lstStyle>
            <a:lvl1pPr marL="101600" indent="0">
              <a:buNone/>
              <a:defRPr/>
            </a:lvl1pPr>
          </a:lstStyle>
          <a:p>
            <a:pPr lvl="0"/>
            <a:r>
              <a:rPr lang="en-US" dirty="0"/>
              <a:t>Label 1.3</a:t>
            </a:r>
          </a:p>
        </p:txBody>
      </p:sp>
      <p:sp>
        <p:nvSpPr>
          <p:cNvPr id="17" name="Image 2 title">
            <a:extLst>
              <a:ext uri="{FF2B5EF4-FFF2-40B4-BE49-F238E27FC236}">
                <a16:creationId xmlns:a16="http://schemas.microsoft.com/office/drawing/2014/main" id="{DC526974-AF8C-4228-AAAA-33D0B8AB71C7}"/>
              </a:ext>
            </a:extLst>
          </p:cNvPr>
          <p:cNvSpPr>
            <a:spLocks noGrp="1"/>
          </p:cNvSpPr>
          <p:nvPr>
            <p:ph type="body" sz="quarter" idx="18" hasCustomPrompt="1"/>
          </p:nvPr>
        </p:nvSpPr>
        <p:spPr>
          <a:xfrm>
            <a:off x="4931596" y="4347439"/>
            <a:ext cx="2107323" cy="504825"/>
          </a:xfrm>
        </p:spPr>
        <p:txBody>
          <a:bodyPr/>
          <a:lstStyle>
            <a:lvl1pPr marL="101600" indent="0">
              <a:buNone/>
              <a:defRPr/>
            </a:lvl1pPr>
          </a:lstStyle>
          <a:p>
            <a:pPr lvl="0"/>
            <a:r>
              <a:rPr lang="en-US" dirty="0"/>
              <a:t>Image 2 title</a:t>
            </a:r>
          </a:p>
        </p:txBody>
      </p:sp>
      <p:sp>
        <p:nvSpPr>
          <p:cNvPr id="19" name="Image 2">
            <a:extLst>
              <a:ext uri="{FF2B5EF4-FFF2-40B4-BE49-F238E27FC236}">
                <a16:creationId xmlns:a16="http://schemas.microsoft.com/office/drawing/2014/main" id="{812D2BB4-4991-47F8-9E82-9C9B41B052FB}"/>
              </a:ext>
            </a:extLst>
          </p:cNvPr>
          <p:cNvSpPr>
            <a:spLocks noGrp="1"/>
          </p:cNvSpPr>
          <p:nvPr>
            <p:ph type="pic" sz="quarter" idx="19" hasCustomPrompt="1"/>
          </p:nvPr>
        </p:nvSpPr>
        <p:spPr>
          <a:xfrm>
            <a:off x="4931596" y="1806537"/>
            <a:ext cx="2107323" cy="2397164"/>
          </a:xfrm>
        </p:spPr>
        <p:txBody>
          <a:bodyPr/>
          <a:lstStyle>
            <a:lvl1pPr marL="101600" indent="0">
              <a:buNone/>
              <a:defRPr/>
            </a:lvl1pPr>
          </a:lstStyle>
          <a:p>
            <a:r>
              <a:rPr lang="en-US" dirty="0"/>
              <a:t>Image 2</a:t>
            </a:r>
          </a:p>
        </p:txBody>
      </p:sp>
      <p:sp>
        <p:nvSpPr>
          <p:cNvPr id="21" name="Label 2.1">
            <a:extLst>
              <a:ext uri="{FF2B5EF4-FFF2-40B4-BE49-F238E27FC236}">
                <a16:creationId xmlns:a16="http://schemas.microsoft.com/office/drawing/2014/main" id="{15D9E78D-62D4-4D7C-8E37-E1A000DA23A2}"/>
              </a:ext>
            </a:extLst>
          </p:cNvPr>
          <p:cNvSpPr>
            <a:spLocks noGrp="1"/>
          </p:cNvSpPr>
          <p:nvPr>
            <p:ph type="body" sz="quarter" idx="20" hasCustomPrompt="1"/>
          </p:nvPr>
        </p:nvSpPr>
        <p:spPr>
          <a:xfrm>
            <a:off x="7304580" y="1794947"/>
            <a:ext cx="1534619" cy="608524"/>
          </a:xfrm>
        </p:spPr>
        <p:txBody>
          <a:bodyPr/>
          <a:lstStyle>
            <a:lvl1pPr marL="101600" indent="0">
              <a:buNone/>
              <a:defRPr/>
            </a:lvl1pPr>
          </a:lstStyle>
          <a:p>
            <a:pPr lvl="0"/>
            <a:r>
              <a:rPr lang="en-US" dirty="0"/>
              <a:t>Label 2.1</a:t>
            </a:r>
          </a:p>
        </p:txBody>
      </p:sp>
      <p:sp>
        <p:nvSpPr>
          <p:cNvPr id="23" name="Label 2.2">
            <a:extLst>
              <a:ext uri="{FF2B5EF4-FFF2-40B4-BE49-F238E27FC236}">
                <a16:creationId xmlns:a16="http://schemas.microsoft.com/office/drawing/2014/main" id="{0ECEA5DA-0702-46DA-A4DD-66B7E7FF424B}"/>
              </a:ext>
            </a:extLst>
          </p:cNvPr>
          <p:cNvSpPr>
            <a:spLocks noGrp="1"/>
          </p:cNvSpPr>
          <p:nvPr>
            <p:ph type="body" sz="quarter" idx="21" hasCustomPrompt="1"/>
          </p:nvPr>
        </p:nvSpPr>
        <p:spPr>
          <a:xfrm>
            <a:off x="7304579" y="2707481"/>
            <a:ext cx="1534619" cy="608524"/>
          </a:xfrm>
        </p:spPr>
        <p:txBody>
          <a:bodyPr/>
          <a:lstStyle>
            <a:lvl1pPr marL="101600" indent="0">
              <a:buNone/>
              <a:defRPr/>
            </a:lvl1pPr>
          </a:lstStyle>
          <a:p>
            <a:pPr lvl="0"/>
            <a:r>
              <a:rPr lang="en-US" dirty="0"/>
              <a:t>Label 2.2</a:t>
            </a:r>
          </a:p>
        </p:txBody>
      </p:sp>
      <p:sp>
        <p:nvSpPr>
          <p:cNvPr id="25" name="Label 2.3">
            <a:extLst>
              <a:ext uri="{FF2B5EF4-FFF2-40B4-BE49-F238E27FC236}">
                <a16:creationId xmlns:a16="http://schemas.microsoft.com/office/drawing/2014/main" id="{64C63D68-E200-46DF-8E34-92DC66FE879B}"/>
              </a:ext>
            </a:extLst>
          </p:cNvPr>
          <p:cNvSpPr>
            <a:spLocks noGrp="1"/>
          </p:cNvSpPr>
          <p:nvPr>
            <p:ph type="body" sz="quarter" idx="22" hasCustomPrompt="1"/>
          </p:nvPr>
        </p:nvSpPr>
        <p:spPr>
          <a:xfrm>
            <a:off x="7304579" y="3579818"/>
            <a:ext cx="1534620" cy="608524"/>
          </a:xfrm>
        </p:spPr>
        <p:txBody>
          <a:bodyPr/>
          <a:lstStyle>
            <a:lvl1pPr marL="101600" indent="0">
              <a:buNone/>
              <a:defRPr/>
            </a:lvl1pPr>
          </a:lstStyle>
          <a:p>
            <a:pPr lvl="0"/>
            <a:r>
              <a:rPr lang="en-US" dirty="0"/>
              <a:t>Label 2.3</a:t>
            </a:r>
          </a:p>
        </p:txBody>
      </p:sp>
      <p:sp>
        <p:nvSpPr>
          <p:cNvPr id="3" name="Date Placeholder 2">
            <a:extLst>
              <a:ext uri="{FF2B5EF4-FFF2-40B4-BE49-F238E27FC236}">
                <a16:creationId xmlns:a16="http://schemas.microsoft.com/office/drawing/2014/main" id="{D8A4DA0A-BA94-4C4E-A521-FB23D113A856}"/>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44569933-5FC5-4C73-96ED-E1AC0FC867FE}"/>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648721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Title Placeholder"/>
          <p:cNvSpPr txBox="1">
            <a:spLocks noGrp="1"/>
          </p:cNvSpPr>
          <p:nvPr>
            <p:ph type="title" hasCustomPrompt="1"/>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	</a:t>
            </a:r>
            <a:endParaRPr dirty="0"/>
          </a:p>
        </p:txBody>
      </p:sp>
      <p:sp>
        <p:nvSpPr>
          <p:cNvPr id="70" name="Content Placeholder"/>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add copyright">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19" name="Title Placeholder"/>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Content Placeholder"/>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4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sz="900" b="0" i="0" u="none" strike="noStrike" kern="0" cap="none" spc="0" normalizeH="0" baseline="0" noProof="0" dirty="0">
              <a:ln>
                <a:noFill/>
              </a:ln>
              <a:solidFill>
                <a:srgbClr val="FFFFFF"/>
              </a:solidFill>
              <a:effectLst/>
              <a:uLnTx/>
              <a:uFillTx/>
              <a:latin typeface="Arial"/>
              <a:cs typeface="Arial"/>
              <a:sym typeface="Arial"/>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900" b="0" i="0" u="none" strike="noStrike" kern="0" cap="none" spc="0" normalizeH="0" baseline="0" noProof="0">
                <a:ln>
                  <a:noFill/>
                </a:ln>
                <a:solidFill>
                  <a:srgbClr val="FFFFFF"/>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Tx/>
                <a:buSzPct val="25000"/>
                <a:buFontTx/>
                <a:buNone/>
                <a:tabLst/>
                <a:defRPr/>
              </a:pPr>
              <a:t>‹#›</a:t>
            </a:fld>
            <a:endParaRPr kumimoji="0" lang="en-US" sz="900" b="0" i="0" u="none" strike="noStrike" kern="0" cap="none" spc="0" normalizeH="0" baseline="0" noProof="0" dirty="0">
              <a:ln>
                <a:noFill/>
              </a:ln>
              <a:solidFill>
                <a:srgbClr val="FFFFFF"/>
              </a:solidFill>
              <a:effectLst/>
              <a:uLnTx/>
              <a:uFillTx/>
              <a:latin typeface="Arial"/>
              <a:ea typeface="Arial"/>
              <a:cs typeface="Arial"/>
              <a:sym typeface="Arial"/>
            </a:endParaRPr>
          </a:p>
        </p:txBody>
      </p:sp>
    </p:spTree>
    <p:extLst>
      <p:ext uri="{BB962C8B-B14F-4D97-AF65-F5344CB8AC3E}">
        <p14:creationId xmlns:p14="http://schemas.microsoft.com/office/powerpoint/2010/main" val="4215940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one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458689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64875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Two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226752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57200" y="3971925"/>
            <a:ext cx="8229600"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61030" y="1556326"/>
            <a:ext cx="3631545" cy="452062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234542" y="1563574"/>
            <a:ext cx="4452258"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a16="http://schemas.microsoft.com/office/drawing/2014/main" id="{6F503D41-401A-43DB-9BC0-38F51965B892}"/>
              </a:ext>
            </a:extLst>
          </p:cNvPr>
          <p:cNvSpPr>
            <a:spLocks noGrp="1"/>
          </p:cNvSpPr>
          <p:nvPr>
            <p:ph sz="quarter" idx="15"/>
          </p:nvPr>
        </p:nvSpPr>
        <p:spPr>
          <a:xfrm>
            <a:off x="4243595" y="3977558"/>
            <a:ext cx="4443205" cy="2112272"/>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76906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69483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26110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hree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66603" y="1552575"/>
            <a:ext cx="2595602"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3290555"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6091197"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6443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Four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2572593"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687986"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6803378"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011214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en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4011769" cy="46940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2216772"/>
            <a:ext cx="4011769" cy="55218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953477"/>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3640944"/>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4352925"/>
            <a:ext cx="4011769"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5010150"/>
            <a:ext cx="4011769"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5692775"/>
            <a:ext cx="4011769"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622801" y="1557338"/>
            <a:ext cx="4064000" cy="4651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Content Placeholder 11"/>
          <p:cNvSpPr>
            <a:spLocks noGrp="1"/>
          </p:cNvSpPr>
          <p:nvPr>
            <p:ph sz="quarter" idx="21"/>
          </p:nvPr>
        </p:nvSpPr>
        <p:spPr>
          <a:xfrm>
            <a:off x="4622800" y="2216150"/>
            <a:ext cx="4064000" cy="5524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Content Placeholder 13"/>
          <p:cNvSpPr>
            <a:spLocks noGrp="1"/>
          </p:cNvSpPr>
          <p:nvPr>
            <p:ph sz="quarter" idx="22"/>
          </p:nvPr>
        </p:nvSpPr>
        <p:spPr>
          <a:xfrm>
            <a:off x="4622800" y="2952750"/>
            <a:ext cx="4064000" cy="52546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Content Placeholder 18"/>
          <p:cNvSpPr>
            <a:spLocks noGrp="1"/>
          </p:cNvSpPr>
          <p:nvPr>
            <p:ph sz="quarter" idx="23"/>
          </p:nvPr>
        </p:nvSpPr>
        <p:spPr>
          <a:xfrm>
            <a:off x="4622800" y="3641725"/>
            <a:ext cx="4064000" cy="52387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Content Placeholder 20"/>
          <p:cNvSpPr>
            <a:spLocks noGrp="1"/>
          </p:cNvSpPr>
          <p:nvPr>
            <p:ph sz="quarter" idx="24"/>
          </p:nvPr>
        </p:nvSpPr>
        <p:spPr>
          <a:xfrm>
            <a:off x="4622800" y="4352925"/>
            <a:ext cx="4064000"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Content Placeholder 22"/>
          <p:cNvSpPr>
            <a:spLocks noGrp="1"/>
          </p:cNvSpPr>
          <p:nvPr>
            <p:ph sz="quarter" idx="25"/>
          </p:nvPr>
        </p:nvSpPr>
        <p:spPr>
          <a:xfrm>
            <a:off x="4713288" y="5010150"/>
            <a:ext cx="3973512"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Content Placeholder 24"/>
          <p:cNvSpPr>
            <a:spLocks noGrp="1"/>
          </p:cNvSpPr>
          <p:nvPr>
            <p:ph sz="quarter" idx="26"/>
          </p:nvPr>
        </p:nvSpPr>
        <p:spPr>
          <a:xfrm>
            <a:off x="4713288" y="5692775"/>
            <a:ext cx="3973512"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7121803"/>
      </p:ext>
    </p:extLst>
  </p:cSld>
  <p:clrMapOvr>
    <a:masterClrMapping/>
  </p:clrMapOvr>
  <p:extLst>
    <p:ext uri="{DCECCB84-F9BA-43D5-87BE-67443E8EF086}">
      <p15:sldGuideLst xmlns:p15="http://schemas.microsoft.com/office/powerpoint/2012/main">
        <p15:guide id="1" orient="horz" pos="981" userDrawn="1">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6"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theme" Target="../theme/theme2.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Shape 11"/>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Tree>
    <p:extLst>
      <p:ext uri="{BB962C8B-B14F-4D97-AF65-F5344CB8AC3E}">
        <p14:creationId xmlns:p14="http://schemas.microsoft.com/office/powerpoint/2010/main" val="3246644562"/>
      </p:ext>
    </p:extLst>
  </p:cSld>
  <p:clrMap bg1="lt1" tx1="dk1" bg2="dk2" tx2="lt2" accent1="accent1" accent2="accent2" accent3="accent3" accent4="accent4" accent5="accent5" accent6="accent6" hlink="hlink" folHlink="folHlink"/>
  <p:sldLayoutIdLst>
    <p:sldLayoutId id="214748367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Content Placeholder"/>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6" name="Copyright"/>
          <p:cNvSpPr txBox="1"/>
          <p:nvPr/>
        </p:nvSpPr>
        <p:spPr>
          <a:xfrm>
            <a:off x="1600200" y="6429344"/>
            <a:ext cx="7162799" cy="200054"/>
          </a:xfrm>
          <a:prstGeom prst="rect">
            <a:avLst/>
          </a:prstGeom>
          <a:noFill/>
          <a:ln>
            <a:noFill/>
          </a:ln>
        </p:spPr>
        <p:txBody>
          <a:bodyPr lIns="91425" tIns="45700" rIns="91425" bIns="45700" anchor="ctr"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IN" sz="1200" b="0" i="0" u="none" strike="noStrike" cap="none" dirty="0">
                <a:solidFill>
                  <a:srgbClr val="000000"/>
                </a:solidFill>
                <a:effectLst/>
                <a:latin typeface="Verdana" panose="020B0604030504040204" pitchFamily="34" charset="0"/>
                <a:ea typeface="Verdana" panose="020B0604030504040204" pitchFamily="34" charset="0"/>
                <a:cs typeface="Arial"/>
                <a:sym typeface="Arial"/>
              </a:rPr>
              <a:t>2018, 2015, 2012</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8" name="Picture Placeholder 21" descr="Pearson Logo">
            <a:extLst>
              <a:ext uri="{FF2B5EF4-FFF2-40B4-BE49-F238E27FC236}">
                <a16:creationId xmlns:a16="http://schemas.microsoft.com/office/drawing/2014/main" id="{9482BDEB-84DF-4344-AD30-389884976DF6}"/>
              </a:ext>
            </a:extLst>
          </p:cNvPr>
          <p:cNvPicPr>
            <a:picLocks noChangeAspect="1"/>
          </p:cNvPicPr>
          <p:nvPr userDrawn="1"/>
        </p:nvPicPr>
        <p:blipFill>
          <a:blip r:embed="rId16"/>
          <a:srcRect t="22152" b="22152"/>
          <a:stretch>
            <a:fillRect/>
          </a:stretch>
        </p:blipFill>
        <p:spPr>
          <a:xfrm>
            <a:off x="315677" y="6420639"/>
            <a:ext cx="1176574" cy="296443"/>
          </a:xfrm>
          <a:prstGeom prst="rect">
            <a:avLst/>
          </a:prstGeom>
        </p:spPr>
      </p:pic>
    </p:spTree>
  </p:cSld>
  <p:clrMap bg1="lt1" tx1="dk1" bg2="dk2" tx2="lt2" accent1="accent1" accent2="accent2" accent3="accent3" accent4="accent4" accent5="accent5" accent6="accent6" hlink="hlink" folHlink="folHlink"/>
  <p:sldLayoutIdLst>
    <p:sldLayoutId id="2147483664" r:id="rId1"/>
    <p:sldLayoutId id="2147483682" r:id="rId2"/>
    <p:sldLayoutId id="2147483650" r:id="rId3"/>
    <p:sldLayoutId id="2147483676" r:id="rId4"/>
    <p:sldLayoutId id="2147483677" r:id="rId5"/>
    <p:sldLayoutId id="2147483678" r:id="rId6"/>
    <p:sldLayoutId id="2147483679" r:id="rId7"/>
    <p:sldLayoutId id="2147483680" r:id="rId8"/>
    <p:sldLayoutId id="2147483681" r:id="rId9"/>
    <p:sldLayoutId id="2147483671" r:id="rId10"/>
    <p:sldLayoutId id="2147483673" r:id="rId11"/>
    <p:sldLayoutId id="2147483670" r:id="rId12"/>
    <p:sldLayoutId id="2147483669" r:id="rId13"/>
    <p:sldLayoutId id="2147483655"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9.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98728-A241-43F4-95FF-6C49FEEA0911}"/>
              </a:ext>
              <a:ext uri="{C183D7F6-B498-43B3-948B-1728B52AA6E4}">
                <adec:decorative xmlns:adec="http://schemas.microsoft.com/office/drawing/2017/decorative" val="1"/>
              </a:ext>
            </a:extLst>
          </p:cNvPr>
          <p:cNvSpPr>
            <a:spLocks noGrp="1"/>
          </p:cNvSpPr>
          <p:nvPr>
            <p:ph type="title"/>
          </p:nvPr>
        </p:nvSpPr>
        <p:spPr>
          <a:xfrm>
            <a:off x="457199" y="143692"/>
            <a:ext cx="8229601" cy="987333"/>
          </a:xfrm>
        </p:spPr>
        <p:txBody>
          <a:bodyPr anchor="ctr"/>
          <a:lstStyle/>
          <a:p>
            <a:r>
              <a:rPr lang="en-US" sz="3200" dirty="0"/>
              <a:t>Computer Security: Principles and Practice</a:t>
            </a:r>
          </a:p>
        </p:txBody>
      </p:sp>
      <p:sp>
        <p:nvSpPr>
          <p:cNvPr id="3" name="Content Placeholder 2">
            <a:extLst>
              <a:ext uri="{FF2B5EF4-FFF2-40B4-BE49-F238E27FC236}">
                <a16:creationId xmlns:a16="http://schemas.microsoft.com/office/drawing/2014/main" id="{ABE18F80-D4FC-4D8F-B2BD-E7BEE7E012B5}"/>
              </a:ext>
              <a:ext uri="{C183D7F6-B498-43B3-948B-1728B52AA6E4}">
                <adec:decorative xmlns:adec="http://schemas.microsoft.com/office/drawing/2017/decorative" val="1"/>
              </a:ext>
            </a:extLst>
          </p:cNvPr>
          <p:cNvSpPr>
            <a:spLocks noGrp="1"/>
          </p:cNvSpPr>
          <p:nvPr>
            <p:ph type="body" idx="1"/>
          </p:nvPr>
        </p:nvSpPr>
        <p:spPr>
          <a:xfrm>
            <a:off x="457200" y="1212419"/>
            <a:ext cx="8229600" cy="413524"/>
          </a:xfrm>
        </p:spPr>
        <p:txBody>
          <a:bodyPr anchor="ctr"/>
          <a:lstStyle/>
          <a:p>
            <a:r>
              <a:rPr lang="en-US" dirty="0">
                <a:solidFill>
                  <a:schemeClr val="tx2"/>
                </a:solidFill>
              </a:rPr>
              <a:t>Fourth Edition</a:t>
            </a:r>
          </a:p>
        </p:txBody>
      </p:sp>
      <p:sp>
        <p:nvSpPr>
          <p:cNvPr id="5" name="Content Placeholder 4">
            <a:extLst>
              <a:ext uri="{FF2B5EF4-FFF2-40B4-BE49-F238E27FC236}">
                <a16:creationId xmlns:a16="http://schemas.microsoft.com/office/drawing/2014/main" id="{2D222376-7AD7-4443-B67A-120BE12F4DDB}"/>
              </a:ext>
              <a:ext uri="{C183D7F6-B498-43B3-948B-1728B52AA6E4}">
                <adec:decorative xmlns:adec="http://schemas.microsoft.com/office/drawing/2017/decorative" val="1"/>
              </a:ext>
            </a:extLst>
          </p:cNvPr>
          <p:cNvSpPr>
            <a:spLocks noGrp="1"/>
          </p:cNvSpPr>
          <p:nvPr>
            <p:ph sz="quarter" idx="14"/>
          </p:nvPr>
        </p:nvSpPr>
        <p:spPr>
          <a:xfrm>
            <a:off x="5029200" y="1906104"/>
            <a:ext cx="3657600" cy="1186345"/>
          </a:xfrm>
        </p:spPr>
        <p:txBody>
          <a:bodyPr/>
          <a:lstStyle/>
          <a:p>
            <a:pPr marL="0" algn="ctr"/>
            <a:r>
              <a:rPr lang="en-US" b="1" dirty="0">
                <a:latin typeface="+mn-lt"/>
              </a:rPr>
              <a:t>Chapter 9</a:t>
            </a:r>
          </a:p>
        </p:txBody>
      </p:sp>
      <p:sp>
        <p:nvSpPr>
          <p:cNvPr id="6" name="Content Placeholder 5">
            <a:extLst>
              <a:ext uri="{FF2B5EF4-FFF2-40B4-BE49-F238E27FC236}">
                <a16:creationId xmlns:a16="http://schemas.microsoft.com/office/drawing/2014/main" id="{82FD4EC9-4778-4E2F-B136-2A176CA2BA69}"/>
              </a:ext>
              <a:ext uri="{C183D7F6-B498-43B3-948B-1728B52AA6E4}">
                <adec:decorative xmlns:adec="http://schemas.microsoft.com/office/drawing/2017/decorative" val="1"/>
              </a:ext>
            </a:extLst>
          </p:cNvPr>
          <p:cNvSpPr>
            <a:spLocks noGrp="1"/>
          </p:cNvSpPr>
          <p:nvPr>
            <p:ph sz="quarter" idx="15"/>
          </p:nvPr>
        </p:nvSpPr>
        <p:spPr>
          <a:xfrm>
            <a:off x="5029200" y="3252789"/>
            <a:ext cx="3657600" cy="1786139"/>
          </a:xfrm>
        </p:spPr>
        <p:txBody>
          <a:bodyPr/>
          <a:lstStyle/>
          <a:p>
            <a:pPr lvl="0">
              <a:buSzPct val="25000"/>
            </a:pPr>
            <a:r>
              <a:rPr lang="en-US" dirty="0"/>
              <a:t>Firewalls and Intrusion Prevention Systems</a:t>
            </a:r>
          </a:p>
        </p:txBody>
      </p:sp>
      <p:pic>
        <p:nvPicPr>
          <p:cNvPr id="7" name="Picture 6" descr="Front Cover: Computer Security: Principles and Practice, Fourth Edition by Stallings and Brow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166" y="1707337"/>
            <a:ext cx="3541622" cy="4529841"/>
          </a:xfrm>
          <a:prstGeom prst="rect">
            <a:avLst/>
          </a:prstGeom>
          <a:ln w="9525">
            <a:solidFill>
              <a:schemeClr val="tx1"/>
            </a:solidFill>
          </a:ln>
        </p:spPr>
      </p:pic>
      <p:sp>
        <p:nvSpPr>
          <p:cNvPr id="8" name="Content Placeholder 7">
            <a:extLst>
              <a:ext uri="{FF2B5EF4-FFF2-40B4-BE49-F238E27FC236}">
                <a16:creationId xmlns:a16="http://schemas.microsoft.com/office/drawing/2014/main" id="{C8E88D28-1A9F-4FC4-946F-10B4629D1438}"/>
              </a:ext>
              <a:ext uri="{C183D7F6-B498-43B3-948B-1728B52AA6E4}">
                <adec:decorative xmlns:adec="http://schemas.microsoft.com/office/drawing/2017/decorative" val="1"/>
              </a:ext>
            </a:extLst>
          </p:cNvPr>
          <p:cNvSpPr>
            <a:spLocks noGrp="1"/>
          </p:cNvSpPr>
          <p:nvPr>
            <p:ph sz="quarter" idx="17"/>
          </p:nvPr>
        </p:nvSpPr>
        <p:spPr>
          <a:xfrm>
            <a:off x="2173000" y="6415232"/>
            <a:ext cx="6589712" cy="228600"/>
          </a:xfrm>
        </p:spPr>
        <p:txBody>
          <a:bodyPr/>
          <a:lstStyle/>
          <a:p>
            <a:pPr marL="0" indent="0"/>
            <a:r>
              <a:rPr lang="en-US" altLang="en-US" sz="1200" b="0" dirty="0">
                <a:latin typeface="Verdana"/>
                <a:cs typeface="Verdana" panose="020B0604030504040204" pitchFamily="34" charset="0"/>
              </a:rPr>
              <a:t>Copyright © </a:t>
            </a:r>
            <a:r>
              <a:rPr lang="en-US" dirty="0"/>
              <a:t>2018, 2015, 2012 </a:t>
            </a:r>
            <a:r>
              <a:rPr lang="en-US" altLang="en-US" sz="1200" b="0" dirty="0">
                <a:latin typeface="Verdana"/>
                <a:cs typeface="Verdana" panose="020B0604030504040204" pitchFamily="34" charset="0"/>
              </a:rPr>
              <a:t>Pearson Education, Inc. All Rights Reserved</a:t>
            </a:r>
          </a:p>
        </p:txBody>
      </p:sp>
      <p:pic>
        <p:nvPicPr>
          <p:cNvPr id="22" name="Picture Placeholder 21" descr="Pearson Logo">
            <a:extLst>
              <a:ext uri="{FF2B5EF4-FFF2-40B4-BE49-F238E27FC236}">
                <a16:creationId xmlns:a16="http://schemas.microsoft.com/office/drawing/2014/main" id="{463657D3-0029-4FB6-A24C-CAB832988B4E}"/>
              </a:ext>
            </a:extLst>
          </p:cNvPr>
          <p:cNvPicPr>
            <a:picLocks noGrp="1" noChangeAspect="1"/>
          </p:cNvPicPr>
          <p:nvPr>
            <p:ph type="pic" sz="quarter" idx="16"/>
          </p:nvPr>
        </p:nvPicPr>
        <p:blipFill>
          <a:blip r:embed="rId4"/>
          <a:srcRect t="22152" b="22152"/>
          <a:stretch>
            <a:fillRect/>
          </a:stretch>
        </p:blipFill>
        <p:spPr>
          <a:xfrm>
            <a:off x="315677" y="6420639"/>
            <a:ext cx="1176574" cy="296443"/>
          </a:xfrm>
        </p:spPr>
      </p:pic>
    </p:spTree>
    <p:extLst>
      <p:ext uri="{BB962C8B-B14F-4D97-AF65-F5344CB8AC3E}">
        <p14:creationId xmlns:p14="http://schemas.microsoft.com/office/powerpoint/2010/main" val="3801335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9.1 Packet-Filtering Examples</a:t>
            </a:r>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880024867"/>
              </p:ext>
            </p:extLst>
          </p:nvPr>
        </p:nvGraphicFramePr>
        <p:xfrm>
          <a:off x="457200" y="1555750"/>
          <a:ext cx="8229599" cy="2494280"/>
        </p:xfrm>
        <a:graphic>
          <a:graphicData uri="http://schemas.openxmlformats.org/drawingml/2006/table">
            <a:tbl>
              <a:tblPr firstRow="1" bandRow="1">
                <a:tableStyleId>{2D5ABB26-0587-4C30-8999-92F81FD0307C}</a:tableStyleId>
              </a:tblPr>
              <a:tblGrid>
                <a:gridCol w="707923">
                  <a:extLst>
                    <a:ext uri="{9D8B030D-6E8A-4147-A177-3AD203B41FA5}">
                      <a16:colId xmlns:a16="http://schemas.microsoft.com/office/drawing/2014/main" val="2475991198"/>
                    </a:ext>
                  </a:extLst>
                </a:gridCol>
                <a:gridCol w="1209367">
                  <a:extLst>
                    <a:ext uri="{9D8B030D-6E8A-4147-A177-3AD203B41FA5}">
                      <a16:colId xmlns:a16="http://schemas.microsoft.com/office/drawing/2014/main" val="2062063384"/>
                    </a:ext>
                  </a:extLst>
                </a:gridCol>
                <a:gridCol w="1489587">
                  <a:extLst>
                    <a:ext uri="{9D8B030D-6E8A-4147-A177-3AD203B41FA5}">
                      <a16:colId xmlns:a16="http://schemas.microsoft.com/office/drawing/2014/main" val="1817467457"/>
                    </a:ext>
                  </a:extLst>
                </a:gridCol>
                <a:gridCol w="1445342">
                  <a:extLst>
                    <a:ext uri="{9D8B030D-6E8A-4147-A177-3AD203B41FA5}">
                      <a16:colId xmlns:a16="http://schemas.microsoft.com/office/drawing/2014/main" val="1487743685"/>
                    </a:ext>
                  </a:extLst>
                </a:gridCol>
                <a:gridCol w="1209368">
                  <a:extLst>
                    <a:ext uri="{9D8B030D-6E8A-4147-A177-3AD203B41FA5}">
                      <a16:colId xmlns:a16="http://schemas.microsoft.com/office/drawing/2014/main" val="624753838"/>
                    </a:ext>
                  </a:extLst>
                </a:gridCol>
                <a:gridCol w="992355">
                  <a:extLst>
                    <a:ext uri="{9D8B030D-6E8A-4147-A177-3AD203B41FA5}">
                      <a16:colId xmlns:a16="http://schemas.microsoft.com/office/drawing/2014/main" val="3953764871"/>
                    </a:ext>
                  </a:extLst>
                </a:gridCol>
                <a:gridCol w="1175657">
                  <a:extLst>
                    <a:ext uri="{9D8B030D-6E8A-4147-A177-3AD203B41FA5}">
                      <a16:colId xmlns:a16="http://schemas.microsoft.com/office/drawing/2014/main" val="1995899153"/>
                    </a:ext>
                  </a:extLst>
                </a:gridCol>
              </a:tblGrid>
              <a:tr h="370840">
                <a:tc>
                  <a:txBody>
                    <a:bodyPr/>
                    <a:lstStyle/>
                    <a:p>
                      <a:pPr algn="ctr"/>
                      <a:r>
                        <a:rPr lang="en-US" sz="1800" b="1" noProof="0" dirty="0"/>
                        <a:t>Rule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noProof="0" dirty="0"/>
                        <a:t>Direction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noProof="0" dirty="0"/>
                        <a:t>S</a:t>
                      </a:r>
                      <a:r>
                        <a:rPr lang="en-US" sz="100" b="1" noProof="0" dirty="0"/>
                        <a:t> </a:t>
                      </a:r>
                      <a:r>
                        <a:rPr lang="en-US" sz="1800" b="1" noProof="0" dirty="0"/>
                        <a:t>r</a:t>
                      </a:r>
                      <a:r>
                        <a:rPr lang="en-US" sz="100" b="1" noProof="0" dirty="0"/>
                        <a:t> </a:t>
                      </a:r>
                      <a:r>
                        <a:rPr lang="en-US" sz="1800" b="1" noProof="0" dirty="0"/>
                        <a:t>c address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noProof="0" dirty="0" err="1"/>
                        <a:t>Dest</a:t>
                      </a:r>
                      <a:r>
                        <a:rPr lang="en-US" sz="1800" b="1" noProof="0" dirty="0"/>
                        <a:t> </a:t>
                      </a:r>
                      <a:r>
                        <a:rPr lang="en-US" sz="1800" b="1" noProof="0" dirty="0" err="1"/>
                        <a:t>addresss</a:t>
                      </a:r>
                      <a:endParaRPr lang="en-US" sz="1800" b="1"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noProof="0" dirty="0"/>
                        <a:t>Protocol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noProof="0" dirty="0" err="1"/>
                        <a:t>Dest</a:t>
                      </a:r>
                      <a:r>
                        <a:rPr lang="en-US" sz="1800" b="1" noProof="0" dirty="0"/>
                        <a:t> port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noProof="0" dirty="0"/>
                        <a:t>Action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686384"/>
                  </a:ext>
                </a:extLst>
              </a:tr>
              <a:tr h="370840">
                <a:tc>
                  <a:txBody>
                    <a:bodyPr/>
                    <a:lstStyle/>
                    <a:p>
                      <a:r>
                        <a:rPr lang="en-US" sz="1800" noProof="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noProof="0" dirty="0"/>
                        <a:t>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noProof="0" dirty="0"/>
                        <a:t>External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noProof="0" dirty="0"/>
                        <a:t>Internal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noProof="0" dirty="0"/>
                        <a:t>T</a:t>
                      </a:r>
                      <a:r>
                        <a:rPr lang="en-US" sz="100" noProof="0" dirty="0"/>
                        <a:t> </a:t>
                      </a:r>
                      <a:r>
                        <a:rPr lang="en-US" sz="1800" noProof="0" dirty="0"/>
                        <a:t>C</a:t>
                      </a:r>
                      <a:r>
                        <a:rPr lang="en-US" sz="100" noProof="0" dirty="0"/>
                        <a:t> </a:t>
                      </a:r>
                      <a:r>
                        <a:rPr lang="en-US" sz="1800" noProof="0" dirty="0"/>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noProof="0" dirty="0"/>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noProof="0" dirty="0"/>
                        <a:t>Permit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9864518"/>
                  </a:ext>
                </a:extLst>
              </a:tr>
              <a:tr h="370840">
                <a:tc>
                  <a:txBody>
                    <a:bodyPr/>
                    <a:lstStyle/>
                    <a:p>
                      <a:r>
                        <a:rPr lang="en-US" sz="1800" noProof="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noProof="0" dirty="0"/>
                        <a:t>Out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noProof="0" dirty="0"/>
                        <a:t>Internal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noProof="0" dirty="0"/>
                        <a:t>External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noProof="0" dirty="0"/>
                        <a:t>T</a:t>
                      </a:r>
                      <a:r>
                        <a:rPr lang="en-US" sz="100" noProof="0" dirty="0"/>
                        <a:t> </a:t>
                      </a:r>
                      <a:r>
                        <a:rPr lang="en-US" sz="1800" noProof="0" dirty="0"/>
                        <a:t>C</a:t>
                      </a:r>
                      <a:r>
                        <a:rPr lang="en-US" sz="100" noProof="0" dirty="0"/>
                        <a:t> </a:t>
                      </a:r>
                      <a:r>
                        <a:rPr lang="en-US" sz="1800" noProof="0" dirty="0"/>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noProof="0" dirty="0"/>
                        <a:t>&gt;1023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noProof="0" dirty="0"/>
                        <a:t>Permit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6184643"/>
                  </a:ext>
                </a:extLst>
              </a:tr>
              <a:tr h="370840">
                <a:tc>
                  <a:txBody>
                    <a:bodyPr/>
                    <a:lstStyle/>
                    <a:p>
                      <a:r>
                        <a:rPr lang="en-US" sz="1800" noProof="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noProof="0" dirty="0"/>
                        <a:t>Out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noProof="0" dirty="0"/>
                        <a:t>Internal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noProof="0" dirty="0"/>
                        <a:t>External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noProof="0" dirty="0"/>
                        <a:t>T</a:t>
                      </a:r>
                      <a:r>
                        <a:rPr lang="en-US" sz="100" noProof="0" dirty="0"/>
                        <a:t> </a:t>
                      </a:r>
                      <a:r>
                        <a:rPr lang="en-US" sz="1800" noProof="0" dirty="0"/>
                        <a:t>C</a:t>
                      </a:r>
                      <a:r>
                        <a:rPr lang="en-US" sz="100" noProof="0" dirty="0"/>
                        <a:t> </a:t>
                      </a:r>
                      <a:r>
                        <a:rPr lang="en-US" sz="1800" noProof="0" dirty="0"/>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noProof="0" dirty="0"/>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noProof="0" dirty="0"/>
                        <a:t>Permit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1103207"/>
                  </a:ext>
                </a:extLst>
              </a:tr>
              <a:tr h="370840">
                <a:tc>
                  <a:txBody>
                    <a:bodyPr/>
                    <a:lstStyle/>
                    <a:p>
                      <a:r>
                        <a:rPr lang="en-US" sz="1800" noProof="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noProof="0" dirty="0"/>
                        <a:t>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noProof="0" dirty="0"/>
                        <a:t>External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noProof="0" dirty="0"/>
                        <a:t>Internal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noProof="0" dirty="0"/>
                        <a:t>T</a:t>
                      </a:r>
                      <a:r>
                        <a:rPr lang="en-US" sz="100" noProof="0" dirty="0"/>
                        <a:t> </a:t>
                      </a:r>
                      <a:r>
                        <a:rPr lang="en-US" sz="1800" noProof="0" dirty="0"/>
                        <a:t>C</a:t>
                      </a:r>
                      <a:r>
                        <a:rPr lang="en-US" sz="100" noProof="0" dirty="0"/>
                        <a:t> </a:t>
                      </a:r>
                      <a:r>
                        <a:rPr lang="en-US" sz="1800" noProof="0" dirty="0"/>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noProof="0" dirty="0"/>
                        <a:t>&gt;1023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noProof="0" dirty="0"/>
                        <a:t>Permit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1037604"/>
                  </a:ext>
                </a:extLst>
              </a:tr>
              <a:tr h="370840">
                <a:tc>
                  <a:txBody>
                    <a:bodyPr/>
                    <a:lstStyle/>
                    <a:p>
                      <a:r>
                        <a:rPr lang="en-US" sz="1800" noProof="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noProof="0" dirty="0"/>
                        <a:t>Either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noProof="0" dirty="0"/>
                        <a:t>Any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noProof="0" dirty="0"/>
                        <a:t>Any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noProof="0" dirty="0"/>
                        <a:t>Any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noProof="0" dirty="0"/>
                        <a:t>Any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noProof="0" dirty="0"/>
                        <a:t>Deny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4885533"/>
                  </a:ext>
                </a:extLst>
              </a:tr>
            </a:tbl>
          </a:graphicData>
        </a:graphic>
      </p:graphicFrame>
    </p:spTree>
    <p:extLst>
      <p:ext uri="{BB962C8B-B14F-4D97-AF65-F5344CB8AC3E}">
        <p14:creationId xmlns:p14="http://schemas.microsoft.com/office/powerpoint/2010/main" val="2125615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Packet Filter Advantages And Weaknesses</a:t>
            </a:r>
          </a:p>
        </p:txBody>
      </p:sp>
      <p:sp>
        <p:nvSpPr>
          <p:cNvPr id="3" name="Content Placeholder 2"/>
          <p:cNvSpPr>
            <a:spLocks noGrp="1"/>
          </p:cNvSpPr>
          <p:nvPr>
            <p:ph sz="quarter" idx="13"/>
          </p:nvPr>
        </p:nvSpPr>
        <p:spPr/>
        <p:txBody>
          <a:bodyPr/>
          <a:lstStyle/>
          <a:p>
            <a:r>
              <a:rPr lang="en-US" dirty="0"/>
              <a:t>Advantages</a:t>
            </a:r>
          </a:p>
          <a:p>
            <a:pPr lvl="1"/>
            <a:r>
              <a:rPr lang="en-US" dirty="0"/>
              <a:t>Simplicity</a:t>
            </a:r>
          </a:p>
          <a:p>
            <a:pPr lvl="1"/>
            <a:r>
              <a:rPr lang="en-US" dirty="0"/>
              <a:t>Typically transparent to users and are very fast</a:t>
            </a:r>
          </a:p>
          <a:p>
            <a:r>
              <a:rPr lang="en-US" dirty="0"/>
              <a:t>Weaknesses</a:t>
            </a:r>
          </a:p>
          <a:p>
            <a:pPr lvl="1"/>
            <a:r>
              <a:rPr lang="en-US" dirty="0"/>
              <a:t>Cannot prevent attacks that employ application specific vulnerabilities or functions</a:t>
            </a:r>
          </a:p>
          <a:p>
            <a:pPr lvl="1"/>
            <a:r>
              <a:rPr lang="en-US" dirty="0"/>
              <a:t>Limited logging functionality</a:t>
            </a:r>
          </a:p>
          <a:p>
            <a:pPr lvl="1"/>
            <a:r>
              <a:rPr lang="en-US" dirty="0"/>
              <a:t>Do not support advanced user authentication</a:t>
            </a:r>
          </a:p>
          <a:p>
            <a:pPr lvl="1"/>
            <a:r>
              <a:rPr lang="en-US" dirty="0"/>
              <a:t>Vulnerable to attacks on T</a:t>
            </a:r>
            <a:r>
              <a:rPr lang="en-US" sz="100" dirty="0"/>
              <a:t> </a:t>
            </a:r>
            <a:r>
              <a:rPr lang="en-US" dirty="0"/>
              <a:t>C</a:t>
            </a:r>
            <a:r>
              <a:rPr lang="en-US" sz="100" dirty="0"/>
              <a:t> </a:t>
            </a:r>
            <a:r>
              <a:rPr lang="en-US" dirty="0"/>
              <a:t>P/I</a:t>
            </a:r>
            <a:r>
              <a:rPr lang="en-US" sz="100" dirty="0"/>
              <a:t> </a:t>
            </a:r>
            <a:r>
              <a:rPr lang="en-US" dirty="0"/>
              <a:t>P protocol bugs</a:t>
            </a:r>
          </a:p>
          <a:p>
            <a:pPr lvl="1"/>
            <a:r>
              <a:rPr lang="en-US" dirty="0"/>
              <a:t>Improper configuration can lead to breaches</a:t>
            </a:r>
          </a:p>
        </p:txBody>
      </p:sp>
    </p:spTree>
    <p:extLst>
      <p:ext uri="{BB962C8B-B14F-4D97-AF65-F5344CB8AC3E}">
        <p14:creationId xmlns:p14="http://schemas.microsoft.com/office/powerpoint/2010/main" val="241014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Stateful</a:t>
            </a:r>
            <a:r>
              <a:rPr lang="en-US" dirty="0"/>
              <a:t> Inspection Firewall</a:t>
            </a:r>
          </a:p>
        </p:txBody>
      </p:sp>
      <p:sp>
        <p:nvSpPr>
          <p:cNvPr id="4" name="Content Placeholder 3"/>
          <p:cNvSpPr>
            <a:spLocks noGrp="1"/>
          </p:cNvSpPr>
          <p:nvPr>
            <p:ph sz="quarter" idx="13"/>
          </p:nvPr>
        </p:nvSpPr>
        <p:spPr>
          <a:xfrm>
            <a:off x="457199" y="1556326"/>
            <a:ext cx="3899647" cy="4091439"/>
          </a:xfrm>
        </p:spPr>
        <p:txBody>
          <a:bodyPr/>
          <a:lstStyle/>
          <a:p>
            <a:r>
              <a:rPr lang="en-US" sz="2000" dirty="0"/>
              <a:t>Tightens rules for T</a:t>
            </a:r>
            <a:r>
              <a:rPr lang="en-US" sz="100" dirty="0"/>
              <a:t> </a:t>
            </a:r>
            <a:r>
              <a:rPr lang="en-US" sz="2000" dirty="0"/>
              <a:t>C</a:t>
            </a:r>
            <a:r>
              <a:rPr lang="en-US" sz="100" dirty="0"/>
              <a:t> </a:t>
            </a:r>
            <a:r>
              <a:rPr lang="en-US" sz="2000" dirty="0"/>
              <a:t>P traffic by creating a directory of outbound T</a:t>
            </a:r>
            <a:r>
              <a:rPr lang="en-US" sz="100" dirty="0"/>
              <a:t> </a:t>
            </a:r>
            <a:r>
              <a:rPr lang="en-US" sz="2000" dirty="0"/>
              <a:t>C</a:t>
            </a:r>
            <a:r>
              <a:rPr lang="en-US" sz="100" dirty="0"/>
              <a:t> </a:t>
            </a:r>
            <a:r>
              <a:rPr lang="en-US" sz="2000" dirty="0"/>
              <a:t>P connections</a:t>
            </a:r>
          </a:p>
          <a:p>
            <a:pPr lvl="1"/>
            <a:r>
              <a:rPr lang="en-US" sz="2000" dirty="0"/>
              <a:t>There is an entry for each currently established connection</a:t>
            </a:r>
          </a:p>
          <a:p>
            <a:pPr lvl="1"/>
            <a:r>
              <a:rPr lang="en-US" sz="2000" dirty="0"/>
              <a:t>Packet filter allows incoming traffic to high numbered ports only for those packets that fit the profile of one of the entries in this directory</a:t>
            </a:r>
          </a:p>
        </p:txBody>
      </p:sp>
      <p:sp>
        <p:nvSpPr>
          <p:cNvPr id="5" name="Content Placeholder 4"/>
          <p:cNvSpPr>
            <a:spLocks noGrp="1"/>
          </p:cNvSpPr>
          <p:nvPr>
            <p:ph sz="quarter" idx="14"/>
          </p:nvPr>
        </p:nvSpPr>
        <p:spPr>
          <a:xfrm>
            <a:off x="4744124" y="1520825"/>
            <a:ext cx="4044876" cy="4126940"/>
          </a:xfrm>
        </p:spPr>
        <p:txBody>
          <a:bodyPr/>
          <a:lstStyle/>
          <a:p>
            <a:r>
              <a:rPr lang="en-US" sz="2000" dirty="0"/>
              <a:t>Reviews packet information but also records information about T</a:t>
            </a:r>
            <a:r>
              <a:rPr lang="en-US" sz="100" dirty="0"/>
              <a:t> </a:t>
            </a:r>
            <a:r>
              <a:rPr lang="en-US" sz="2000" dirty="0"/>
              <a:t>C</a:t>
            </a:r>
            <a:r>
              <a:rPr lang="en-US" sz="100" dirty="0"/>
              <a:t> </a:t>
            </a:r>
            <a:r>
              <a:rPr lang="en-US" sz="2000" dirty="0"/>
              <a:t>P connections</a:t>
            </a:r>
          </a:p>
          <a:p>
            <a:pPr lvl="1"/>
            <a:r>
              <a:rPr lang="en-US" sz="2000" dirty="0"/>
              <a:t>Keeps track of T</a:t>
            </a:r>
            <a:r>
              <a:rPr lang="en-US" sz="100" dirty="0"/>
              <a:t> </a:t>
            </a:r>
            <a:r>
              <a:rPr lang="en-US" sz="2000" dirty="0"/>
              <a:t>C</a:t>
            </a:r>
            <a:r>
              <a:rPr lang="en-US" sz="100" dirty="0"/>
              <a:t> </a:t>
            </a:r>
            <a:r>
              <a:rPr lang="en-US" sz="2000" dirty="0"/>
              <a:t>P sequence numbers to prevent attacks that depend on the sequence number</a:t>
            </a:r>
          </a:p>
          <a:p>
            <a:pPr lvl="1"/>
            <a:r>
              <a:rPr lang="en-US" sz="2000" dirty="0"/>
              <a:t>Inspects data for protocols like F</a:t>
            </a:r>
            <a:r>
              <a:rPr lang="en-US" sz="100" dirty="0"/>
              <a:t> </a:t>
            </a:r>
            <a:r>
              <a:rPr lang="en-US" sz="2000" dirty="0"/>
              <a:t>T</a:t>
            </a:r>
            <a:r>
              <a:rPr lang="en-US" sz="100" dirty="0"/>
              <a:t> </a:t>
            </a:r>
            <a:r>
              <a:rPr lang="en-US" sz="2000" dirty="0"/>
              <a:t>P, I</a:t>
            </a:r>
            <a:r>
              <a:rPr lang="en-US" sz="100" dirty="0"/>
              <a:t> </a:t>
            </a:r>
            <a:r>
              <a:rPr lang="en-US" sz="2000" dirty="0"/>
              <a:t>M and S</a:t>
            </a:r>
            <a:r>
              <a:rPr lang="en-US" sz="100" dirty="0"/>
              <a:t> </a:t>
            </a:r>
            <a:r>
              <a:rPr lang="en-US" sz="2000" dirty="0"/>
              <a:t>I</a:t>
            </a:r>
            <a:r>
              <a:rPr lang="en-US" sz="100" dirty="0"/>
              <a:t> </a:t>
            </a:r>
            <a:r>
              <a:rPr lang="en-US" sz="2000" dirty="0"/>
              <a:t>P</a:t>
            </a:r>
            <a:r>
              <a:rPr lang="en-US" sz="100" dirty="0"/>
              <a:t> </a:t>
            </a:r>
            <a:r>
              <a:rPr lang="en-US" sz="2000" dirty="0"/>
              <a:t>S commands</a:t>
            </a:r>
          </a:p>
        </p:txBody>
      </p:sp>
    </p:spTree>
    <p:extLst>
      <p:ext uri="{BB962C8B-B14F-4D97-AF65-F5344CB8AC3E}">
        <p14:creationId xmlns:p14="http://schemas.microsoft.com/office/powerpoint/2010/main" val="300735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Table 9.2 Example Stateful Firewall </a:t>
            </a:r>
            <a:br>
              <a:rPr lang="en-US" sz="3200" dirty="0"/>
            </a:br>
            <a:r>
              <a:rPr lang="en-US" sz="3200" dirty="0"/>
              <a:t>Connection State Table</a:t>
            </a:r>
          </a:p>
        </p:txBody>
      </p:sp>
      <p:graphicFrame>
        <p:nvGraphicFramePr>
          <p:cNvPr id="6" name="Content Placeholder 5"/>
          <p:cNvGraphicFramePr>
            <a:graphicFrameLocks noGrp="1"/>
          </p:cNvGraphicFramePr>
          <p:nvPr>
            <p:ph sz="quarter" idx="13"/>
            <p:extLst>
              <p:ext uri="{D42A27DB-BD31-4B8C-83A1-F6EECF244321}">
                <p14:modId xmlns:p14="http://schemas.microsoft.com/office/powerpoint/2010/main" val="2511344797"/>
              </p:ext>
            </p:extLst>
          </p:nvPr>
        </p:nvGraphicFramePr>
        <p:xfrm>
          <a:off x="457201" y="1555750"/>
          <a:ext cx="8229600" cy="3977640"/>
        </p:xfrm>
        <a:graphic>
          <a:graphicData uri="http://schemas.openxmlformats.org/drawingml/2006/table">
            <a:tbl>
              <a:tblPr firstRow="1" bandRow="1">
                <a:tableStyleId>{2D5ABB26-0587-4C30-8999-92F81FD0307C}</a:tableStyleId>
              </a:tblPr>
              <a:tblGrid>
                <a:gridCol w="1645920">
                  <a:extLst>
                    <a:ext uri="{9D8B030D-6E8A-4147-A177-3AD203B41FA5}">
                      <a16:colId xmlns:a16="http://schemas.microsoft.com/office/drawing/2014/main" val="2716716214"/>
                    </a:ext>
                  </a:extLst>
                </a:gridCol>
                <a:gridCol w="1465990">
                  <a:extLst>
                    <a:ext uri="{9D8B030D-6E8A-4147-A177-3AD203B41FA5}">
                      <a16:colId xmlns:a16="http://schemas.microsoft.com/office/drawing/2014/main" val="1564667608"/>
                    </a:ext>
                  </a:extLst>
                </a:gridCol>
                <a:gridCol w="1825850">
                  <a:extLst>
                    <a:ext uri="{9D8B030D-6E8A-4147-A177-3AD203B41FA5}">
                      <a16:colId xmlns:a16="http://schemas.microsoft.com/office/drawing/2014/main" val="4070019488"/>
                    </a:ext>
                  </a:extLst>
                </a:gridCol>
                <a:gridCol w="1645920">
                  <a:extLst>
                    <a:ext uri="{9D8B030D-6E8A-4147-A177-3AD203B41FA5}">
                      <a16:colId xmlns:a16="http://schemas.microsoft.com/office/drawing/2014/main" val="221902931"/>
                    </a:ext>
                  </a:extLst>
                </a:gridCol>
                <a:gridCol w="1645920">
                  <a:extLst>
                    <a:ext uri="{9D8B030D-6E8A-4147-A177-3AD203B41FA5}">
                      <a16:colId xmlns:a16="http://schemas.microsoft.com/office/drawing/2014/main" val="2963562765"/>
                    </a:ext>
                  </a:extLst>
                </a:gridCol>
              </a:tblGrid>
              <a:tr h="370840">
                <a:tc>
                  <a:txBody>
                    <a:bodyPr/>
                    <a:lstStyle/>
                    <a:p>
                      <a:r>
                        <a:rPr lang="en-US" sz="1800" b="1" noProof="0" dirty="0"/>
                        <a:t>Source Address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noProof="0" dirty="0"/>
                        <a:t>Source Port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noProof="0" dirty="0"/>
                        <a:t>Destination</a:t>
                      </a:r>
                      <a:r>
                        <a:rPr lang="en-US" sz="1800" b="1" baseline="0" noProof="0" dirty="0"/>
                        <a:t> </a:t>
                      </a:r>
                      <a:r>
                        <a:rPr lang="en-US" sz="1800" b="1" noProof="0" dirty="0"/>
                        <a:t>Address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noProof="0" dirty="0"/>
                        <a:t>Destination Port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noProof="0" dirty="0"/>
                        <a:t>Connection</a:t>
                      </a:r>
                      <a:r>
                        <a:rPr lang="en-US" sz="1800" b="1" baseline="0" noProof="0" dirty="0"/>
                        <a:t> </a:t>
                      </a:r>
                      <a:r>
                        <a:rPr lang="en-US" sz="1800" b="1" noProof="0" dirty="0"/>
                        <a:t>State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4857915"/>
                  </a:ext>
                </a:extLst>
              </a:tr>
              <a:tr h="370840">
                <a:tc>
                  <a:txBody>
                    <a:bodyPr/>
                    <a:lstStyle/>
                    <a:p>
                      <a:r>
                        <a:rPr lang="en-US" sz="1800" noProof="0" dirty="0"/>
                        <a:t>192.168.1.100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noProof="0" dirty="0"/>
                        <a:t>1030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noProof="0" dirty="0"/>
                        <a:t>210.9.88.29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noProof="0" dirty="0"/>
                        <a:t>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noProof="0" dirty="0"/>
                        <a:t>Established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11250778"/>
                  </a:ext>
                </a:extLst>
              </a:tr>
              <a:tr h="370840">
                <a:tc>
                  <a:txBody>
                    <a:bodyPr/>
                    <a:lstStyle/>
                    <a:p>
                      <a:r>
                        <a:rPr lang="en-US" sz="1800" noProof="0" dirty="0"/>
                        <a:t>192.168.1.102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noProof="0" dirty="0"/>
                        <a:t>1031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noProof="0" dirty="0"/>
                        <a:t>216.32.42.123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noProof="0" dirty="0"/>
                        <a:t>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noProof="0" dirty="0"/>
                        <a:t>Established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6491167"/>
                  </a:ext>
                </a:extLst>
              </a:tr>
              <a:tr h="370840">
                <a:tc>
                  <a:txBody>
                    <a:bodyPr/>
                    <a:lstStyle/>
                    <a:p>
                      <a:r>
                        <a:rPr lang="en-US" sz="1800" noProof="0" dirty="0"/>
                        <a:t>192.168.1.101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noProof="0" dirty="0"/>
                        <a:t>1033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noProof="0" dirty="0"/>
                        <a:t>173.66.32.122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noProof="0" dirty="0"/>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noProof="0" dirty="0"/>
                        <a:t>Established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8448707"/>
                  </a:ext>
                </a:extLst>
              </a:tr>
              <a:tr h="370840">
                <a:tc>
                  <a:txBody>
                    <a:bodyPr/>
                    <a:lstStyle/>
                    <a:p>
                      <a:r>
                        <a:rPr lang="en-US" sz="1800" noProof="0" dirty="0"/>
                        <a:t>192.168.1.106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noProof="0" dirty="0"/>
                        <a:t>1035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noProof="0" dirty="0"/>
                        <a:t>177.231.32.12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noProof="0" dirty="0"/>
                        <a:t>79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noProof="0" dirty="0"/>
                        <a:t>Established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5773616"/>
                  </a:ext>
                </a:extLst>
              </a:tr>
              <a:tr h="370840">
                <a:tc>
                  <a:txBody>
                    <a:bodyPr/>
                    <a:lstStyle/>
                    <a:p>
                      <a:r>
                        <a:rPr lang="en-US" sz="1800" noProof="0" dirty="0"/>
                        <a:t>223.43.21.231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noProof="0" dirty="0"/>
                        <a:t>1990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noProof="0" dirty="0"/>
                        <a:t>192.168.1.6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noProof="0" dirty="0"/>
                        <a:t>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noProof="0" dirty="0"/>
                        <a:t>Established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83884238"/>
                  </a:ext>
                </a:extLst>
              </a:tr>
              <a:tr h="370840">
                <a:tc>
                  <a:txBody>
                    <a:bodyPr/>
                    <a:lstStyle/>
                    <a:p>
                      <a:r>
                        <a:rPr lang="en-US" sz="1800" noProof="0" dirty="0"/>
                        <a:t>219.22.123.32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noProof="0" dirty="0"/>
                        <a:t>2112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noProof="0" dirty="0"/>
                        <a:t>192.168.1.6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noProof="0" dirty="0"/>
                        <a:t>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noProof="0" dirty="0"/>
                        <a:t>Established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4154352"/>
                  </a:ext>
                </a:extLst>
              </a:tr>
              <a:tr h="370840">
                <a:tc>
                  <a:txBody>
                    <a:bodyPr/>
                    <a:lstStyle/>
                    <a:p>
                      <a:r>
                        <a:rPr lang="en-US" sz="1800" noProof="0" dirty="0"/>
                        <a:t>210.99.212.18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noProof="0" dirty="0"/>
                        <a:t>3321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noProof="0" dirty="0"/>
                        <a:t>192.168.1.6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noProof="0" dirty="0"/>
                        <a:t>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noProof="0" dirty="0"/>
                        <a:t>Established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4765976"/>
                  </a:ext>
                </a:extLst>
              </a:tr>
              <a:tr h="370840">
                <a:tc>
                  <a:txBody>
                    <a:bodyPr/>
                    <a:lstStyle/>
                    <a:p>
                      <a:r>
                        <a:rPr lang="en-US" sz="1800" noProof="0" dirty="0"/>
                        <a:t>24.102.32.23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noProof="0" dirty="0"/>
                        <a:t>1025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noProof="0" dirty="0"/>
                        <a:t>192.168.1.6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noProof="0" dirty="0"/>
                        <a:t>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noProof="0" dirty="0"/>
                        <a:t>Established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02359750"/>
                  </a:ext>
                </a:extLst>
              </a:tr>
              <a:tr h="370840">
                <a:tc>
                  <a:txBody>
                    <a:bodyPr/>
                    <a:lstStyle/>
                    <a:p>
                      <a:r>
                        <a:rPr lang="en-US" sz="1800" noProof="0" dirty="0"/>
                        <a:t>223.21.22.12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noProof="0" dirty="0"/>
                        <a:t>1046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noProof="0" dirty="0"/>
                        <a:t>192.168.1.6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noProof="0" dirty="0"/>
                        <a:t>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noProof="0" dirty="0"/>
                        <a:t>Established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4904257"/>
                  </a:ext>
                </a:extLst>
              </a:tr>
            </a:tbl>
          </a:graphicData>
        </a:graphic>
      </p:graphicFrame>
    </p:spTree>
    <p:extLst>
      <p:ext uri="{BB962C8B-B14F-4D97-AF65-F5344CB8AC3E}">
        <p14:creationId xmlns:p14="http://schemas.microsoft.com/office/powerpoint/2010/main" val="4028793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Host-Based Firewalls</a:t>
            </a:r>
          </a:p>
        </p:txBody>
      </p:sp>
      <p:sp>
        <p:nvSpPr>
          <p:cNvPr id="4" name="Content Placeholder 3"/>
          <p:cNvSpPr>
            <a:spLocks noGrp="1"/>
          </p:cNvSpPr>
          <p:nvPr>
            <p:ph sz="quarter" idx="13"/>
          </p:nvPr>
        </p:nvSpPr>
        <p:spPr>
          <a:xfrm>
            <a:off x="457200" y="1556327"/>
            <a:ext cx="8229600" cy="2632214"/>
          </a:xfrm>
        </p:spPr>
        <p:txBody>
          <a:bodyPr/>
          <a:lstStyle/>
          <a:p>
            <a:r>
              <a:rPr lang="en-US" dirty="0"/>
              <a:t>Used to secure an individual host</a:t>
            </a:r>
          </a:p>
          <a:p>
            <a:r>
              <a:rPr lang="en-US" dirty="0"/>
              <a:t>Available in operating systems or can be provided as an add-on package</a:t>
            </a:r>
          </a:p>
          <a:p>
            <a:r>
              <a:rPr lang="en-US" dirty="0"/>
              <a:t>Filter and restrict packet flows</a:t>
            </a:r>
          </a:p>
          <a:p>
            <a:r>
              <a:rPr lang="en-US" dirty="0"/>
              <a:t>Common location is a server</a:t>
            </a:r>
          </a:p>
        </p:txBody>
      </p:sp>
      <p:sp>
        <p:nvSpPr>
          <p:cNvPr id="5" name="Content Placeholder 4"/>
          <p:cNvSpPr>
            <a:spLocks noGrp="1"/>
          </p:cNvSpPr>
          <p:nvPr>
            <p:ph sz="quarter" idx="14"/>
          </p:nvPr>
        </p:nvSpPr>
        <p:spPr>
          <a:xfrm>
            <a:off x="457200" y="4307523"/>
            <a:ext cx="8229600" cy="1953834"/>
          </a:xfrm>
        </p:spPr>
        <p:txBody>
          <a:bodyPr tIns="0"/>
          <a:lstStyle/>
          <a:p>
            <a:r>
              <a:rPr lang="en-US" dirty="0"/>
              <a:t>Advantages:</a:t>
            </a:r>
          </a:p>
          <a:p>
            <a:pPr lvl="1"/>
            <a:r>
              <a:rPr lang="en-US" dirty="0"/>
              <a:t>Filtering rules can be tailored to the host environment</a:t>
            </a:r>
          </a:p>
          <a:p>
            <a:pPr lvl="1"/>
            <a:r>
              <a:rPr lang="en-US" dirty="0"/>
              <a:t>Protection is provided independent of topology</a:t>
            </a:r>
          </a:p>
          <a:p>
            <a:pPr lvl="1"/>
            <a:r>
              <a:rPr lang="en-US" dirty="0"/>
              <a:t>Provides an additional layer of </a:t>
            </a:r>
            <a:r>
              <a:rPr lang="en-US" dirty="0" err="1"/>
              <a:t>protectiona</a:t>
            </a:r>
            <a:endParaRPr lang="en-US" dirty="0"/>
          </a:p>
        </p:txBody>
      </p:sp>
    </p:spTree>
    <p:extLst>
      <p:ext uri="{BB962C8B-B14F-4D97-AF65-F5344CB8AC3E}">
        <p14:creationId xmlns:p14="http://schemas.microsoft.com/office/powerpoint/2010/main" val="61194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Personal Firewall</a:t>
            </a:r>
          </a:p>
        </p:txBody>
      </p:sp>
      <p:sp>
        <p:nvSpPr>
          <p:cNvPr id="5" name="Content Placeholder 4"/>
          <p:cNvSpPr>
            <a:spLocks noGrp="1"/>
          </p:cNvSpPr>
          <p:nvPr>
            <p:ph sz="quarter" idx="13"/>
          </p:nvPr>
        </p:nvSpPr>
        <p:spPr>
          <a:xfrm>
            <a:off x="457200" y="1556327"/>
            <a:ext cx="8318810" cy="4726486"/>
          </a:xfrm>
        </p:spPr>
        <p:txBody>
          <a:bodyPr/>
          <a:lstStyle/>
          <a:p>
            <a:r>
              <a:rPr lang="en-US" sz="2000" dirty="0"/>
              <a:t>Controls traffic between a personal computer or workstation and the Internet or enterprise network</a:t>
            </a:r>
          </a:p>
          <a:p>
            <a:r>
              <a:rPr lang="en-US" sz="2000" dirty="0"/>
              <a:t>For both home or corporate use</a:t>
            </a:r>
          </a:p>
          <a:p>
            <a:r>
              <a:rPr lang="en-US" sz="2000" dirty="0"/>
              <a:t>Typically is a software module on a personal computer</a:t>
            </a:r>
          </a:p>
          <a:p>
            <a:r>
              <a:rPr lang="en-US" sz="2000" dirty="0"/>
              <a:t>Can be housed in a router that connects all of the home computers to a D</a:t>
            </a:r>
            <a:r>
              <a:rPr lang="en-US" sz="100" dirty="0"/>
              <a:t> </a:t>
            </a:r>
            <a:r>
              <a:rPr lang="en-US" sz="2000" dirty="0"/>
              <a:t>S</a:t>
            </a:r>
            <a:r>
              <a:rPr lang="en-US" sz="100" dirty="0"/>
              <a:t> </a:t>
            </a:r>
            <a:r>
              <a:rPr lang="en-US" sz="2000" dirty="0"/>
              <a:t>L, cable modem, or other Internet interface</a:t>
            </a:r>
          </a:p>
          <a:p>
            <a:r>
              <a:rPr lang="en-US" sz="2000" dirty="0"/>
              <a:t>Typically much less complex than server-based or stand-alone firewalls</a:t>
            </a:r>
          </a:p>
          <a:p>
            <a:r>
              <a:rPr lang="en-US" sz="2000" dirty="0"/>
              <a:t>Primary role is to deny unauthorized remote access</a:t>
            </a:r>
          </a:p>
          <a:p>
            <a:r>
              <a:rPr lang="en-US" sz="2000" dirty="0"/>
              <a:t>May also monitor outgoing traffic to detect and block worms and malware activity</a:t>
            </a:r>
          </a:p>
        </p:txBody>
      </p:sp>
    </p:spTree>
    <p:extLst>
      <p:ext uri="{BB962C8B-B14F-4D97-AF65-F5344CB8AC3E}">
        <p14:creationId xmlns:p14="http://schemas.microsoft.com/office/powerpoint/2010/main" val="4027543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524568" cy="1097279"/>
          </a:xfrm>
        </p:spPr>
        <p:txBody>
          <a:bodyPr/>
          <a:lstStyle/>
          <a:p>
            <a:r>
              <a:rPr lang="en-US" sz="3200" dirty="0"/>
              <a:t>Figure 9.2 Example Firewall Configuration</a:t>
            </a:r>
          </a:p>
        </p:txBody>
      </p:sp>
      <p:pic>
        <p:nvPicPr>
          <p:cNvPr id="4" name="Content Placeholder 3" descr="An illustration depicts the firewall configuration. For long description in Notes pane, press F6."/>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2903569" y="1555750"/>
            <a:ext cx="3336862" cy="4587875"/>
          </a:xfrm>
        </p:spPr>
      </p:pic>
    </p:spTree>
    <p:extLst>
      <p:ext uri="{BB962C8B-B14F-4D97-AF65-F5344CB8AC3E}">
        <p14:creationId xmlns:p14="http://schemas.microsoft.com/office/powerpoint/2010/main" val="1303406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Figure 9.4 Example Distributed Firewall Configuration</a:t>
            </a:r>
          </a:p>
        </p:txBody>
      </p:sp>
      <p:pic>
        <p:nvPicPr>
          <p:cNvPr id="4" name="Content Placeholder 3" descr="An illustration depicts the distributed firewall configuration. For long description in Notes pane, press F6."/>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2943377" y="1555750"/>
            <a:ext cx="3257245" cy="4587875"/>
          </a:xfrm>
        </p:spPr>
      </p:pic>
    </p:spTree>
    <p:extLst>
      <p:ext uri="{BB962C8B-B14F-4D97-AF65-F5344CB8AC3E}">
        <p14:creationId xmlns:p14="http://schemas.microsoft.com/office/powerpoint/2010/main" val="3808375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Intrusion Prevention Systems (I</a:t>
            </a:r>
            <a:r>
              <a:rPr lang="en-US" sz="100" dirty="0"/>
              <a:t> </a:t>
            </a:r>
            <a:r>
              <a:rPr lang="en-US" dirty="0"/>
              <a:t>P</a:t>
            </a:r>
            <a:r>
              <a:rPr lang="en-US" sz="100" dirty="0"/>
              <a:t> </a:t>
            </a:r>
            <a:r>
              <a:rPr lang="en-US" dirty="0"/>
              <a:t>S)</a:t>
            </a:r>
          </a:p>
        </p:txBody>
      </p:sp>
      <p:sp>
        <p:nvSpPr>
          <p:cNvPr id="3" name="Content Placeholder 2"/>
          <p:cNvSpPr>
            <a:spLocks noGrp="1"/>
          </p:cNvSpPr>
          <p:nvPr>
            <p:ph sz="quarter" idx="13"/>
          </p:nvPr>
        </p:nvSpPr>
        <p:spPr/>
        <p:txBody>
          <a:bodyPr/>
          <a:lstStyle/>
          <a:p>
            <a:r>
              <a:rPr lang="en-US" dirty="0"/>
              <a:t>Also known as Intrusion Detection and Prevention System (I</a:t>
            </a:r>
            <a:r>
              <a:rPr lang="en-US" sz="100" dirty="0"/>
              <a:t> </a:t>
            </a:r>
            <a:r>
              <a:rPr lang="en-US" dirty="0"/>
              <a:t>D</a:t>
            </a:r>
            <a:r>
              <a:rPr lang="en-US" sz="100" dirty="0"/>
              <a:t> </a:t>
            </a:r>
            <a:r>
              <a:rPr lang="en-US" dirty="0"/>
              <a:t>P</a:t>
            </a:r>
            <a:r>
              <a:rPr lang="en-US" sz="100" dirty="0"/>
              <a:t> </a:t>
            </a:r>
            <a:r>
              <a:rPr lang="en-US" dirty="0"/>
              <a:t>S)</a:t>
            </a:r>
          </a:p>
          <a:p>
            <a:r>
              <a:rPr lang="en-US" dirty="0"/>
              <a:t>Is an extension of an I</a:t>
            </a:r>
            <a:r>
              <a:rPr lang="en-US" sz="100" dirty="0"/>
              <a:t> </a:t>
            </a:r>
            <a:r>
              <a:rPr lang="en-US" dirty="0"/>
              <a:t>D</a:t>
            </a:r>
            <a:r>
              <a:rPr lang="en-US" sz="100" dirty="0"/>
              <a:t> </a:t>
            </a:r>
            <a:r>
              <a:rPr lang="en-US" dirty="0"/>
              <a:t>S that includes the capability to attempt to block or prevent detected malicious activity</a:t>
            </a:r>
          </a:p>
          <a:p>
            <a:r>
              <a:rPr lang="en-US" dirty="0"/>
              <a:t>Can be host-based, network-based, or distributed/hybrid</a:t>
            </a:r>
          </a:p>
          <a:p>
            <a:r>
              <a:rPr lang="en-US" dirty="0"/>
              <a:t>Can use anomaly detection to identify behavior that is not that of legitimate users, or signature/heuristic detection to identify known malicious behavior can block traffic as a firewall does, but makes use of the types of algorithms developed for I</a:t>
            </a:r>
            <a:r>
              <a:rPr lang="en-US" sz="100" dirty="0"/>
              <a:t> </a:t>
            </a:r>
            <a:r>
              <a:rPr lang="en-US" dirty="0"/>
              <a:t>D</a:t>
            </a:r>
            <a:r>
              <a:rPr lang="en-US" sz="100" dirty="0"/>
              <a:t> </a:t>
            </a:r>
            <a:r>
              <a:rPr lang="en-US" dirty="0" err="1"/>
              <a:t>Ss</a:t>
            </a:r>
            <a:r>
              <a:rPr lang="en-US" dirty="0"/>
              <a:t> to determine when to do so</a:t>
            </a:r>
          </a:p>
        </p:txBody>
      </p:sp>
    </p:spTree>
    <p:extLst>
      <p:ext uri="{BB962C8B-B14F-4D97-AF65-F5344CB8AC3E}">
        <p14:creationId xmlns:p14="http://schemas.microsoft.com/office/powerpoint/2010/main" val="2176033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5" name="Title 4">
            <a:extLst>
              <a:ext uri="{FF2B5EF4-FFF2-40B4-BE49-F238E27FC236}">
                <a16:creationId xmlns:a16="http://schemas.microsoft.com/office/drawing/2014/main" id="{E47FF819-0D5D-491A-BF8F-B42813E7390C}"/>
              </a:ext>
            </a:extLst>
          </p:cNvPr>
          <p:cNvSpPr>
            <a:spLocks noGrp="1"/>
          </p:cNvSpPr>
          <p:nvPr>
            <p:ph type="title"/>
          </p:nvPr>
        </p:nvSpPr>
        <p:spPr/>
        <p:txBody>
          <a:bodyPr/>
          <a:lstStyle/>
          <a:p>
            <a:r>
              <a:rPr lang="en-US" dirty="0"/>
              <a:t>Copyright</a:t>
            </a: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6184" y="2317359"/>
            <a:ext cx="1277815" cy="1434026"/>
          </a:xfrm>
          <a:prstGeom prst="rect">
            <a:avLst/>
          </a:prstGeom>
        </p:spPr>
      </p:pic>
      <p:sp>
        <p:nvSpPr>
          <p:cNvPr id="2" name="Text Placeholder 1">
            <a:extLst>
              <a:ext uri="{FF2B5EF4-FFF2-40B4-BE49-F238E27FC236}">
                <a16:creationId xmlns:a16="http://schemas.microsoft.com/office/drawing/2014/main" id="{AD5FAE7B-F718-4307-B112-AD6256157E8F}"/>
              </a:ext>
            </a:extLst>
          </p:cNvPr>
          <p:cNvSpPr>
            <a:spLocks noGrp="1"/>
          </p:cNvSpPr>
          <p:nvPr>
            <p:ph type="body" idx="4294967295"/>
          </p:nvPr>
        </p:nvSpPr>
        <p:spPr>
          <a:xfrm>
            <a:off x="1606061" y="1852246"/>
            <a:ext cx="6858001" cy="2854836"/>
          </a:xfrm>
          <a:ln/>
        </p:spPr>
        <p:style>
          <a:lnRef idx="2">
            <a:schemeClr val="dk1"/>
          </a:lnRef>
          <a:fillRef idx="1">
            <a:schemeClr val="lt1"/>
          </a:fillRef>
          <a:effectRef idx="0">
            <a:schemeClr val="dk1"/>
          </a:effectRef>
          <a:fontRef idx="minor">
            <a:schemeClr val="dk1"/>
          </a:fontRef>
        </p:style>
        <p:txBody>
          <a:bodyPr lIns="182880" tIns="182880" rIns="182880" bIns="182880" anchor="ctr"/>
          <a:lstStyle/>
          <a:p>
            <a:pPr marL="101600" indent="0">
              <a:buNone/>
            </a:pPr>
            <a:r>
              <a:rPr lang="en-US" b="1" dirty="0"/>
              <a:t>This work is protected by United States copyright laws and is</a:t>
            </a:r>
            <a:r>
              <a:rPr lang="en-US" b="1" baseline="0" dirty="0"/>
              <a:t> </a:t>
            </a:r>
            <a:r>
              <a:rPr lang="en-US" b="1" dirty="0"/>
              <a:t>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Need For Firewalls</a:t>
            </a:r>
          </a:p>
        </p:txBody>
      </p:sp>
      <p:sp>
        <p:nvSpPr>
          <p:cNvPr id="4" name="Content Placeholder 3"/>
          <p:cNvSpPr>
            <a:spLocks noGrp="1"/>
          </p:cNvSpPr>
          <p:nvPr>
            <p:ph sz="quarter" idx="13"/>
          </p:nvPr>
        </p:nvSpPr>
        <p:spPr>
          <a:xfrm>
            <a:off x="457200" y="1556327"/>
            <a:ext cx="8229600" cy="4741234"/>
          </a:xfrm>
        </p:spPr>
        <p:txBody>
          <a:bodyPr/>
          <a:lstStyle/>
          <a:p>
            <a:r>
              <a:rPr lang="en-US" dirty="0"/>
              <a:t>Internet connectivity is essential</a:t>
            </a:r>
          </a:p>
          <a:p>
            <a:pPr lvl="1"/>
            <a:r>
              <a:rPr lang="en-US" dirty="0"/>
              <a:t>However it creates a threat</a:t>
            </a:r>
          </a:p>
          <a:p>
            <a:r>
              <a:rPr lang="en-US" dirty="0"/>
              <a:t>Effective means of protecting L</a:t>
            </a:r>
            <a:r>
              <a:rPr lang="en-US" sz="100" dirty="0"/>
              <a:t> </a:t>
            </a:r>
            <a:r>
              <a:rPr lang="en-US" dirty="0"/>
              <a:t>A</a:t>
            </a:r>
            <a:r>
              <a:rPr lang="en-US" sz="100" dirty="0"/>
              <a:t> </a:t>
            </a:r>
            <a:r>
              <a:rPr lang="en-US" dirty="0"/>
              <a:t>Ns</a:t>
            </a:r>
          </a:p>
          <a:p>
            <a:r>
              <a:rPr lang="en-US" dirty="0"/>
              <a:t>Inserted between the premises network and the Internet to establish a controlled link</a:t>
            </a:r>
          </a:p>
          <a:p>
            <a:pPr lvl="1"/>
            <a:r>
              <a:rPr lang="en-US" dirty="0"/>
              <a:t>Can be a single computer system or a set of two or more systems working together</a:t>
            </a:r>
          </a:p>
          <a:p>
            <a:r>
              <a:rPr lang="en-US" dirty="0"/>
              <a:t>Used as a perimeter defense</a:t>
            </a:r>
          </a:p>
          <a:p>
            <a:pPr lvl="1"/>
            <a:r>
              <a:rPr lang="en-US" dirty="0"/>
              <a:t>Single choke point to impose security and auditing</a:t>
            </a:r>
          </a:p>
          <a:p>
            <a:pPr lvl="1"/>
            <a:r>
              <a:rPr lang="en-US" dirty="0"/>
              <a:t>Insulates the internal systems from external networks</a:t>
            </a:r>
          </a:p>
        </p:txBody>
      </p:sp>
    </p:spTree>
    <p:extLst>
      <p:ext uri="{BB962C8B-B14F-4D97-AF65-F5344CB8AC3E}">
        <p14:creationId xmlns:p14="http://schemas.microsoft.com/office/powerpoint/2010/main" val="1703878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Firewall Characteristics</a:t>
            </a:r>
          </a:p>
        </p:txBody>
      </p:sp>
      <p:sp>
        <p:nvSpPr>
          <p:cNvPr id="3" name="Content Placeholder 2"/>
          <p:cNvSpPr>
            <a:spLocks noGrp="1"/>
          </p:cNvSpPr>
          <p:nvPr>
            <p:ph sz="quarter" idx="13"/>
          </p:nvPr>
        </p:nvSpPr>
        <p:spPr/>
        <p:txBody>
          <a:bodyPr/>
          <a:lstStyle/>
          <a:p>
            <a:r>
              <a:rPr lang="en-US" b="1" dirty="0"/>
              <a:t>Design goals</a:t>
            </a:r>
          </a:p>
          <a:p>
            <a:pPr lvl="1"/>
            <a:r>
              <a:rPr lang="en-US" dirty="0"/>
              <a:t>All traffic from inside to outside, and vice versa, must pass through the firewall</a:t>
            </a:r>
          </a:p>
          <a:p>
            <a:pPr lvl="1"/>
            <a:r>
              <a:rPr lang="en-US" dirty="0"/>
              <a:t>Only authorized traffic as defined by the local security policy will be allowed to pass</a:t>
            </a:r>
          </a:p>
          <a:p>
            <a:pPr lvl="1"/>
            <a:r>
              <a:rPr lang="en-US" dirty="0"/>
              <a:t>The firewall itself is immune to penetration</a:t>
            </a:r>
          </a:p>
        </p:txBody>
      </p:sp>
    </p:spTree>
    <p:extLst>
      <p:ext uri="{BB962C8B-B14F-4D97-AF65-F5344CB8AC3E}">
        <p14:creationId xmlns:p14="http://schemas.microsoft.com/office/powerpoint/2010/main" val="3946840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Firewall Access Policy</a:t>
            </a:r>
          </a:p>
        </p:txBody>
      </p:sp>
      <p:sp>
        <p:nvSpPr>
          <p:cNvPr id="2" name="Content Placeholder 1"/>
          <p:cNvSpPr>
            <a:spLocks noGrp="1"/>
          </p:cNvSpPr>
          <p:nvPr>
            <p:ph sz="quarter" idx="13"/>
          </p:nvPr>
        </p:nvSpPr>
        <p:spPr>
          <a:xfrm>
            <a:off x="457200" y="1556326"/>
            <a:ext cx="8229600" cy="4829725"/>
          </a:xfrm>
        </p:spPr>
        <p:txBody>
          <a:bodyPr/>
          <a:lstStyle/>
          <a:p>
            <a:r>
              <a:rPr lang="en-US" sz="2200" dirty="0"/>
              <a:t>A critical component in the planning and implementation of a firewall is specifying a suitable access policy</a:t>
            </a:r>
          </a:p>
          <a:p>
            <a:pPr lvl="1"/>
            <a:r>
              <a:rPr lang="en-US" sz="2200" dirty="0"/>
              <a:t>This lists the types of traffic authorized to pass through the firewall</a:t>
            </a:r>
          </a:p>
          <a:p>
            <a:pPr lvl="1"/>
            <a:r>
              <a:rPr lang="en-US" sz="2200" dirty="0"/>
              <a:t>Includes address ranges, protocols, applications and content types</a:t>
            </a:r>
          </a:p>
          <a:p>
            <a:r>
              <a:rPr lang="en-US" sz="2200" dirty="0"/>
              <a:t>This policy should be developed from the organization’s information security risk assessment and policy</a:t>
            </a:r>
          </a:p>
          <a:p>
            <a:r>
              <a:rPr lang="en-US" sz="2200" dirty="0"/>
              <a:t>Should be developed from a broad specification of which traffic types the organization needs to support</a:t>
            </a:r>
          </a:p>
          <a:p>
            <a:pPr lvl="1"/>
            <a:r>
              <a:rPr lang="en-US" sz="2200" dirty="0"/>
              <a:t>Then refined to detail the filter elements which can then be implemented within an appropriate firewall topology</a:t>
            </a:r>
          </a:p>
        </p:txBody>
      </p:sp>
    </p:spTree>
    <p:extLst>
      <p:ext uri="{BB962C8B-B14F-4D97-AF65-F5344CB8AC3E}">
        <p14:creationId xmlns:p14="http://schemas.microsoft.com/office/powerpoint/2010/main" val="4092937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Firewall Filter Characteristics </a:t>
            </a:r>
            <a:r>
              <a:rPr lang="en-US" sz="2000" b="0" dirty="0"/>
              <a:t>(1 of 2)</a:t>
            </a:r>
          </a:p>
        </p:txBody>
      </p:sp>
      <p:sp>
        <p:nvSpPr>
          <p:cNvPr id="5" name="Content Placeholder 4"/>
          <p:cNvSpPr>
            <a:spLocks noGrp="1"/>
          </p:cNvSpPr>
          <p:nvPr>
            <p:ph sz="quarter" idx="13"/>
          </p:nvPr>
        </p:nvSpPr>
        <p:spPr>
          <a:xfrm>
            <a:off x="457200" y="1556327"/>
            <a:ext cx="8229600" cy="847660"/>
          </a:xfrm>
        </p:spPr>
        <p:txBody>
          <a:bodyPr/>
          <a:lstStyle/>
          <a:p>
            <a:r>
              <a:rPr lang="en-US" dirty="0"/>
              <a:t>Characteristics that a firewall access policy could use to filter traffic include:</a:t>
            </a:r>
          </a:p>
        </p:txBody>
      </p:sp>
      <p:sp>
        <p:nvSpPr>
          <p:cNvPr id="31" name="Content Placeholder 30"/>
          <p:cNvSpPr>
            <a:spLocks noGrp="1"/>
          </p:cNvSpPr>
          <p:nvPr>
            <p:ph sz="quarter" idx="14"/>
          </p:nvPr>
        </p:nvSpPr>
        <p:spPr>
          <a:xfrm>
            <a:off x="457200" y="2495158"/>
            <a:ext cx="8229600" cy="3540227"/>
          </a:xfrm>
        </p:spPr>
        <p:txBody>
          <a:bodyPr/>
          <a:lstStyle/>
          <a:p>
            <a:pPr lvl="1"/>
            <a:r>
              <a:rPr lang="en-US" dirty="0"/>
              <a:t>I</a:t>
            </a:r>
            <a:r>
              <a:rPr lang="en-US" sz="100" dirty="0"/>
              <a:t> </a:t>
            </a:r>
            <a:r>
              <a:rPr lang="en-US" dirty="0"/>
              <a:t>P address and protocol values</a:t>
            </a:r>
          </a:p>
          <a:p>
            <a:pPr lvl="2"/>
            <a:r>
              <a:rPr lang="en-US" dirty="0"/>
              <a:t>This type of filtering is used by packet filter and </a:t>
            </a:r>
            <a:r>
              <a:rPr lang="en-US" dirty="0" err="1"/>
              <a:t>stateful</a:t>
            </a:r>
            <a:r>
              <a:rPr lang="en-US" dirty="0"/>
              <a:t> inspection firewalls</a:t>
            </a:r>
          </a:p>
          <a:p>
            <a:pPr lvl="2"/>
            <a:r>
              <a:rPr lang="en-US" dirty="0"/>
              <a:t>Typically used to limit access to specific services</a:t>
            </a:r>
          </a:p>
          <a:p>
            <a:pPr lvl="1"/>
            <a:r>
              <a:rPr lang="en-US" dirty="0"/>
              <a:t>Application protocol</a:t>
            </a:r>
          </a:p>
          <a:p>
            <a:pPr lvl="2"/>
            <a:r>
              <a:rPr lang="en-US" dirty="0"/>
              <a:t>This type of filtering is used by an application-level gateway that relays and monitors the exchange of information for specific application protocols</a:t>
            </a:r>
          </a:p>
        </p:txBody>
      </p:sp>
    </p:spTree>
    <p:extLst>
      <p:ext uri="{BB962C8B-B14F-4D97-AF65-F5344CB8AC3E}">
        <p14:creationId xmlns:p14="http://schemas.microsoft.com/office/powerpoint/2010/main" val="289842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Firewall Filter Characteristics </a:t>
            </a:r>
            <a:r>
              <a:rPr lang="en-US" sz="2000" b="0" dirty="0"/>
              <a:t>(2 of 2)</a:t>
            </a:r>
          </a:p>
        </p:txBody>
      </p:sp>
      <p:sp>
        <p:nvSpPr>
          <p:cNvPr id="6" name="Content Placeholder 5"/>
          <p:cNvSpPr>
            <a:spLocks noGrp="1"/>
          </p:cNvSpPr>
          <p:nvPr>
            <p:ph sz="quarter" idx="13"/>
          </p:nvPr>
        </p:nvSpPr>
        <p:spPr/>
        <p:txBody>
          <a:bodyPr/>
          <a:lstStyle/>
          <a:p>
            <a:pPr lvl="1"/>
            <a:r>
              <a:rPr lang="en-US" dirty="0"/>
              <a:t>User identity</a:t>
            </a:r>
          </a:p>
          <a:p>
            <a:pPr lvl="2"/>
            <a:r>
              <a:rPr lang="en-US" dirty="0"/>
              <a:t>Typically for inside users who identify themselves using some form of secure authentication technology</a:t>
            </a:r>
          </a:p>
          <a:p>
            <a:pPr lvl="1"/>
            <a:r>
              <a:rPr lang="en-US" dirty="0"/>
              <a:t>Network activity</a:t>
            </a:r>
          </a:p>
          <a:p>
            <a:pPr lvl="2"/>
            <a:r>
              <a:rPr lang="en-US" dirty="0"/>
              <a:t>Controls access based on considerations such as the time or request, rate of requests, or other activity patterns</a:t>
            </a:r>
          </a:p>
        </p:txBody>
      </p:sp>
    </p:spTree>
    <p:extLst>
      <p:ext uri="{BB962C8B-B14F-4D97-AF65-F5344CB8AC3E}">
        <p14:creationId xmlns:p14="http://schemas.microsoft.com/office/powerpoint/2010/main" val="300155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0EE759-8032-4AEC-9ABC-07EAF5D6F555}"/>
              </a:ext>
            </a:extLst>
          </p:cNvPr>
          <p:cNvSpPr>
            <a:spLocks noGrp="1"/>
          </p:cNvSpPr>
          <p:nvPr>
            <p:ph type="title"/>
          </p:nvPr>
        </p:nvSpPr>
        <p:spPr/>
        <p:txBody>
          <a:bodyPr/>
          <a:lstStyle/>
          <a:p>
            <a:r>
              <a:rPr lang="en-US" dirty="0"/>
              <a:t>Firewall Capabilities And Limits</a:t>
            </a:r>
          </a:p>
        </p:txBody>
      </p:sp>
      <p:pic>
        <p:nvPicPr>
          <p:cNvPr id="12" name="Content Placeholder 11" descr="Upward arrow">
            <a:extLst>
              <a:ext uri="{FF2B5EF4-FFF2-40B4-BE49-F238E27FC236}">
                <a16:creationId xmlns:a16="http://schemas.microsoft.com/office/drawing/2014/main" id="{33A81A92-3B9B-4795-9663-DEFD43533295}"/>
              </a:ext>
            </a:extLst>
          </p:cNvPr>
          <p:cNvPicPr>
            <a:picLocks noGrp="1" noChangeAspect="1"/>
          </p:cNvPicPr>
          <p:nvPr>
            <p:ph sz="quarter" idx="13"/>
          </p:nvPr>
        </p:nvPicPr>
        <p:blipFill>
          <a:blip r:embed="rId3"/>
          <a:stretch>
            <a:fillRect/>
          </a:stretch>
        </p:blipFill>
        <p:spPr>
          <a:xfrm>
            <a:off x="468313" y="1700213"/>
            <a:ext cx="1288129" cy="1357266"/>
          </a:xfrm>
        </p:spPr>
      </p:pic>
      <p:sp>
        <p:nvSpPr>
          <p:cNvPr id="6" name="Content Placeholder 5">
            <a:extLst>
              <a:ext uri="{FF2B5EF4-FFF2-40B4-BE49-F238E27FC236}">
                <a16:creationId xmlns:a16="http://schemas.microsoft.com/office/drawing/2014/main" id="{147C3169-7499-4D9A-BACD-9481B65957F7}"/>
              </a:ext>
            </a:extLst>
          </p:cNvPr>
          <p:cNvSpPr>
            <a:spLocks noGrp="1"/>
          </p:cNvSpPr>
          <p:nvPr>
            <p:ph sz="quarter" idx="14"/>
          </p:nvPr>
        </p:nvSpPr>
        <p:spPr>
          <a:xfrm>
            <a:off x="2054086" y="1552576"/>
            <a:ext cx="6440557" cy="2118276"/>
          </a:xfrm>
        </p:spPr>
        <p:txBody>
          <a:bodyPr/>
          <a:lstStyle/>
          <a:p>
            <a:r>
              <a:rPr lang="en-US" sz="1800" b="1" dirty="0"/>
              <a:t>Capabilities:</a:t>
            </a:r>
          </a:p>
          <a:p>
            <a:pPr lvl="1"/>
            <a:r>
              <a:rPr lang="en-US" sz="1800" dirty="0"/>
              <a:t>Defines a single choke point</a:t>
            </a:r>
          </a:p>
          <a:p>
            <a:pPr lvl="1"/>
            <a:r>
              <a:rPr lang="en-US" sz="1800" dirty="0"/>
              <a:t>Provides a location for monitoring security events</a:t>
            </a:r>
          </a:p>
          <a:p>
            <a:pPr lvl="1"/>
            <a:r>
              <a:rPr lang="en-US" sz="1800" dirty="0"/>
              <a:t>Convenient platform for several Internet functions that are not security related</a:t>
            </a:r>
          </a:p>
          <a:p>
            <a:pPr lvl="1"/>
            <a:r>
              <a:rPr lang="en-US" sz="1800" dirty="0"/>
              <a:t>Can serve as the platform for I</a:t>
            </a:r>
            <a:r>
              <a:rPr lang="en-US" sz="100" dirty="0"/>
              <a:t> </a:t>
            </a:r>
            <a:r>
              <a:rPr lang="en-US" sz="1800" dirty="0"/>
              <a:t>P</a:t>
            </a:r>
            <a:r>
              <a:rPr lang="en-US" sz="100" dirty="0"/>
              <a:t> </a:t>
            </a:r>
            <a:r>
              <a:rPr lang="en-US" sz="1800" dirty="0"/>
              <a:t>Sec</a:t>
            </a:r>
          </a:p>
        </p:txBody>
      </p:sp>
      <p:pic>
        <p:nvPicPr>
          <p:cNvPr id="14" name="Content Placeholder 13" descr="Downward arrow">
            <a:extLst>
              <a:ext uri="{FF2B5EF4-FFF2-40B4-BE49-F238E27FC236}">
                <a16:creationId xmlns:a16="http://schemas.microsoft.com/office/drawing/2014/main" id="{385366CC-BDAE-47E6-8C87-FA17D7CAC133}"/>
              </a:ext>
            </a:extLst>
          </p:cNvPr>
          <p:cNvPicPr>
            <a:picLocks noGrp="1" noChangeAspect="1"/>
          </p:cNvPicPr>
          <p:nvPr>
            <p:ph sz="quarter" idx="15"/>
          </p:nvPr>
        </p:nvPicPr>
        <p:blipFill>
          <a:blip r:embed="rId4"/>
          <a:stretch>
            <a:fillRect/>
          </a:stretch>
        </p:blipFill>
        <p:spPr>
          <a:xfrm>
            <a:off x="505844" y="4117766"/>
            <a:ext cx="1348171" cy="1322596"/>
          </a:xfrm>
        </p:spPr>
      </p:pic>
      <p:sp>
        <p:nvSpPr>
          <p:cNvPr id="8" name="Content Placeholder 7">
            <a:extLst>
              <a:ext uri="{FF2B5EF4-FFF2-40B4-BE49-F238E27FC236}">
                <a16:creationId xmlns:a16="http://schemas.microsoft.com/office/drawing/2014/main" id="{4F25087E-AF2C-4EED-BCE4-89D58448388A}"/>
              </a:ext>
            </a:extLst>
          </p:cNvPr>
          <p:cNvSpPr>
            <a:spLocks noGrp="1"/>
          </p:cNvSpPr>
          <p:nvPr>
            <p:ph sz="quarter" idx="16"/>
          </p:nvPr>
        </p:nvSpPr>
        <p:spPr>
          <a:xfrm>
            <a:off x="2120348" y="3778944"/>
            <a:ext cx="6758610" cy="2423074"/>
          </a:xfrm>
        </p:spPr>
        <p:txBody>
          <a:bodyPr/>
          <a:lstStyle/>
          <a:p>
            <a:r>
              <a:rPr lang="en-US" sz="1800" b="1" dirty="0"/>
              <a:t>Limitations:</a:t>
            </a:r>
          </a:p>
          <a:p>
            <a:pPr lvl="1"/>
            <a:r>
              <a:rPr lang="en-US" sz="1800" dirty="0"/>
              <a:t>Cannot protect against attacks bypassing firewall</a:t>
            </a:r>
          </a:p>
          <a:p>
            <a:pPr lvl="1"/>
            <a:r>
              <a:rPr lang="en-US" sz="1800" dirty="0"/>
              <a:t>May not protect fully against internal threats</a:t>
            </a:r>
          </a:p>
          <a:p>
            <a:pPr lvl="1"/>
            <a:r>
              <a:rPr lang="en-US" sz="1800" dirty="0"/>
              <a:t>Improperly secured wireless LAN can be accessed from outside the organization</a:t>
            </a:r>
          </a:p>
          <a:p>
            <a:pPr lvl="1"/>
            <a:r>
              <a:rPr lang="en-US" sz="1800" dirty="0"/>
              <a:t>Laptop, P</a:t>
            </a:r>
            <a:r>
              <a:rPr lang="en-US" sz="100" dirty="0"/>
              <a:t> </a:t>
            </a:r>
            <a:r>
              <a:rPr lang="en-US" sz="1800" dirty="0"/>
              <a:t>D</a:t>
            </a:r>
            <a:r>
              <a:rPr lang="en-US" sz="100" dirty="0"/>
              <a:t> </a:t>
            </a:r>
            <a:r>
              <a:rPr lang="en-US" sz="1800" dirty="0"/>
              <a:t>A, or portable storage device may be infected outside the corporate network then used internally</a:t>
            </a:r>
            <a:endParaRPr lang="en-IN" sz="1800" dirty="0"/>
          </a:p>
        </p:txBody>
      </p:sp>
    </p:spTree>
    <p:extLst>
      <p:ext uri="{BB962C8B-B14F-4D97-AF65-F5344CB8AC3E}">
        <p14:creationId xmlns:p14="http://schemas.microsoft.com/office/powerpoint/2010/main" val="1664673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Figure 9.1 Types of Firewalls</a:t>
            </a:r>
          </a:p>
        </p:txBody>
      </p:sp>
      <p:pic>
        <p:nvPicPr>
          <p:cNvPr id="2" name="Content Placeholder 1" descr="Five illustrations, a to e depict the types of firewall models. For long description in Notes pane, press F6."/>
          <p:cNvPicPr>
            <a:picLocks noGrp="1" noChangeAspect="1"/>
          </p:cNvPicPr>
          <p:nvPr>
            <p:ph sz="quarter" idx="13"/>
          </p:nvPr>
        </p:nvPicPr>
        <p:blipFill>
          <a:blip r:embed="rId3">
            <a:extLst>
              <a:ext uri="{28A0092B-C50C-407E-A947-70E740481C1C}">
                <a14:useLocalDpi xmlns:a14="http://schemas.microsoft.com/office/drawing/2010/main" val="0"/>
              </a:ext>
            </a:extLst>
          </a:blip>
          <a:srcRect b="35428"/>
          <a:stretch/>
        </p:blipFill>
        <p:spPr>
          <a:xfrm>
            <a:off x="2351319" y="2201209"/>
            <a:ext cx="4204694" cy="2962462"/>
          </a:xfrm>
        </p:spPr>
      </p:pic>
    </p:spTree>
    <p:extLst>
      <p:ext uri="{BB962C8B-B14F-4D97-AF65-F5344CB8AC3E}">
        <p14:creationId xmlns:p14="http://schemas.microsoft.com/office/powerpoint/2010/main" val="3455355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Packet Filtering Firewall</a:t>
            </a:r>
            <a:endParaRPr lang="en-US" sz="2000" b="0" dirty="0"/>
          </a:p>
        </p:txBody>
      </p:sp>
      <p:sp>
        <p:nvSpPr>
          <p:cNvPr id="3" name="Content Placeholder 2"/>
          <p:cNvSpPr>
            <a:spLocks noGrp="1"/>
          </p:cNvSpPr>
          <p:nvPr>
            <p:ph sz="quarter" idx="13"/>
          </p:nvPr>
        </p:nvSpPr>
        <p:spPr>
          <a:xfrm>
            <a:off x="457199" y="1552575"/>
            <a:ext cx="7744691" cy="1052080"/>
          </a:xfrm>
        </p:spPr>
        <p:txBody>
          <a:bodyPr/>
          <a:lstStyle/>
          <a:p>
            <a:r>
              <a:rPr lang="en-US" sz="1600" dirty="0"/>
              <a:t>Applies rules to each incoming and outgoing I</a:t>
            </a:r>
            <a:r>
              <a:rPr lang="en-US" sz="100" dirty="0"/>
              <a:t> </a:t>
            </a:r>
            <a:r>
              <a:rPr lang="en-US" sz="1600" dirty="0"/>
              <a:t>P packet</a:t>
            </a:r>
          </a:p>
          <a:p>
            <a:pPr lvl="1"/>
            <a:r>
              <a:rPr lang="en-US" sz="1600" dirty="0"/>
              <a:t>Typically a list of rules based on matches in the I</a:t>
            </a:r>
            <a:r>
              <a:rPr lang="en-US" sz="100" dirty="0"/>
              <a:t> </a:t>
            </a:r>
            <a:r>
              <a:rPr lang="en-US" sz="1600" dirty="0"/>
              <a:t>P or T</a:t>
            </a:r>
            <a:r>
              <a:rPr lang="en-US" sz="100" dirty="0"/>
              <a:t> </a:t>
            </a:r>
            <a:r>
              <a:rPr lang="en-US" sz="1600" dirty="0"/>
              <a:t>C</a:t>
            </a:r>
            <a:r>
              <a:rPr lang="en-US" sz="100" dirty="0"/>
              <a:t> </a:t>
            </a:r>
            <a:r>
              <a:rPr lang="en-US" sz="1600" dirty="0"/>
              <a:t>P header</a:t>
            </a:r>
          </a:p>
          <a:p>
            <a:pPr lvl="1"/>
            <a:r>
              <a:rPr lang="en-US" sz="1600" dirty="0"/>
              <a:t>Forwards or discards the packet based on rules match</a:t>
            </a:r>
          </a:p>
        </p:txBody>
      </p:sp>
      <p:sp>
        <p:nvSpPr>
          <p:cNvPr id="4" name="Content Placeholder 3"/>
          <p:cNvSpPr>
            <a:spLocks noGrp="1"/>
          </p:cNvSpPr>
          <p:nvPr>
            <p:ph sz="quarter" idx="14"/>
          </p:nvPr>
        </p:nvSpPr>
        <p:spPr>
          <a:xfrm>
            <a:off x="455613" y="2730216"/>
            <a:ext cx="7082414" cy="1924913"/>
          </a:xfrm>
        </p:spPr>
        <p:txBody>
          <a:bodyPr tIns="0"/>
          <a:lstStyle/>
          <a:p>
            <a:r>
              <a:rPr lang="en-US" sz="1600" dirty="0"/>
              <a:t>Filtering rules are based on information contained in a network packet</a:t>
            </a:r>
          </a:p>
          <a:p>
            <a:pPr lvl="1"/>
            <a:r>
              <a:rPr lang="en-US" sz="1600" dirty="0"/>
              <a:t>Source I</a:t>
            </a:r>
            <a:r>
              <a:rPr lang="en-US" sz="100" dirty="0"/>
              <a:t> </a:t>
            </a:r>
            <a:r>
              <a:rPr lang="en-US" sz="1600" dirty="0"/>
              <a:t>P address</a:t>
            </a:r>
          </a:p>
          <a:p>
            <a:pPr lvl="1"/>
            <a:r>
              <a:rPr lang="en-US" sz="1600" dirty="0"/>
              <a:t>Destination I</a:t>
            </a:r>
            <a:r>
              <a:rPr lang="en-US" sz="100" dirty="0"/>
              <a:t> </a:t>
            </a:r>
            <a:r>
              <a:rPr lang="en-US" sz="1600" dirty="0"/>
              <a:t>P address</a:t>
            </a:r>
          </a:p>
          <a:p>
            <a:pPr lvl="1"/>
            <a:r>
              <a:rPr lang="en-US" sz="1600" dirty="0"/>
              <a:t>Source and destination transport-level address</a:t>
            </a:r>
          </a:p>
          <a:p>
            <a:pPr lvl="1"/>
            <a:r>
              <a:rPr lang="en-US" sz="1600" dirty="0"/>
              <a:t>I</a:t>
            </a:r>
            <a:r>
              <a:rPr lang="en-US" sz="100" dirty="0"/>
              <a:t> </a:t>
            </a:r>
            <a:r>
              <a:rPr lang="en-US" sz="1600" dirty="0"/>
              <a:t>P protocol field</a:t>
            </a:r>
          </a:p>
          <a:p>
            <a:pPr lvl="1"/>
            <a:r>
              <a:rPr lang="en-US" sz="1600" dirty="0"/>
              <a:t>Interface</a:t>
            </a:r>
          </a:p>
        </p:txBody>
      </p:sp>
      <p:sp>
        <p:nvSpPr>
          <p:cNvPr id="5" name="Content Placeholder 4">
            <a:extLst>
              <a:ext uri="{FF2B5EF4-FFF2-40B4-BE49-F238E27FC236}">
                <a16:creationId xmlns:a16="http://schemas.microsoft.com/office/drawing/2014/main" id="{8079522A-60F1-4F00-9830-88A1589D77DA}"/>
              </a:ext>
            </a:extLst>
          </p:cNvPr>
          <p:cNvSpPr>
            <a:spLocks noGrp="1"/>
          </p:cNvSpPr>
          <p:nvPr>
            <p:ph sz="quarter" idx="15"/>
          </p:nvPr>
        </p:nvSpPr>
        <p:spPr>
          <a:xfrm>
            <a:off x="460693" y="4739123"/>
            <a:ext cx="6029469" cy="1606262"/>
          </a:xfrm>
        </p:spPr>
        <p:txBody>
          <a:bodyPr tIns="0" rIns="0" bIns="0"/>
          <a:lstStyle/>
          <a:p>
            <a:r>
              <a:rPr lang="en-US" sz="1600" dirty="0"/>
              <a:t>Two default policies:</a:t>
            </a:r>
          </a:p>
          <a:p>
            <a:pPr lvl="1"/>
            <a:r>
              <a:rPr lang="en-US" sz="1600" dirty="0"/>
              <a:t>Discard - prohibit unless expressly permitted</a:t>
            </a:r>
          </a:p>
          <a:p>
            <a:pPr lvl="2"/>
            <a:r>
              <a:rPr lang="en-US" sz="1600" dirty="0"/>
              <a:t>More conservative, controlled, visible to users</a:t>
            </a:r>
          </a:p>
          <a:p>
            <a:pPr lvl="1"/>
            <a:r>
              <a:rPr lang="en-US" sz="1600" dirty="0"/>
              <a:t>Forward - permit unless expressly prohibited</a:t>
            </a:r>
          </a:p>
          <a:p>
            <a:pPr lvl="2"/>
            <a:r>
              <a:rPr lang="en-US" sz="1600" dirty="0"/>
              <a:t>Easier to manage and use but less secure</a:t>
            </a:r>
          </a:p>
        </p:txBody>
      </p:sp>
    </p:spTree>
    <p:extLst>
      <p:ext uri="{BB962C8B-B14F-4D97-AF65-F5344CB8AC3E}">
        <p14:creationId xmlns:p14="http://schemas.microsoft.com/office/powerpoint/2010/main" val="2001893928"/>
      </p:ext>
    </p:extLst>
  </p:cSld>
  <p:clrMapOvr>
    <a:masterClrMapping/>
  </p:clrMapOvr>
</p:sld>
</file>

<file path=ppt/theme/theme1.xml><?xml version="1.0" encoding="utf-8"?>
<a:theme xmlns:a="http://schemas.openxmlformats.org/drawingml/2006/main" name="USH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SHE_slide options">
  <a:themeElements>
    <a:clrScheme name="Custom 40">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33399"/>
      </a:hlink>
      <a:folHlink>
        <a:srgbClr val="703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6D90B95B22DD945BDFF45EB84A5E21C" ma:contentTypeVersion="12" ma:contentTypeDescription="Create a new document." ma:contentTypeScope="" ma:versionID="9ee3781bcb6633d132c89161492bb118">
  <xsd:schema xmlns:xsd="http://www.w3.org/2001/XMLSchema" xmlns:xs="http://www.w3.org/2001/XMLSchema" xmlns:p="http://schemas.microsoft.com/office/2006/metadata/properties" xmlns:ns2="7c1bd8dc-4e40-424f-a15f-9ffcd522197f" xmlns:ns3="6125ffc9-2c56-435e-8267-1393444907b2" targetNamespace="http://schemas.microsoft.com/office/2006/metadata/properties" ma:root="true" ma:fieldsID="d3e430f46b92204fb5a3381a429c4dbe" ns2:_="" ns3:_="">
    <xsd:import namespace="7c1bd8dc-4e40-424f-a15f-9ffcd522197f"/>
    <xsd:import namespace="6125ffc9-2c56-435e-8267-1393444907b2"/>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1bd8dc-4e40-424f-a15f-9ffcd522197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125ffc9-2c56-435e-8267-1393444907b2"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7c1bd8dc-4e40-424f-a15f-9ffcd522197f">
      <UserInfo>
        <DisplayName/>
        <AccountId xsi:nil="true"/>
        <AccountType/>
      </UserInfo>
    </SharedWithUsers>
    <MediaLengthInSeconds xmlns="6125ffc9-2c56-435e-8267-1393444907b2" xsi:nil="true"/>
  </documentManagement>
</p:properties>
</file>

<file path=customXml/itemProps1.xml><?xml version="1.0" encoding="utf-8"?>
<ds:datastoreItem xmlns:ds="http://schemas.openxmlformats.org/officeDocument/2006/customXml" ds:itemID="{A9178580-F486-4678-BDD4-DD8EEF887D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c1bd8dc-4e40-424f-a15f-9ffcd522197f"/>
    <ds:schemaRef ds:uri="6125ffc9-2c56-435e-8267-1393444907b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48E573A-2CB0-40ED-9443-CADBE909B593}">
  <ds:schemaRefs>
    <ds:schemaRef ds:uri="http://schemas.microsoft.com/sharepoint/v3/contenttype/forms"/>
  </ds:schemaRefs>
</ds:datastoreItem>
</file>

<file path=customXml/itemProps3.xml><?xml version="1.0" encoding="utf-8"?>
<ds:datastoreItem xmlns:ds="http://schemas.openxmlformats.org/officeDocument/2006/customXml" ds:itemID="{219AA853-0899-4362-9FF2-C7257DB1E679}">
  <ds:schemaRefs>
    <ds:schemaRef ds:uri="7c1bd8dc-4e40-424f-a15f-9ffcd522197f"/>
    <ds:schemaRef ds:uri="http://schemas.microsoft.com/office/2006/documentManagement/types"/>
    <ds:schemaRef ds:uri="http://schemas.microsoft.com/office/2006/metadata/properties"/>
    <ds:schemaRef ds:uri="http://purl.org/dc/terms/"/>
    <ds:schemaRef ds:uri="http://schemas.microsoft.com/office/infopath/2007/PartnerControls"/>
    <ds:schemaRef ds:uri="http://purl.org/dc/dcmitype/"/>
    <ds:schemaRef ds:uri="http://schemas.openxmlformats.org/package/2006/metadata/core-properties"/>
    <ds:schemaRef ds:uri="6125ffc9-2c56-435e-8267-1393444907b2"/>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148072</TotalTime>
  <Words>6729</Words>
  <Application>Microsoft Macintosh PowerPoint</Application>
  <PresentationFormat>On-screen Show (4:3)</PresentationFormat>
  <Paragraphs>443</Paragraphs>
  <Slides>19</Slides>
  <Notes>19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19</vt:i4>
      </vt:variant>
    </vt:vector>
  </HeadingPairs>
  <TitlesOfParts>
    <vt:vector size="26" baseType="lpstr">
      <vt:lpstr>ＭＳ Ｐゴシック</vt:lpstr>
      <vt:lpstr>Noto Sans Symbols</vt:lpstr>
      <vt:lpstr>Arial</vt:lpstr>
      <vt:lpstr>Times New Roman</vt:lpstr>
      <vt:lpstr>Verdana</vt:lpstr>
      <vt:lpstr>USHE</vt:lpstr>
      <vt:lpstr>USHE_slide options</vt:lpstr>
      <vt:lpstr>Computer Security: Principles and Practice</vt:lpstr>
      <vt:lpstr>The Need For Firewalls</vt:lpstr>
      <vt:lpstr>Firewall Characteristics</vt:lpstr>
      <vt:lpstr>Firewall Access Policy</vt:lpstr>
      <vt:lpstr>Firewall Filter Characteristics (1 of 2)</vt:lpstr>
      <vt:lpstr>Firewall Filter Characteristics (2 of 2)</vt:lpstr>
      <vt:lpstr>Firewall Capabilities And Limits</vt:lpstr>
      <vt:lpstr>Figure 9.1 Types of Firewalls</vt:lpstr>
      <vt:lpstr>Packet Filtering Firewall</vt:lpstr>
      <vt:lpstr>Table 9.1 Packet-Filtering Examples</vt:lpstr>
      <vt:lpstr>Packet Filter Advantages And Weaknesses</vt:lpstr>
      <vt:lpstr>Stateful Inspection Firewall</vt:lpstr>
      <vt:lpstr>Table 9.2 Example Stateful Firewall  Connection State Table</vt:lpstr>
      <vt:lpstr>Host-Based Firewalls</vt:lpstr>
      <vt:lpstr>Personal Firewall</vt:lpstr>
      <vt:lpstr>Figure 9.2 Example Firewall Configuration</vt:lpstr>
      <vt:lpstr>Figure 9.4 Example Distributed Firewall Configuration</vt:lpstr>
      <vt:lpstr>Intrusion Prevention Systems (I P S)</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Engineering and Computer Science</dc:subject>
  <dc:creator>Stallings/Brown</dc:creator>
  <cp:keywords>Computer Security</cp:keywords>
  <dc:description>Long description alt-text is inserted in the notes pane.</dc:description>
  <cp:lastModifiedBy>Abdullah O Alshalan</cp:lastModifiedBy>
  <cp:revision>967</cp:revision>
  <dcterms:modified xsi:type="dcterms:W3CDTF">2024-10-27T21:36:21Z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0x01010086D90B95B22DD945BDFF45EB84A5E21C</vt:lpwstr>
  </property>
  <property fmtid="{D5CDD505-2E9C-101B-9397-08002B2CF9AE}" pid="3" name="Order">
    <vt:r8>6391900</vt:r8>
  </property>
  <property fmtid="{D5CDD505-2E9C-101B-9397-08002B2CF9AE}" pid="4" name="_ExtendedDescription">
    <vt:lpwstr/>
  </property>
  <property fmtid="{D5CDD505-2E9C-101B-9397-08002B2CF9AE}" pid="5" name="TriggerFlowInfo">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ies>
</file>