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58" r:id="rId6"/>
    <p:sldId id="260" r:id="rId7"/>
    <p:sldId id="261" r:id="rId8"/>
    <p:sldId id="264" r:id="rId9"/>
    <p:sldId id="263" r:id="rId10"/>
    <p:sldId id="265" r:id="rId11"/>
    <p:sldId id="266" r:id="rId12"/>
    <p:sldId id="269" r:id="rId13"/>
    <p:sldId id="279" r:id="rId14"/>
    <p:sldId id="267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0" r:id="rId25"/>
    <p:sldId id="286" r:id="rId26"/>
    <p:sldId id="281" r:id="rId27"/>
    <p:sldId id="283" r:id="rId28"/>
    <p:sldId id="284" r:id="rId29"/>
    <p:sldId id="285" r:id="rId30"/>
    <p:sldId id="287" r:id="rId31"/>
    <p:sldId id="282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B558A-58F7-4ECD-B4EF-04EE11C54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9BD38-0530-4319-AD4A-69FAD0DFC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B038D-5D97-4BCA-81C1-753B07C6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6930-0673-48D4-B4A8-F8132C412AE3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13B77-0FA9-47D2-AFC0-3049E080E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5A506-D362-4B7C-8FDE-FC6E9C43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718B-4CB3-45E6-B5D7-24AB4B43A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931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EF24-DE93-48CC-B280-486E15B3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57F1F-2C0C-478E-BA63-ED367AF7B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9AA92-AB61-479D-8156-75C640B51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6930-0673-48D4-B4A8-F8132C412AE3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DFA91-E00F-4990-8262-572408F97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4AB24-0F49-4AAE-A830-906970B8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718B-4CB3-45E6-B5D7-24AB4B43A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95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36E150-988A-49EA-B296-D2B6532E3F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F1E6B-39CE-48A4-A635-7387B907F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687AD-88B1-433A-8F29-EC27E8F65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6930-0673-48D4-B4A8-F8132C412AE3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A5CEF-ACC8-4005-84E9-0FC6F7940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E181B-1339-4040-9603-03D21E2C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718B-4CB3-45E6-B5D7-24AB4B43A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36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A144-FBF6-43AD-93CC-28527A81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991F2-632D-4369-91E4-6E570FD04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475D2-5344-4D7A-8382-099F32E9B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6930-0673-48D4-B4A8-F8132C412AE3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B39C6-104A-46F0-8FE6-8D8881A49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BC31F-831E-4BBB-A106-C2E6A97D4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718B-4CB3-45E6-B5D7-24AB4B43A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55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18673-99CC-4E84-9AA9-8C4074EE7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931A2-F5AE-46B4-83DA-008A3CC6E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747CB-8632-4845-B985-3BD3F837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6930-0673-48D4-B4A8-F8132C412AE3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0E08D-08DD-454C-868A-5275B1E85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55EC6-DC99-4D31-B177-9635C35EF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718B-4CB3-45E6-B5D7-24AB4B43A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65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649C5-3BDC-4C3D-A34D-4909CAEA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992E3-E94C-4212-8910-0FB39657F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3DEE4-D691-453E-B708-B7E7214F5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6601B-3A43-45EF-890D-971FBBC6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6930-0673-48D4-B4A8-F8132C412AE3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95F6F-C19F-48C2-9E1B-32C4E1C64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1D1B9-E374-498D-8EEA-20D4904A7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718B-4CB3-45E6-B5D7-24AB4B43A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41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D204B-668D-4E20-BD02-E05DCEBF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71FA6-2F42-4D13-B7C2-6027AFD10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4B16E-94D5-4D74-ABCB-DBB4D62D2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1A7F1-764E-4D7A-A112-52CBF77DA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05193E-CA08-47A8-BD4A-ADCF310238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234C5A-0F12-4707-B178-BCD31FF12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6930-0673-48D4-B4A8-F8132C412AE3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EC7229-2B6B-4159-99C4-EEA0DA7C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5DCE7-2F09-4BD5-B76D-AFAAB6CA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718B-4CB3-45E6-B5D7-24AB4B43A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60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6B3D-C445-4D21-9B08-A5B0D1D0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4F920-CBC3-49BC-ADD9-524A4DE5B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6930-0673-48D4-B4A8-F8132C412AE3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D30DD-87A9-4E76-B15B-91B68DAEA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08688-FC12-4152-897E-724BCDC0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718B-4CB3-45E6-B5D7-24AB4B43A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55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9E7649-AC75-4ADC-96CF-3192174A9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6930-0673-48D4-B4A8-F8132C412AE3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6A872-A122-4829-BCFF-6D294B48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3559A-A694-448C-8569-6F67F053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718B-4CB3-45E6-B5D7-24AB4B43A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06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CB156-23F4-4892-9EC3-20CD07410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5BDB9-6502-4CB4-BFC1-0238A0C59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FED5E-308E-4015-9DDB-544E8E423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FCAD2-BD43-462B-866F-60EE6B44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6930-0673-48D4-B4A8-F8132C412AE3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63AB4-33D4-413E-AD43-65AB0E04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C9CBF-811C-44BE-A871-ABF58239A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718B-4CB3-45E6-B5D7-24AB4B43A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141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A869B-C559-4556-A87C-860D7837D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E79DF3-67DE-4F5F-A6F7-D20B697B0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7C265-C298-4D69-B50D-A3CF13F1D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91521-E9A3-4EA0-977D-56A1844D5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D6930-0673-48D4-B4A8-F8132C412AE3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45A69-3356-414A-882A-3A5DB73D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19EDE-F95D-427F-8DAB-2FC918B8B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718B-4CB3-45E6-B5D7-24AB4B43A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88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8C0698-660C-4B8D-9D82-5DBA75744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48086-6457-4106-ADD1-7E0FFCBD9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CACA0-AF46-491D-937B-0E1F0C00D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D6930-0673-48D4-B4A8-F8132C412AE3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FE348-398B-4723-9178-204DE28E3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57C44-31B2-4712-B3DE-BE24860B1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9718B-4CB3-45E6-B5D7-24AB4B43A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93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79875-44C4-442E-A556-A8C2812A6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12448"/>
          </a:xfrm>
        </p:spPr>
        <p:txBody>
          <a:bodyPr>
            <a:normAutofit/>
          </a:bodyPr>
          <a:lstStyle/>
          <a:p>
            <a:r>
              <a:rPr lang="en-US" altLang="zh-CN" sz="5400" b="1" dirty="0">
                <a:latin typeface="Arial" panose="020B0604020202020204" pitchFamily="34" charset="0"/>
                <a:cs typeface="Arial" panose="020B0604020202020204" pitchFamily="34" charset="0"/>
              </a:rPr>
              <a:t>The Periodic Table &amp; Atomic Structure</a:t>
            </a:r>
            <a:endParaRPr lang="zh-CN" alt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F3847-CA79-43DC-8BF6-6C18406DE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109" y="3429000"/>
            <a:ext cx="9144000" cy="1016000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  <a:latin typeface="Arial Black" panose="020B0A04020102020204" pitchFamily="34" charset="0"/>
              </a:rPr>
              <a:t>Chapter 6</a:t>
            </a:r>
            <a:endParaRPr lang="zh-CN" altLang="en-US" sz="40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643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791" y="4643330"/>
            <a:ext cx="5985137" cy="197855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372" y="602064"/>
            <a:ext cx="10975428" cy="5496604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tells us the “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” of the orbitals.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has a small role in determining the energy of the electron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specifies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subshells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smaller groups of orbitals within a shell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values of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depend on the value of the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has possible integral values from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0,1,2… to (n - 1)</a:t>
            </a:r>
          </a:p>
          <a:p>
            <a:pPr marL="0" indent="0">
              <a:buNone/>
            </a:pP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	n = 1		l = 0			s-orbital</a:t>
            </a:r>
          </a:p>
          <a:p>
            <a:pPr marL="0" indent="0">
              <a:buNone/>
            </a:pP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	n = 2		l = 1 (0,1 sub-shells)	p-orbital</a:t>
            </a:r>
          </a:p>
          <a:p>
            <a:pPr marL="0" indent="0">
              <a:buNone/>
            </a:pP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	n = 3		l = 2 (0,1,2 sub-shells)	d-orbital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example, for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= 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 the subshells will be 2s and 2p where 2 denotes the value of n, and s and p denote the values of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711064" y="78844"/>
            <a:ext cx="6451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Secondary quantum numbers  </a:t>
            </a:r>
            <a:endParaRPr lang="en-US" sz="2800" b="1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662" y="124657"/>
            <a:ext cx="451882" cy="4016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53" y="4647744"/>
            <a:ext cx="6414131" cy="810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1297" y="1933085"/>
            <a:ext cx="1874662" cy="5705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3119" y="2563540"/>
            <a:ext cx="1748458" cy="15774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29569" y="2267667"/>
            <a:ext cx="1378295" cy="18135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43024" y="3705761"/>
            <a:ext cx="100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shell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382956" y="3985021"/>
            <a:ext cx="578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36984" y="3985021"/>
            <a:ext cx="4449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07900" y="194090"/>
            <a:ext cx="3198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 quantum numbers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43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939" y="3583206"/>
            <a:ext cx="5542632" cy="6104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5294"/>
            <a:ext cx="10515600" cy="412641"/>
          </a:xfrm>
        </p:spPr>
        <p:txBody>
          <a:bodyPr>
            <a:normAutofit fontScale="90000"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0207" y="857596"/>
                <a:ext cx="11708524" cy="5319367"/>
              </a:xfrm>
            </p:spPr>
            <p:txBody>
              <a:bodyPr/>
              <a:lstStyle/>
              <a:p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It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describes the </a:t>
                </a:r>
                <a:r>
                  <a:rPr lang="en-US" sz="2400" b="1" i="1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orientation</a:t>
                </a:r>
                <a:r>
                  <a:rPr lang="en-US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of the orbital in space</a:t>
                </a:r>
              </a:p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value of </a:t>
                </a:r>
                <a:r>
                  <a:rPr lang="en-US" sz="24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400" b="1" i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does not ordinarily affect the energy of an electron</a:t>
                </a:r>
              </a:p>
              <a:p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Its an integral value either positive or negative</a:t>
                </a:r>
              </a:p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It has values ranging from </a:t>
                </a:r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–</a:t>
                </a:r>
                <a:r>
                  <a:rPr lang="en-US" sz="24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to </a:t>
                </a:r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en-US" sz="24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endParaRPr lang="en-GB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Within a subshell, the value of </a:t>
                </a:r>
                <a:r>
                  <a:rPr lang="en-US" sz="24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400" b="1" i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depends on the value of </a:t>
                </a:r>
                <a:r>
                  <a:rPr lang="en-US" sz="24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a certain value of </a:t>
                </a:r>
                <a:r>
                  <a:rPr lang="en-US" sz="24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there are (</a:t>
                </a:r>
                <a:r>
                  <a:rPr lang="en-US" sz="2400" b="1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2400" b="1" i="1">
                    <a:latin typeface="Arial" panose="020B0604020202020204" pitchFamily="34" charset="0"/>
                    <a:cs typeface="Arial" panose="020B0604020202020204" pitchFamily="34" charset="0"/>
                  </a:rPr>
                  <a:t>l </a:t>
                </a:r>
                <a:r>
                  <a:rPr lang="en-US" sz="2400" b="1">
                    <a:latin typeface="Arial" panose="020B0604020202020204" pitchFamily="34" charset="0"/>
                    <a:cs typeface="Arial" panose="020B0604020202020204" pitchFamily="34" charset="0"/>
                  </a:rPr>
                  <a:t>+1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 integral values of </a:t>
                </a:r>
                <a:r>
                  <a:rPr lang="en-US" sz="24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400" b="1" i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l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as follows:</a:t>
                </a:r>
              </a:p>
              <a:p>
                <a:endParaRPr lang="en-GB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GB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	l </a:t>
                </a:r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= 0		</a:t>
                </a:r>
                <a:r>
                  <a:rPr lang="en-US" sz="24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m</a:t>
                </a:r>
                <a:r>
                  <a:rPr lang="en-US" sz="2400" b="1" i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= 0</a:t>
                </a:r>
              </a:p>
              <a:p>
                <a:pPr marL="0" indent="0">
                  <a:buNone/>
                </a:pPr>
                <a:r>
                  <a:rPr lang="en-GB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	l </a:t>
                </a:r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= 1		</a:t>
                </a:r>
                <a:r>
                  <a:rPr lang="en-US" sz="24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m</a:t>
                </a:r>
                <a:r>
                  <a:rPr lang="en-US" sz="2400" b="1" i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= (2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 + 1) = 3		-1, 0, 1</a:t>
                </a:r>
              </a:p>
              <a:p>
                <a:pPr marL="0" indent="0">
                  <a:buNone/>
                </a:pPr>
                <a:r>
                  <a:rPr lang="en-GB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	l </a:t>
                </a:r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= 2		</a:t>
                </a:r>
                <a:r>
                  <a:rPr lang="en-US" sz="24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m</a:t>
                </a:r>
                <a:r>
                  <a:rPr lang="en-US" sz="2400" b="1" i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= (2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 + 1) = 5		-2, -1, 0, 1, 2</a:t>
                </a:r>
              </a:p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number of </a:t>
                </a:r>
                <a:r>
                  <a:rPr lang="en-US" sz="24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400" b="1" i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l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values indicates the number of orbitals in a subshell with a particular </a:t>
                </a:r>
                <a:r>
                  <a:rPr lang="en-US" sz="24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value.</a:t>
                </a:r>
                <a:endParaRPr lang="en-GB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0207" y="857596"/>
                <a:ext cx="11708524" cy="5319367"/>
              </a:xfrm>
              <a:blipFill>
                <a:blip r:embed="rId3"/>
                <a:stretch>
                  <a:fillRect l="-677" t="-1491" b="-2638"/>
                </a:stretch>
              </a:blipFill>
            </p:spPr>
            <p:txBody>
              <a:bodyPr/>
              <a:lstStyle/>
              <a:p>
                <a:r>
                  <a:rPr lang="en-001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611" y="205464"/>
            <a:ext cx="6295328" cy="5723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7869" y="4300903"/>
            <a:ext cx="2059207" cy="6566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078708"/>
            <a:ext cx="644018" cy="54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3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897"/>
            <a:ext cx="10515600" cy="612337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4. Electron spin quantum number (</a:t>
            </a:r>
            <a:r>
              <a:rPr lang="en-GB" sz="2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GB" sz="2800" b="1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2966" y="861848"/>
                <a:ext cx="10880834" cy="5199501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Experiments on the emission spectra of hydrogen and sodium atoms indicated that lines in the emission spectra could be split by the application of an external magnetic field. </a:t>
                </a:r>
              </a:p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spin value gives the orientation of the magnetic field associated with the electron. </a:t>
                </a:r>
              </a:p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value of </a:t>
                </a:r>
                <a:r>
                  <a:rPr lang="en-GB" sz="2400" b="1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GB" sz="2400" b="1" i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GB" sz="2400" b="1" i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does not depend on the value of any other quantum number.</a:t>
                </a:r>
              </a:p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It may have values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  <m:sub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GB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2966" y="861848"/>
                <a:ext cx="10880834" cy="5199501"/>
              </a:xfrm>
              <a:blipFill>
                <a:blip r:embed="rId2"/>
                <a:stretch>
                  <a:fillRect l="-784" t="-1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057" y="3099716"/>
            <a:ext cx="2128674" cy="296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53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715" y="563676"/>
            <a:ext cx="10515600" cy="565604"/>
          </a:xfrm>
        </p:spPr>
        <p:txBody>
          <a:bodyPr>
            <a:normAutofit/>
          </a:bodyPr>
          <a:lstStyle/>
          <a:p>
            <a:r>
              <a:rPr lang="en-GB" sz="2800" b="1" dirty="0"/>
              <a:t>Relationships among values of different quantum numbers (n)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18" y="1279753"/>
            <a:ext cx="10736963" cy="507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89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6549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9553"/>
                  </p:ext>
                </p:extLst>
              </p:nvPr>
            </p:nvGraphicFramePr>
            <p:xfrm>
              <a:off x="620106" y="203143"/>
              <a:ext cx="11098927" cy="65812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903">
                      <a:extLst>
                        <a:ext uri="{9D8B030D-6E8A-4147-A177-3AD203B41FA5}">
                          <a16:colId xmlns:a16="http://schemas.microsoft.com/office/drawing/2014/main" val="2983669369"/>
                        </a:ext>
                      </a:extLst>
                    </a:gridCol>
                    <a:gridCol w="3192334">
                      <a:extLst>
                        <a:ext uri="{9D8B030D-6E8A-4147-A177-3AD203B41FA5}">
                          <a16:colId xmlns:a16="http://schemas.microsoft.com/office/drawing/2014/main" val="225193299"/>
                        </a:ext>
                      </a:extLst>
                    </a:gridCol>
                    <a:gridCol w="2960016">
                      <a:extLst>
                        <a:ext uri="{9D8B030D-6E8A-4147-A177-3AD203B41FA5}">
                          <a16:colId xmlns:a16="http://schemas.microsoft.com/office/drawing/2014/main" val="268745980"/>
                        </a:ext>
                      </a:extLst>
                    </a:gridCol>
                    <a:gridCol w="2028282">
                      <a:extLst>
                        <a:ext uri="{9D8B030D-6E8A-4147-A177-3AD203B41FA5}">
                          <a16:colId xmlns:a16="http://schemas.microsoft.com/office/drawing/2014/main" val="4031723239"/>
                        </a:ext>
                      </a:extLst>
                    </a:gridCol>
                    <a:gridCol w="1198392">
                      <a:extLst>
                        <a:ext uri="{9D8B030D-6E8A-4147-A177-3AD203B41FA5}">
                          <a16:colId xmlns:a16="http://schemas.microsoft.com/office/drawing/2014/main" val="645086153"/>
                        </a:ext>
                      </a:extLst>
                    </a:gridCol>
                  </a:tblGrid>
                  <a:tr h="14831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Principal quantum</a:t>
                          </a:r>
                          <a:r>
                            <a:rPr lang="en-GB" baseline="0" dirty="0"/>
                            <a:t> number </a:t>
                          </a:r>
                          <a:r>
                            <a:rPr lang="en-GB" b="0" baseline="0" dirty="0"/>
                            <a:t>(</a:t>
                          </a:r>
                          <a:r>
                            <a:rPr lang="en-GB" b="0" dirty="0"/>
                            <a:t>n)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Orbitals</a:t>
                          </a:r>
                        </a:p>
                        <a:p>
                          <a:pPr algn="ctr"/>
                          <a:r>
                            <a:rPr lang="en-GB" b="0" dirty="0"/>
                            <a:t> (n</a:t>
                          </a:r>
                          <a:r>
                            <a:rPr lang="en-GB" b="0" baseline="30000" dirty="0"/>
                            <a:t>2</a:t>
                          </a:r>
                          <a:r>
                            <a:rPr lang="en-GB" b="0" dirty="0"/>
                            <a:t>)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i="0" dirty="0"/>
                            <a:t>Atomic</a:t>
                          </a:r>
                          <a:r>
                            <a:rPr lang="en-GB" b="1" i="0" baseline="0" dirty="0"/>
                            <a:t> orbital designations</a:t>
                          </a:r>
                          <a:endParaRPr lang="en-US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</m:oMath>
                          </a14:m>
                          <a:r>
                            <a:rPr lang="en-US" dirty="0"/>
                            <a:t> electrons in orbital</a:t>
                          </a:r>
                        </a:p>
                        <a:p>
                          <a:pPr algn="ctr"/>
                          <a:r>
                            <a:rPr lang="en-GB" b="0" dirty="0"/>
                            <a:t>(max 2 electrons in 1 orbital)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</m:oMath>
                          </a14:m>
                          <a:r>
                            <a:rPr lang="en-US" dirty="0"/>
                            <a:t> electrons in shell </a:t>
                          </a:r>
                          <a:r>
                            <a:rPr lang="en-US" b="0" dirty="0"/>
                            <a:t>(2n</a:t>
                          </a:r>
                          <a:r>
                            <a:rPr lang="en-US" b="0" baseline="30000" dirty="0"/>
                            <a:t>2</a:t>
                          </a:r>
                          <a:r>
                            <a:rPr lang="en-US" b="0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534827"/>
                      </a:ext>
                    </a:extLst>
                  </a:tr>
                  <a:tr h="648859">
                    <a:tc>
                      <a:txBody>
                        <a:bodyPr/>
                        <a:lstStyle/>
                        <a:p>
                          <a:r>
                            <a:rPr lang="en-GB" b="1" i="1" dirty="0"/>
                            <a:t>n </a:t>
                          </a:r>
                          <a:r>
                            <a:rPr lang="en-GB" dirty="0"/>
                            <a:t>=1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i="1" dirty="0"/>
                            <a:t>l </a:t>
                          </a:r>
                          <a:r>
                            <a:rPr lang="en-GB" dirty="0"/>
                            <a:t>= 0         s(1) </a:t>
                          </a:r>
                        </a:p>
                        <a:p>
                          <a:r>
                            <a:rPr lang="en-GB" dirty="0"/>
                            <a:t>m</a:t>
                          </a:r>
                          <a:r>
                            <a:rPr lang="en-GB" b="1" i="1" baseline="-25000" dirty="0"/>
                            <a:t>l</a:t>
                          </a:r>
                          <a:r>
                            <a:rPr lang="en-GB" b="1" i="1" dirty="0"/>
                            <a:t> </a:t>
                          </a:r>
                          <a:r>
                            <a:rPr lang="en-GB" dirty="0"/>
                            <a:t>= 0     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1s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6910096"/>
                      </a:ext>
                    </a:extLst>
                  </a:tr>
                  <a:tr h="1205024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i="1" dirty="0"/>
                            <a:t>n </a:t>
                          </a:r>
                          <a:r>
                            <a:rPr lang="en-GB" dirty="0"/>
                            <a:t>=2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i="1" dirty="0"/>
                            <a:t>l </a:t>
                          </a:r>
                          <a:r>
                            <a:rPr lang="en-GB" dirty="0"/>
                            <a:t>= 0         s(1)</a:t>
                          </a:r>
                        </a:p>
                        <a:p>
                          <a:r>
                            <a:rPr lang="en-GB" i="1" dirty="0"/>
                            <a:t>l </a:t>
                          </a:r>
                          <a:r>
                            <a:rPr lang="en-GB" dirty="0"/>
                            <a:t>= 1        p(3)</a:t>
                          </a:r>
                        </a:p>
                        <a:p>
                          <a:r>
                            <a:rPr lang="en-GB" dirty="0"/>
                            <a:t>m</a:t>
                          </a:r>
                          <a:r>
                            <a:rPr lang="en-GB" b="1" i="1" baseline="-25000" dirty="0"/>
                            <a:t>l</a:t>
                          </a:r>
                          <a:r>
                            <a:rPr lang="en-GB" b="1" i="1" dirty="0"/>
                            <a:t> </a:t>
                          </a:r>
                          <a:r>
                            <a:rPr lang="en-GB" dirty="0"/>
                            <a:t>= 3     -1,0,1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2s</a:t>
                          </a:r>
                        </a:p>
                        <a:p>
                          <a:pPr algn="l"/>
                          <a:r>
                            <a:rPr lang="en-US" dirty="0"/>
                            <a:t>2p</a:t>
                          </a:r>
                          <a:r>
                            <a:rPr lang="en-US" baseline="-25000" dirty="0"/>
                            <a:t>x</a:t>
                          </a:r>
                          <a:r>
                            <a:rPr lang="en-US" dirty="0"/>
                            <a:t>, 2p</a:t>
                          </a:r>
                          <a:r>
                            <a:rPr lang="en-US" baseline="-25000" dirty="0"/>
                            <a:t>y</a:t>
                          </a:r>
                          <a:r>
                            <a:rPr lang="en-US" dirty="0"/>
                            <a:t>, 2p</a:t>
                          </a:r>
                          <a:r>
                            <a:rPr lang="en-US" baseline="-25000" dirty="0"/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</a:p>
                        <a:p>
                          <a:pPr algn="ctr"/>
                          <a:r>
                            <a:rPr lang="en-GB" dirty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8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9940296"/>
                      </a:ext>
                    </a:extLst>
                  </a:tr>
                  <a:tr h="148310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i="1" dirty="0"/>
                            <a:t>n </a:t>
                          </a:r>
                          <a:r>
                            <a:rPr lang="en-GB" dirty="0"/>
                            <a:t>=3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i="1" dirty="0"/>
                            <a:t>l </a:t>
                          </a:r>
                          <a:r>
                            <a:rPr lang="en-GB" dirty="0"/>
                            <a:t>= 0         s(1)</a:t>
                          </a:r>
                        </a:p>
                        <a:p>
                          <a:r>
                            <a:rPr lang="en-GB" i="1" dirty="0"/>
                            <a:t>l </a:t>
                          </a:r>
                          <a:r>
                            <a:rPr lang="en-GB" dirty="0"/>
                            <a:t>= 1         p(3)</a:t>
                          </a:r>
                        </a:p>
                        <a:p>
                          <a:r>
                            <a:rPr lang="en-GB" i="1" dirty="0"/>
                            <a:t>l </a:t>
                          </a:r>
                          <a:r>
                            <a:rPr lang="en-GB" dirty="0"/>
                            <a:t>= 2         d(5)</a:t>
                          </a:r>
                        </a:p>
                        <a:p>
                          <a:r>
                            <a:rPr lang="en-GB" dirty="0"/>
                            <a:t>m</a:t>
                          </a:r>
                          <a:r>
                            <a:rPr lang="en-GB" b="1" i="1" baseline="-25000" dirty="0"/>
                            <a:t>l</a:t>
                          </a:r>
                          <a:r>
                            <a:rPr lang="en-GB" b="1" i="1" dirty="0"/>
                            <a:t> </a:t>
                          </a:r>
                          <a:r>
                            <a:rPr lang="en-GB" dirty="0"/>
                            <a:t>= 5     -2-1,0,1,2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3s</a:t>
                          </a:r>
                        </a:p>
                        <a:p>
                          <a:pPr algn="ctr"/>
                          <a:r>
                            <a:rPr lang="en-US" dirty="0"/>
                            <a:t>3p</a:t>
                          </a:r>
                          <a:r>
                            <a:rPr lang="en-US" baseline="-25000" dirty="0"/>
                            <a:t>x</a:t>
                          </a:r>
                          <a:r>
                            <a:rPr lang="en-US" dirty="0"/>
                            <a:t>, 3p</a:t>
                          </a:r>
                          <a:r>
                            <a:rPr lang="en-US" baseline="-25000" dirty="0"/>
                            <a:t>y</a:t>
                          </a:r>
                          <a:r>
                            <a:rPr lang="en-US" dirty="0"/>
                            <a:t>, 3p</a:t>
                          </a:r>
                          <a:r>
                            <a:rPr lang="en-US" baseline="-25000" dirty="0"/>
                            <a:t>z</a:t>
                          </a:r>
                        </a:p>
                        <a:p>
                          <a:pPr algn="ctr"/>
                          <a:r>
                            <a:rPr lang="en-US" dirty="0"/>
                            <a:t>3d</a:t>
                          </a:r>
                          <a:r>
                            <a:rPr lang="en-US" baseline="-25000" dirty="0"/>
                            <a:t>xy</a:t>
                          </a:r>
                          <a:r>
                            <a:rPr lang="en-US" dirty="0"/>
                            <a:t>, 3d</a:t>
                          </a:r>
                          <a:r>
                            <a:rPr lang="en-US" baseline="-25000" dirty="0"/>
                            <a:t>yz</a:t>
                          </a:r>
                          <a:r>
                            <a:rPr lang="en-US" dirty="0"/>
                            <a:t>, 3d</a:t>
                          </a:r>
                          <a:r>
                            <a:rPr lang="en-US" baseline="-25000" dirty="0"/>
                            <a:t>xz</a:t>
                          </a:r>
                          <a:r>
                            <a:rPr lang="en-US" dirty="0"/>
                            <a:t>, 3d</a:t>
                          </a:r>
                          <a:r>
                            <a:rPr lang="en-US" baseline="-25000" dirty="0"/>
                            <a:t>x</a:t>
                          </a:r>
                          <a:r>
                            <a:rPr lang="en-US" baseline="30000" dirty="0"/>
                            <a:t>2</a:t>
                          </a:r>
                          <a:r>
                            <a:rPr lang="en-US" dirty="0"/>
                            <a:t>-y</a:t>
                          </a:r>
                          <a:r>
                            <a:rPr lang="en-US" baseline="30000" dirty="0"/>
                            <a:t>2</a:t>
                          </a:r>
                          <a:r>
                            <a:rPr lang="en-US" dirty="0"/>
                            <a:t>, 3d</a:t>
                          </a:r>
                          <a:r>
                            <a:rPr lang="en-US" baseline="-25000" dirty="0"/>
                            <a:t>z</a:t>
                          </a:r>
                          <a:r>
                            <a:rPr lang="en-US" baseline="300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</a:p>
                        <a:p>
                          <a:pPr algn="ctr"/>
                          <a:r>
                            <a:rPr lang="en-GB" dirty="0"/>
                            <a:t>6</a:t>
                          </a:r>
                        </a:p>
                        <a:p>
                          <a:pPr algn="ctr"/>
                          <a:r>
                            <a:rPr lang="en-GB" dirty="0"/>
                            <a:t>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18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0146482"/>
                      </a:ext>
                    </a:extLst>
                  </a:tr>
                  <a:tr h="1761189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i="1" dirty="0"/>
                            <a:t>n </a:t>
                          </a:r>
                          <a:r>
                            <a:rPr lang="en-GB" dirty="0"/>
                            <a:t>=4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i="1" dirty="0"/>
                            <a:t>l </a:t>
                          </a:r>
                          <a:r>
                            <a:rPr lang="en-GB" dirty="0"/>
                            <a:t>= 0         s(1)</a:t>
                          </a:r>
                        </a:p>
                        <a:p>
                          <a:r>
                            <a:rPr lang="en-GB" i="1" dirty="0"/>
                            <a:t>l </a:t>
                          </a:r>
                          <a:r>
                            <a:rPr lang="en-GB" dirty="0"/>
                            <a:t>= 1         p(3)</a:t>
                          </a:r>
                        </a:p>
                        <a:p>
                          <a:r>
                            <a:rPr lang="en-GB" i="1" dirty="0"/>
                            <a:t>l </a:t>
                          </a:r>
                          <a:r>
                            <a:rPr lang="en-GB" dirty="0"/>
                            <a:t>= 2         d(5)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i="1" dirty="0"/>
                            <a:t>l </a:t>
                          </a:r>
                          <a:r>
                            <a:rPr lang="en-GB" dirty="0"/>
                            <a:t>= 3         f(7)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m</a:t>
                          </a:r>
                          <a:r>
                            <a:rPr lang="en-GB" b="1" i="1" baseline="-25000" dirty="0"/>
                            <a:t>l</a:t>
                          </a:r>
                          <a:r>
                            <a:rPr lang="en-GB" b="1" i="1" dirty="0"/>
                            <a:t> </a:t>
                          </a:r>
                          <a:r>
                            <a:rPr lang="en-GB" dirty="0"/>
                            <a:t>= 7     -3-2-1,0,1,2,3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4s</a:t>
                          </a:r>
                        </a:p>
                        <a:p>
                          <a:pPr algn="ctr"/>
                          <a:r>
                            <a:rPr lang="en-US" dirty="0"/>
                            <a:t>4p</a:t>
                          </a:r>
                          <a:r>
                            <a:rPr lang="en-US" baseline="-25000" dirty="0"/>
                            <a:t>x</a:t>
                          </a:r>
                          <a:r>
                            <a:rPr lang="en-US" dirty="0"/>
                            <a:t>, 4p</a:t>
                          </a:r>
                          <a:r>
                            <a:rPr lang="en-US" baseline="-25000" dirty="0"/>
                            <a:t>y</a:t>
                          </a:r>
                          <a:r>
                            <a:rPr lang="en-US" dirty="0"/>
                            <a:t>, 4p</a:t>
                          </a:r>
                          <a:r>
                            <a:rPr lang="en-US" baseline="-25000" dirty="0"/>
                            <a:t>z</a:t>
                          </a:r>
                        </a:p>
                        <a:p>
                          <a:pPr algn="ctr"/>
                          <a:r>
                            <a:rPr lang="en-US" dirty="0"/>
                            <a:t>4d</a:t>
                          </a:r>
                          <a:r>
                            <a:rPr lang="en-US" baseline="-25000" dirty="0"/>
                            <a:t>xy</a:t>
                          </a:r>
                          <a:r>
                            <a:rPr lang="en-US" dirty="0"/>
                            <a:t>, 4d</a:t>
                          </a:r>
                          <a:r>
                            <a:rPr lang="en-US" baseline="-25000" dirty="0"/>
                            <a:t>yz</a:t>
                          </a:r>
                          <a:r>
                            <a:rPr lang="en-US" dirty="0"/>
                            <a:t>, 4d</a:t>
                          </a:r>
                          <a:r>
                            <a:rPr lang="en-US" baseline="-25000" dirty="0"/>
                            <a:t>xz</a:t>
                          </a:r>
                          <a:r>
                            <a:rPr lang="en-US" dirty="0"/>
                            <a:t>, 4d</a:t>
                          </a:r>
                          <a:r>
                            <a:rPr lang="en-US" baseline="-25000" dirty="0"/>
                            <a:t>x</a:t>
                          </a:r>
                          <a:r>
                            <a:rPr lang="en-US" baseline="30000" dirty="0"/>
                            <a:t>2</a:t>
                          </a:r>
                          <a:r>
                            <a:rPr lang="en-US" dirty="0"/>
                            <a:t>-y</a:t>
                          </a:r>
                          <a:r>
                            <a:rPr lang="en-US" baseline="30000" dirty="0"/>
                            <a:t>2</a:t>
                          </a:r>
                          <a:r>
                            <a:rPr lang="en-US" dirty="0"/>
                            <a:t>, 4d</a:t>
                          </a:r>
                          <a:r>
                            <a:rPr lang="en-US" baseline="-25000" dirty="0"/>
                            <a:t>z</a:t>
                          </a:r>
                          <a:r>
                            <a:rPr lang="en-US" baseline="30000" dirty="0"/>
                            <a:t>2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</a:p>
                        <a:p>
                          <a:pPr algn="ctr"/>
                          <a:r>
                            <a:rPr lang="en-GB" dirty="0"/>
                            <a:t>6</a:t>
                          </a:r>
                        </a:p>
                        <a:p>
                          <a:pPr algn="ctr"/>
                          <a:r>
                            <a:rPr lang="en-GB" dirty="0"/>
                            <a:t>10</a:t>
                          </a:r>
                          <a:endParaRPr lang="en-US" dirty="0"/>
                        </a:p>
                        <a:p>
                          <a:pPr algn="ctr"/>
                          <a:r>
                            <a:rPr lang="en-GB" dirty="0"/>
                            <a:t>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32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60591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9553"/>
                  </p:ext>
                </p:extLst>
              </p:nvPr>
            </p:nvGraphicFramePr>
            <p:xfrm>
              <a:off x="620106" y="203143"/>
              <a:ext cx="11098927" cy="65812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9903">
                      <a:extLst>
                        <a:ext uri="{9D8B030D-6E8A-4147-A177-3AD203B41FA5}">
                          <a16:colId xmlns:a16="http://schemas.microsoft.com/office/drawing/2014/main" val="2983669369"/>
                        </a:ext>
                      </a:extLst>
                    </a:gridCol>
                    <a:gridCol w="3192334">
                      <a:extLst>
                        <a:ext uri="{9D8B030D-6E8A-4147-A177-3AD203B41FA5}">
                          <a16:colId xmlns:a16="http://schemas.microsoft.com/office/drawing/2014/main" val="225193299"/>
                        </a:ext>
                      </a:extLst>
                    </a:gridCol>
                    <a:gridCol w="2960016">
                      <a:extLst>
                        <a:ext uri="{9D8B030D-6E8A-4147-A177-3AD203B41FA5}">
                          <a16:colId xmlns:a16="http://schemas.microsoft.com/office/drawing/2014/main" val="268745980"/>
                        </a:ext>
                      </a:extLst>
                    </a:gridCol>
                    <a:gridCol w="2028282">
                      <a:extLst>
                        <a:ext uri="{9D8B030D-6E8A-4147-A177-3AD203B41FA5}">
                          <a16:colId xmlns:a16="http://schemas.microsoft.com/office/drawing/2014/main" val="4031723239"/>
                        </a:ext>
                      </a:extLst>
                    </a:gridCol>
                    <a:gridCol w="1198392">
                      <a:extLst>
                        <a:ext uri="{9D8B030D-6E8A-4147-A177-3AD203B41FA5}">
                          <a16:colId xmlns:a16="http://schemas.microsoft.com/office/drawing/2014/main" val="645086153"/>
                        </a:ext>
                      </a:extLst>
                    </a:gridCol>
                  </a:tblGrid>
                  <a:tr h="14831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Principal quantum</a:t>
                          </a:r>
                          <a:r>
                            <a:rPr lang="en-GB" baseline="0" dirty="0" smtClean="0"/>
                            <a:t> number </a:t>
                          </a:r>
                          <a:r>
                            <a:rPr lang="en-GB" b="0" baseline="0" dirty="0" smtClean="0"/>
                            <a:t>(</a:t>
                          </a:r>
                          <a:r>
                            <a:rPr lang="en-GB" b="0" dirty="0" smtClean="0"/>
                            <a:t>n)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Orbitals</a:t>
                          </a:r>
                          <a:endParaRPr lang="en-GB" dirty="0" smtClean="0"/>
                        </a:p>
                        <a:p>
                          <a:pPr algn="ctr"/>
                          <a:r>
                            <a:rPr lang="en-GB" b="0" dirty="0" smtClean="0"/>
                            <a:t> (n</a:t>
                          </a:r>
                          <a:r>
                            <a:rPr lang="en-GB" b="0" baseline="30000" dirty="0" smtClean="0"/>
                            <a:t>2</a:t>
                          </a:r>
                          <a:r>
                            <a:rPr lang="en-GB" b="0" dirty="0" smtClean="0"/>
                            <a:t>)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1" i="0" dirty="0" smtClean="0"/>
                            <a:t>Atomic</a:t>
                          </a:r>
                          <a:r>
                            <a:rPr lang="en-GB" b="1" i="0" baseline="0" dirty="0" smtClean="0"/>
                            <a:t> orbital designations</a:t>
                          </a:r>
                          <a:endParaRPr lang="en-US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8288" t="-2058" r="-60360" b="-345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25381" t="-2058" r="-2030" b="-3456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534827"/>
                      </a:ext>
                    </a:extLst>
                  </a:tr>
                  <a:tr h="648859">
                    <a:tc>
                      <a:txBody>
                        <a:bodyPr/>
                        <a:lstStyle/>
                        <a:p>
                          <a:r>
                            <a:rPr lang="en-GB" b="1" i="1" dirty="0" smtClean="0"/>
                            <a:t>n </a:t>
                          </a:r>
                          <a:r>
                            <a:rPr lang="en-GB" dirty="0" smtClean="0"/>
                            <a:t>=1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i="1" dirty="0" smtClean="0"/>
                            <a:t>l </a:t>
                          </a:r>
                          <a:r>
                            <a:rPr lang="en-GB" dirty="0" smtClean="0"/>
                            <a:t>= 0         s(1) </a:t>
                          </a:r>
                        </a:p>
                        <a:p>
                          <a:r>
                            <a:rPr lang="en-GB" dirty="0" smtClean="0"/>
                            <a:t>m</a:t>
                          </a:r>
                          <a:r>
                            <a:rPr lang="en-GB" b="1" i="1" baseline="-25000" dirty="0" smtClean="0"/>
                            <a:t>l</a:t>
                          </a:r>
                          <a:r>
                            <a:rPr lang="en-GB" b="1" i="1" dirty="0" smtClean="0"/>
                            <a:t> </a:t>
                          </a:r>
                          <a:r>
                            <a:rPr lang="en-GB" dirty="0" smtClean="0"/>
                            <a:t>= 0     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1s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6910096"/>
                      </a:ext>
                    </a:extLst>
                  </a:tr>
                  <a:tr h="1205024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i="1" dirty="0" smtClean="0"/>
                            <a:t>n </a:t>
                          </a:r>
                          <a:r>
                            <a:rPr lang="en-GB" dirty="0" smtClean="0"/>
                            <a:t>=2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i="1" dirty="0" smtClean="0"/>
                            <a:t>l </a:t>
                          </a:r>
                          <a:r>
                            <a:rPr lang="en-GB" dirty="0" smtClean="0"/>
                            <a:t>= 0         s(1)</a:t>
                          </a:r>
                        </a:p>
                        <a:p>
                          <a:r>
                            <a:rPr lang="en-GB" i="1" dirty="0" smtClean="0"/>
                            <a:t>l </a:t>
                          </a:r>
                          <a:r>
                            <a:rPr lang="en-GB" dirty="0" smtClean="0"/>
                            <a:t>= 1        p(3)</a:t>
                          </a:r>
                        </a:p>
                        <a:p>
                          <a:r>
                            <a:rPr lang="en-GB" dirty="0" smtClean="0"/>
                            <a:t>m</a:t>
                          </a:r>
                          <a:r>
                            <a:rPr lang="en-GB" b="1" i="1" baseline="-25000" dirty="0" smtClean="0"/>
                            <a:t>l</a:t>
                          </a:r>
                          <a:r>
                            <a:rPr lang="en-GB" b="1" i="1" dirty="0" smtClean="0"/>
                            <a:t> </a:t>
                          </a:r>
                          <a:r>
                            <a:rPr lang="en-GB" dirty="0" smtClean="0"/>
                            <a:t>= 3     -1,0,1 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/>
                            <a:t>2s</a:t>
                          </a:r>
                        </a:p>
                        <a:p>
                          <a:pPr algn="l"/>
                          <a:r>
                            <a:rPr lang="en-US" dirty="0" smtClean="0"/>
                            <a:t>2p</a:t>
                          </a:r>
                          <a:r>
                            <a:rPr lang="en-US" baseline="-25000" dirty="0" smtClean="0"/>
                            <a:t>x</a:t>
                          </a:r>
                          <a:r>
                            <a:rPr lang="en-US" dirty="0" smtClean="0"/>
                            <a:t>, 2p</a:t>
                          </a:r>
                          <a:r>
                            <a:rPr lang="en-US" baseline="-25000" dirty="0" smtClean="0"/>
                            <a:t>y</a:t>
                          </a:r>
                          <a:r>
                            <a:rPr lang="en-US" dirty="0" smtClean="0"/>
                            <a:t>, 2p</a:t>
                          </a:r>
                          <a:r>
                            <a:rPr lang="en-US" baseline="-25000" dirty="0" smtClean="0"/>
                            <a:t>z</a:t>
                          </a:r>
                          <a:endParaRPr lang="en-US" baseline="-250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2</a:t>
                          </a:r>
                        </a:p>
                        <a:p>
                          <a:pPr algn="ctr"/>
                          <a:r>
                            <a:rPr lang="en-GB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8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9940296"/>
                      </a:ext>
                    </a:extLst>
                  </a:tr>
                  <a:tr h="148310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i="1" dirty="0" smtClean="0"/>
                            <a:t>n </a:t>
                          </a:r>
                          <a:r>
                            <a:rPr lang="en-GB" dirty="0" smtClean="0"/>
                            <a:t>=3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i="1" dirty="0" smtClean="0"/>
                            <a:t>l </a:t>
                          </a:r>
                          <a:r>
                            <a:rPr lang="en-GB" dirty="0" smtClean="0"/>
                            <a:t>= 0         s(1)</a:t>
                          </a:r>
                        </a:p>
                        <a:p>
                          <a:r>
                            <a:rPr lang="en-GB" i="1" dirty="0" smtClean="0"/>
                            <a:t>l </a:t>
                          </a:r>
                          <a:r>
                            <a:rPr lang="en-GB" dirty="0" smtClean="0"/>
                            <a:t>= 1         p(3)</a:t>
                          </a:r>
                        </a:p>
                        <a:p>
                          <a:r>
                            <a:rPr lang="en-GB" i="1" dirty="0" smtClean="0"/>
                            <a:t>l </a:t>
                          </a:r>
                          <a:r>
                            <a:rPr lang="en-GB" dirty="0" smtClean="0"/>
                            <a:t>= 2         d(5)</a:t>
                          </a:r>
                        </a:p>
                        <a:p>
                          <a:r>
                            <a:rPr lang="en-GB" dirty="0" smtClean="0"/>
                            <a:t>m</a:t>
                          </a:r>
                          <a:r>
                            <a:rPr lang="en-GB" b="1" i="1" baseline="-25000" dirty="0" smtClean="0"/>
                            <a:t>l</a:t>
                          </a:r>
                          <a:r>
                            <a:rPr lang="en-GB" b="1" i="1" dirty="0" smtClean="0"/>
                            <a:t> </a:t>
                          </a:r>
                          <a:r>
                            <a:rPr lang="en-GB" dirty="0" smtClean="0"/>
                            <a:t>= 5     -2-1,0,1,2 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3s</a:t>
                          </a:r>
                          <a:endParaRPr lang="en-GB" dirty="0" smtClean="0"/>
                        </a:p>
                        <a:p>
                          <a:pPr algn="ctr"/>
                          <a:r>
                            <a:rPr lang="en-US" dirty="0" smtClean="0"/>
                            <a:t>3p</a:t>
                          </a:r>
                          <a:r>
                            <a:rPr lang="en-US" baseline="-25000" dirty="0" smtClean="0"/>
                            <a:t>x</a:t>
                          </a:r>
                          <a:r>
                            <a:rPr lang="en-US" dirty="0" smtClean="0"/>
                            <a:t>, 3p</a:t>
                          </a:r>
                          <a:r>
                            <a:rPr lang="en-US" baseline="-25000" dirty="0" smtClean="0"/>
                            <a:t>y</a:t>
                          </a:r>
                          <a:r>
                            <a:rPr lang="en-US" dirty="0" smtClean="0"/>
                            <a:t>, 3p</a:t>
                          </a:r>
                          <a:r>
                            <a:rPr lang="en-US" baseline="-25000" dirty="0" smtClean="0"/>
                            <a:t>z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3d</a:t>
                          </a:r>
                          <a:r>
                            <a:rPr lang="en-US" baseline="-25000" dirty="0" smtClean="0"/>
                            <a:t>xy</a:t>
                          </a:r>
                          <a:r>
                            <a:rPr lang="en-US" dirty="0" smtClean="0"/>
                            <a:t>, 3d</a:t>
                          </a:r>
                          <a:r>
                            <a:rPr lang="en-US" baseline="-25000" dirty="0" smtClean="0"/>
                            <a:t>yz</a:t>
                          </a:r>
                          <a:r>
                            <a:rPr lang="en-US" dirty="0" smtClean="0"/>
                            <a:t>, 3d</a:t>
                          </a:r>
                          <a:r>
                            <a:rPr lang="en-US" baseline="-25000" dirty="0" smtClean="0"/>
                            <a:t>xz</a:t>
                          </a:r>
                          <a:r>
                            <a:rPr lang="en-US" dirty="0" smtClean="0"/>
                            <a:t>, 3d</a:t>
                          </a:r>
                          <a:r>
                            <a:rPr lang="en-US" baseline="-25000" dirty="0" smtClean="0"/>
                            <a:t>x</a:t>
                          </a:r>
                          <a:r>
                            <a:rPr lang="en-US" baseline="30000" dirty="0" smtClean="0"/>
                            <a:t>2</a:t>
                          </a:r>
                          <a:r>
                            <a:rPr lang="en-US" dirty="0" smtClean="0"/>
                            <a:t>-y</a:t>
                          </a:r>
                          <a:r>
                            <a:rPr lang="en-US" baseline="30000" dirty="0" smtClean="0"/>
                            <a:t>2</a:t>
                          </a:r>
                          <a:r>
                            <a:rPr lang="en-US" dirty="0" smtClean="0"/>
                            <a:t>, 3d</a:t>
                          </a:r>
                          <a:r>
                            <a:rPr lang="en-US" baseline="-25000" dirty="0" smtClean="0"/>
                            <a:t>z</a:t>
                          </a:r>
                          <a:r>
                            <a:rPr lang="en-US" baseline="30000" dirty="0" smtClean="0"/>
                            <a:t>2</a:t>
                          </a:r>
                          <a:endParaRPr 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2</a:t>
                          </a:r>
                        </a:p>
                        <a:p>
                          <a:pPr algn="ctr"/>
                          <a:r>
                            <a:rPr lang="en-GB" dirty="0" smtClean="0"/>
                            <a:t>6</a:t>
                          </a:r>
                        </a:p>
                        <a:p>
                          <a:pPr algn="ctr"/>
                          <a:r>
                            <a:rPr lang="en-GB" dirty="0" smtClean="0"/>
                            <a:t>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18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0146482"/>
                      </a:ext>
                    </a:extLst>
                  </a:tr>
                  <a:tr h="1761189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1" i="1" dirty="0" smtClean="0"/>
                            <a:t>n </a:t>
                          </a:r>
                          <a:r>
                            <a:rPr lang="en-GB" dirty="0" smtClean="0"/>
                            <a:t>=4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i="1" dirty="0" smtClean="0"/>
                            <a:t>l </a:t>
                          </a:r>
                          <a:r>
                            <a:rPr lang="en-GB" dirty="0" smtClean="0"/>
                            <a:t>= 0         s(1)</a:t>
                          </a:r>
                        </a:p>
                        <a:p>
                          <a:r>
                            <a:rPr lang="en-GB" i="1" dirty="0" smtClean="0"/>
                            <a:t>l </a:t>
                          </a:r>
                          <a:r>
                            <a:rPr lang="en-GB" dirty="0" smtClean="0"/>
                            <a:t>= 1         p(3)</a:t>
                          </a:r>
                        </a:p>
                        <a:p>
                          <a:r>
                            <a:rPr lang="en-GB" i="1" dirty="0" smtClean="0"/>
                            <a:t>l </a:t>
                          </a:r>
                          <a:r>
                            <a:rPr lang="en-GB" dirty="0" smtClean="0"/>
                            <a:t>= 2         d(5)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i="1" dirty="0" smtClean="0"/>
                            <a:t>l </a:t>
                          </a:r>
                          <a:r>
                            <a:rPr lang="en-GB" dirty="0" smtClean="0"/>
                            <a:t>= 3         f(7)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 smtClean="0"/>
                            <a:t>m</a:t>
                          </a:r>
                          <a:r>
                            <a:rPr lang="en-GB" b="1" i="1" baseline="-25000" dirty="0" smtClean="0"/>
                            <a:t>l</a:t>
                          </a:r>
                          <a:r>
                            <a:rPr lang="en-GB" b="1" i="1" dirty="0" smtClean="0"/>
                            <a:t> </a:t>
                          </a:r>
                          <a:r>
                            <a:rPr lang="en-GB" dirty="0" smtClean="0"/>
                            <a:t>= 7     -3-2-1,0,1,2,3 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4s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4p</a:t>
                          </a:r>
                          <a:r>
                            <a:rPr lang="en-US" baseline="-25000" dirty="0" smtClean="0"/>
                            <a:t>x</a:t>
                          </a:r>
                          <a:r>
                            <a:rPr lang="en-US" dirty="0" smtClean="0"/>
                            <a:t>, 4p</a:t>
                          </a:r>
                          <a:r>
                            <a:rPr lang="en-US" baseline="-25000" dirty="0" smtClean="0"/>
                            <a:t>y</a:t>
                          </a:r>
                          <a:r>
                            <a:rPr lang="en-US" dirty="0" smtClean="0"/>
                            <a:t>, 4p</a:t>
                          </a:r>
                          <a:r>
                            <a:rPr lang="en-US" baseline="-25000" dirty="0" smtClean="0"/>
                            <a:t>z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4d</a:t>
                          </a:r>
                          <a:r>
                            <a:rPr lang="en-US" baseline="-25000" dirty="0" smtClean="0"/>
                            <a:t>xy</a:t>
                          </a:r>
                          <a:r>
                            <a:rPr lang="en-US" dirty="0" smtClean="0"/>
                            <a:t>, 4d</a:t>
                          </a:r>
                          <a:r>
                            <a:rPr lang="en-US" baseline="-25000" dirty="0" smtClean="0"/>
                            <a:t>yz</a:t>
                          </a:r>
                          <a:r>
                            <a:rPr lang="en-US" dirty="0" smtClean="0"/>
                            <a:t>, 4d</a:t>
                          </a:r>
                          <a:r>
                            <a:rPr lang="en-US" baseline="-25000" dirty="0" smtClean="0"/>
                            <a:t>xz</a:t>
                          </a:r>
                          <a:r>
                            <a:rPr lang="en-US" dirty="0" smtClean="0"/>
                            <a:t>, 4d</a:t>
                          </a:r>
                          <a:r>
                            <a:rPr lang="en-US" baseline="-25000" dirty="0" smtClean="0"/>
                            <a:t>x</a:t>
                          </a:r>
                          <a:r>
                            <a:rPr lang="en-US" baseline="30000" dirty="0" smtClean="0"/>
                            <a:t>2</a:t>
                          </a:r>
                          <a:r>
                            <a:rPr lang="en-US" dirty="0" smtClean="0"/>
                            <a:t>-y</a:t>
                          </a:r>
                          <a:r>
                            <a:rPr lang="en-US" baseline="30000" dirty="0" smtClean="0"/>
                            <a:t>2</a:t>
                          </a:r>
                          <a:r>
                            <a:rPr lang="en-US" dirty="0" smtClean="0"/>
                            <a:t>, 4d</a:t>
                          </a:r>
                          <a:r>
                            <a:rPr lang="en-US" baseline="-25000" dirty="0" smtClean="0"/>
                            <a:t>z</a:t>
                          </a:r>
                          <a:r>
                            <a:rPr lang="en-US" baseline="30000" dirty="0" smtClean="0"/>
                            <a:t>2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2</a:t>
                          </a:r>
                        </a:p>
                        <a:p>
                          <a:pPr algn="ctr"/>
                          <a:r>
                            <a:rPr lang="en-GB" dirty="0" smtClean="0"/>
                            <a:t>6</a:t>
                          </a:r>
                        </a:p>
                        <a:p>
                          <a:pPr algn="ctr"/>
                          <a:r>
                            <a:rPr lang="en-GB" dirty="0" smtClean="0"/>
                            <a:t>10</a:t>
                          </a:r>
                          <a:endParaRPr lang="en-US" dirty="0" smtClean="0"/>
                        </a:p>
                        <a:p>
                          <a:pPr algn="ctr"/>
                          <a:r>
                            <a:rPr lang="en-GB" dirty="0" smtClean="0"/>
                            <a:t>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 smtClean="0"/>
                            <a:t>32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605912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649" y="1752604"/>
            <a:ext cx="644018" cy="5491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4586" y="2524655"/>
            <a:ext cx="2059207" cy="6566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06" y="5517931"/>
            <a:ext cx="1656470" cy="93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60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62" y="241739"/>
            <a:ext cx="10967694" cy="643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462" y="241739"/>
            <a:ext cx="4742793" cy="536028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Atomic orbital orientations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30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255" y="228492"/>
            <a:ext cx="10515600" cy="580806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 Orbitals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9697" y="809298"/>
                <a:ext cx="11154103" cy="536766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An electron can be found anywhere, but mostly it is quite close to the nucleus.</a:t>
                </a:r>
              </a:p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~90% probability of finding the electron within a sphere of radius 100 pm (1 pm = 1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sz="2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m) surrounding the nucleus.</a:t>
                </a:r>
              </a:p>
              <a:p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boundary surface diagram represent the </a:t>
                </a:r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shapes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relative sizes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of the orbitals.</a:t>
                </a:r>
              </a:p>
              <a:p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 orbitals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start with principal quantum number, n= 1</a:t>
                </a:r>
              </a:p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All </a:t>
                </a:r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 orbitals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are spherical in shape but differ in size, which increases as the principal quantum number increases.</a:t>
                </a:r>
              </a:p>
              <a:p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9697" y="809298"/>
                <a:ext cx="11154103" cy="5367665"/>
              </a:xfrm>
              <a:blipFill>
                <a:blip r:embed="rId2"/>
                <a:stretch>
                  <a:fillRect l="-765" t="-1477" r="-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717" y="3940992"/>
            <a:ext cx="2930138" cy="27717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2712" y="4516465"/>
            <a:ext cx="2990213" cy="178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72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097" y="249512"/>
            <a:ext cx="10515600" cy="47570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 Orbitals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55" y="819807"/>
            <a:ext cx="11196145" cy="5357156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 orbitals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start with principal quantum number, n= 2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three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orbitals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are identical in size, shape, &amp; energy; they differ in orientation.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 orbital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 be thought of as two lobes on opposite sides of the nucleus.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Like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 orbitals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 orbitals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increase in size from 2p to 3p to 4p orbital and so 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245" y="3498385"/>
            <a:ext cx="5885226" cy="22682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32071" y="6086889"/>
            <a:ext cx="5087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Figure.</a:t>
            </a:r>
            <a:r>
              <a:rPr lang="en-US" dirty="0"/>
              <a:t> Boundary surface diagrams of 2p orbitals</a:t>
            </a:r>
          </a:p>
        </p:txBody>
      </p:sp>
    </p:spTree>
    <p:extLst>
      <p:ext uri="{BB962C8B-B14F-4D97-AF65-F5344CB8AC3E}">
        <p14:creationId xmlns:p14="http://schemas.microsoft.com/office/powerpoint/2010/main" val="2380617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545" y="198678"/>
            <a:ext cx="10260724" cy="381109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 Orbitals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127" y="746233"/>
            <a:ext cx="6718721" cy="5156091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 orbitals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start with principal quantum number, n= 3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There are always 5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d-orbitals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d orbitals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are double </a:t>
            </a:r>
            <a:r>
              <a:rPr lang="en-GB" sz="2400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dumbbell shaped except the last orbital (dumbbell with a doughnut) &amp;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generally lie between the axis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 orbitals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which n is greater than 3 (4d, 5d, . . .) have similar shapes.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76" y="4338012"/>
            <a:ext cx="6521218" cy="1295534"/>
          </a:xfrm>
          <a:prstGeom prst="rect">
            <a:avLst/>
          </a:prstGeom>
        </p:spPr>
      </p:pic>
      <p:pic>
        <p:nvPicPr>
          <p:cNvPr id="2050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360" y="198678"/>
            <a:ext cx="4196666" cy="25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599" y="2823476"/>
            <a:ext cx="4431427" cy="394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89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0599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 orbitals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55" y="893379"/>
            <a:ext cx="11196145" cy="5283584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 orbitals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 with principal quantum number, n= 4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There are 7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 orbitals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 each n=4 and beyond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 orbitals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 important in accounting for the behavior of elements with atomic numbers &gt;57.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their shapes are difficult to represent.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general chemistry we are not concerned with orbitals having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values &gt;3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46" y="4298567"/>
            <a:ext cx="100965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77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076" y="69572"/>
            <a:ext cx="10515600" cy="588851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Quantum theory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86" y="775300"/>
            <a:ext cx="11164614" cy="5401663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Max Planck discovered that atoms &amp; molecules emit energy only in certain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discrete quantities, or </a:t>
            </a:r>
            <a:r>
              <a:rPr lang="en-US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quanta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Planck’s quantum theory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turned physics upside down </a:t>
            </a: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Wave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a vibrating disturbance by which energy is transmitted.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Wavelength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the distance between peaks of successive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lambda).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l-GR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nu) is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the number of waves that pass through a particular point in one second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Amplitude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is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 the size or height of the wave. 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323" y="3762703"/>
            <a:ext cx="3227662" cy="30952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98" y="4740068"/>
            <a:ext cx="2553171" cy="1997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680" y="4619622"/>
            <a:ext cx="3857625" cy="22383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04589" y="1559813"/>
            <a:ext cx="6781023" cy="40011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Physicists had always assumed that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energy is continuous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9293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972" y="1419555"/>
            <a:ext cx="4346028" cy="22367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179" y="175939"/>
            <a:ext cx="10515600" cy="55978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The Energies of Orbitals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9" y="924910"/>
            <a:ext cx="7715343" cy="58024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energy of an electron in a hydrogen atom is determined solely by its principal quantum number (n)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Thus, the energies of hydrogen orbitals increase as follows: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higher a subshell is placed, the higher the energy of that subshell. 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specific energy levels vary from one element to another.</a:t>
            </a:r>
          </a:p>
          <a:p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of atomic orbitals will increase with increasing the value of quantum number (n)</a:t>
            </a:r>
          </a:p>
          <a:p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2 depicts </a:t>
            </a:r>
            <a:r>
              <a:rPr lang="en-US" sz="2400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order in which atomic orbitals are filled in a many electron atom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1932026" y="821079"/>
            <a:ext cx="4950373" cy="83099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How energy levels affect the actual arrangement of electrons in atoms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219" y="3076744"/>
            <a:ext cx="6607350" cy="5795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4565" y="3656336"/>
            <a:ext cx="3128063" cy="320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49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960"/>
            <a:ext cx="10515600" cy="559785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Pauli exclusion principal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290" y="914400"/>
            <a:ext cx="11897710" cy="52625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Pauli exclusion principle (Austrian physicist Wolfgang Pauli) is used to determine electron configurations.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is one of the fundamental principles of quantum mechanics.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principle states that </a:t>
            </a:r>
            <a:r>
              <a:rPr lang="en-US" sz="2400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two electrons in an atom can have the same four quantum numbers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two electrons in an atom should have the same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values (that is, these two electrons are in the same atomic orbital), then they must have different values of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atomic orbital can contain at most two electrons but with opposite spin one with ‘clockwise spin’ and another with ‘counterclockwise spin’.</a:t>
            </a:r>
          </a:p>
        </p:txBody>
      </p:sp>
      <p:sp>
        <p:nvSpPr>
          <p:cNvPr id="4" name="Rectangle 3"/>
          <p:cNvSpPr/>
          <p:nvPr/>
        </p:nvSpPr>
        <p:spPr>
          <a:xfrm>
            <a:off x="5871904" y="1423909"/>
            <a:ext cx="5253858" cy="70788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Electron configuration: </a:t>
            </a:r>
            <a:r>
              <a:rPr lang="en-US" sz="2000" i="1" dirty="0"/>
              <a:t>how the electrons are distributed among the various atomic orbitals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2907" y="5057697"/>
            <a:ext cx="13430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53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4475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Pauli exclusion principal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476" y="861848"/>
            <a:ext cx="10870324" cy="531511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three possible ways of placing two electrons in the 1s orbital are as follows: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(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), both electrons have the same upward spin.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(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), both electrons have downward spins.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Only the configuration in (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is physically acceptable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249" y="1250734"/>
            <a:ext cx="2687208" cy="11850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845" y="4951893"/>
            <a:ext cx="5168016" cy="1098946"/>
          </a:xfrm>
          <a:prstGeom prst="rect">
            <a:avLst/>
          </a:prstGeom>
        </p:spPr>
      </p:pic>
      <p:pic>
        <p:nvPicPr>
          <p:cNvPr id="3074" name="Picture 2" descr="See the source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055" y="2339940"/>
            <a:ext cx="2567042" cy="146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ee the source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003" y="4069764"/>
            <a:ext cx="2065694" cy="184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092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Exercise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154" y="365125"/>
            <a:ext cx="6600418" cy="606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586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2126"/>
          </a:xfrm>
        </p:spPr>
        <p:txBody>
          <a:bodyPr>
            <a:noAutofit/>
          </a:bodyPr>
          <a:lstStyle/>
          <a:p>
            <a:r>
              <a:rPr lang="en-GB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Aufbau</a:t>
            </a:r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 Principal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871" y="1045029"/>
            <a:ext cx="10912929" cy="5131935"/>
          </a:xfrm>
        </p:spPr>
        <p:txBody>
          <a:bodyPr/>
          <a:lstStyle/>
          <a:p>
            <a:r>
              <a:rPr lang="en-GB" dirty="0" err="1"/>
              <a:t>Aufbau</a:t>
            </a:r>
            <a:r>
              <a:rPr lang="en-GB" dirty="0"/>
              <a:t> comes up from German word means ‘build-up’</a:t>
            </a:r>
          </a:p>
          <a:p>
            <a:r>
              <a:rPr lang="en-GB" dirty="0"/>
              <a:t>Electrons are filled in the orbits from the lowest energy levels and then highest energy levels</a:t>
            </a:r>
          </a:p>
          <a:p>
            <a:r>
              <a:rPr lang="en-GB" dirty="0"/>
              <a:t>Electrons will fill up the 1s orbital first, then 2s, and 2p and 3s, then 3p, 4s and so 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9729" y="2089677"/>
            <a:ext cx="3257550" cy="4467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47" y="5655353"/>
            <a:ext cx="3563384" cy="11232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09" y="3445708"/>
            <a:ext cx="2348575" cy="10946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70981" y="3676959"/>
            <a:ext cx="49252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Paramagnetic </a:t>
            </a:r>
            <a:r>
              <a:rPr lang="en-US" dirty="0"/>
              <a:t>substances </a:t>
            </a:r>
            <a:r>
              <a:rPr lang="en-US" i="1" dirty="0"/>
              <a:t>contain net unpaired spins and are attracted by a magnet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547" y="4540383"/>
            <a:ext cx="2137937" cy="101270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071650" y="4666156"/>
            <a:ext cx="53715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Diamagnetic</a:t>
            </a:r>
            <a:r>
              <a:rPr lang="en-US" dirty="0"/>
              <a:t> substances </a:t>
            </a:r>
            <a:r>
              <a:rPr lang="en-US" i="1" dirty="0"/>
              <a:t>do not contain net unpaired spins and are slightly repelled by a magnet</a:t>
            </a:r>
          </a:p>
        </p:txBody>
      </p:sp>
    </p:spTree>
    <p:extLst>
      <p:ext uri="{BB962C8B-B14F-4D97-AF65-F5344CB8AC3E}">
        <p14:creationId xmlns:p14="http://schemas.microsoft.com/office/powerpoint/2010/main" val="4002373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81" y="1825625"/>
            <a:ext cx="10271638" cy="309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650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Exercise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845" y="365125"/>
            <a:ext cx="4576309" cy="619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377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261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Hund’s rule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159329"/>
            <a:ext cx="11092543" cy="5017634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Hund’s rule which states that </a:t>
            </a:r>
            <a:r>
              <a:rPr lang="en-US" sz="2400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most stable arrangement of electrons in subshells is the one with the greatest number of parallel spins.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electron configuration of carbon (Z = 6) is 1s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2s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2p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400" i="1" baseline="30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3740" y="491618"/>
            <a:ext cx="5354032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Frederick Hund was a German physicist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464" y="2506777"/>
            <a:ext cx="5567580" cy="14663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95376" y="4098309"/>
            <a:ext cx="6824304" cy="46166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which configuration will give the greatest stability?</a:t>
            </a:r>
          </a:p>
        </p:txBody>
      </p:sp>
      <p:sp>
        <p:nvSpPr>
          <p:cNvPr id="7" name="Rectangle 6"/>
          <p:cNvSpPr/>
          <p:nvPr/>
        </p:nvSpPr>
        <p:spPr>
          <a:xfrm>
            <a:off x="594852" y="4752230"/>
            <a:ext cx="717536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 both (a) and (b) the two spins cancel each other.</a:t>
            </a:r>
          </a:p>
          <a:p>
            <a:r>
              <a:rPr lang="en-US" sz="2400" dirty="0"/>
              <a:t>The arrangement shown in (c) satisfies this condition.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588" y="5936367"/>
            <a:ext cx="3324303" cy="8657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6667" y="2312779"/>
            <a:ext cx="2519507" cy="345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70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445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Hund’s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electron configuration of oxygen (Z = 8) is 1s</a:t>
            </a:r>
            <a:r>
              <a:rPr lang="en-US" sz="2400" baseline="30000" dirty="0"/>
              <a:t>2</a:t>
            </a:r>
            <a:r>
              <a:rPr lang="en-US" sz="2400" dirty="0"/>
              <a:t> 2s</a:t>
            </a:r>
            <a:r>
              <a:rPr lang="en-US" sz="2400" baseline="30000" dirty="0"/>
              <a:t>2</a:t>
            </a:r>
            <a:r>
              <a:rPr lang="en-US" sz="2400" dirty="0"/>
              <a:t> 2p</a:t>
            </a:r>
            <a:r>
              <a:rPr lang="en-US" sz="2400" baseline="30000" dirty="0"/>
              <a:t>4</a:t>
            </a:r>
            <a:r>
              <a:rPr lang="en-US" sz="2400" dirty="0"/>
              <a:t> 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774" y="4248492"/>
            <a:ext cx="4681555" cy="13853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71" y="1395883"/>
            <a:ext cx="8004559" cy="18137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3980" y="2110551"/>
            <a:ext cx="3118020" cy="427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03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812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Practice exercise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090" y="1444278"/>
            <a:ext cx="4978535" cy="1485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067" y="3311366"/>
            <a:ext cx="5561629" cy="15729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3048361"/>
            <a:ext cx="2060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Neon (Z =10)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491" y="3798512"/>
            <a:ext cx="21755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 </a:t>
            </a:r>
            <a:r>
              <a:rPr lang="en-US" sz="2800" b="1" dirty="0"/>
              <a:t>1s </a:t>
            </a:r>
            <a:r>
              <a:rPr lang="en-US" sz="2800" b="1" baseline="30000" dirty="0"/>
              <a:t>2</a:t>
            </a:r>
            <a:r>
              <a:rPr lang="en-US" sz="2800" b="1" dirty="0"/>
              <a:t> 2s </a:t>
            </a:r>
            <a:r>
              <a:rPr lang="en-US" sz="2800" b="1" baseline="30000" dirty="0"/>
              <a:t>2</a:t>
            </a:r>
            <a:r>
              <a:rPr lang="en-US" sz="2800" b="1" dirty="0"/>
              <a:t> 2p</a:t>
            </a:r>
            <a:r>
              <a:rPr lang="en-US" sz="2800" b="1" baseline="30000" dirty="0"/>
              <a:t>6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1074569"/>
            <a:ext cx="23455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Fluorine (Z =9) </a:t>
            </a:r>
          </a:p>
          <a:p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1632901" y="1921601"/>
            <a:ext cx="1917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1s </a:t>
            </a:r>
            <a:r>
              <a:rPr lang="en-US" sz="2400" b="1" baseline="30000" dirty="0"/>
              <a:t>2</a:t>
            </a:r>
            <a:r>
              <a:rPr lang="en-US" sz="2400" b="1" dirty="0"/>
              <a:t> 2s </a:t>
            </a:r>
            <a:r>
              <a:rPr lang="en-US" sz="2400" b="1" baseline="30000" dirty="0"/>
              <a:t>2</a:t>
            </a:r>
            <a:r>
              <a:rPr lang="en-US" sz="2400" b="1" dirty="0"/>
              <a:t> 2p</a:t>
            </a:r>
            <a:r>
              <a:rPr lang="en-US" sz="2400" b="1" baseline="30000" dirty="0"/>
              <a:t>5</a:t>
            </a:r>
            <a:r>
              <a:rPr lang="en-US" sz="2400" b="1" dirty="0"/>
              <a:t> 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4579" y="5482834"/>
            <a:ext cx="8492604" cy="117450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38200" y="4718843"/>
            <a:ext cx="21242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Sulfur (Z= 16)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74289" y="5002454"/>
            <a:ext cx="2840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666666"/>
                </a:solidFill>
                <a:latin typeface="Arial" panose="020B0604020202020204" pitchFamily="34" charset="0"/>
              </a:rPr>
              <a:t>1s</a:t>
            </a:r>
            <a:r>
              <a:rPr lang="en-US" sz="2400" b="1" baseline="30000" dirty="0">
                <a:solidFill>
                  <a:srgbClr val="666666"/>
                </a:solidFill>
                <a:latin typeface="Arial" panose="020B0604020202020204" pitchFamily="34" charset="0"/>
              </a:rPr>
              <a:t>2</a:t>
            </a:r>
            <a:r>
              <a:rPr lang="en-US" sz="2400" b="1" dirty="0">
                <a:solidFill>
                  <a:srgbClr val="666666"/>
                </a:solidFill>
                <a:latin typeface="Arial" panose="020B0604020202020204" pitchFamily="34" charset="0"/>
              </a:rPr>
              <a:t> 2s</a:t>
            </a:r>
            <a:r>
              <a:rPr lang="en-US" sz="2400" b="1" baseline="30000" dirty="0">
                <a:solidFill>
                  <a:srgbClr val="666666"/>
                </a:solidFill>
                <a:latin typeface="Arial" panose="020B0604020202020204" pitchFamily="34" charset="0"/>
              </a:rPr>
              <a:t>2</a:t>
            </a:r>
            <a:r>
              <a:rPr lang="en-US" sz="2400" b="1" dirty="0">
                <a:solidFill>
                  <a:srgbClr val="666666"/>
                </a:solidFill>
                <a:latin typeface="Arial" panose="020B0604020202020204" pitchFamily="34" charset="0"/>
              </a:rPr>
              <a:t> 2p</a:t>
            </a:r>
            <a:r>
              <a:rPr lang="en-US" sz="2400" b="1" baseline="30000" dirty="0">
                <a:solidFill>
                  <a:srgbClr val="666666"/>
                </a:solidFill>
                <a:latin typeface="Arial" panose="020B0604020202020204" pitchFamily="34" charset="0"/>
              </a:rPr>
              <a:t>6</a:t>
            </a:r>
            <a:r>
              <a:rPr lang="en-US" sz="2400" b="1" dirty="0">
                <a:solidFill>
                  <a:srgbClr val="666666"/>
                </a:solidFill>
                <a:latin typeface="Arial" panose="020B0604020202020204" pitchFamily="34" charset="0"/>
              </a:rPr>
              <a:t> 3s</a:t>
            </a:r>
            <a:r>
              <a:rPr lang="en-US" sz="2400" b="1" baseline="30000" dirty="0">
                <a:solidFill>
                  <a:srgbClr val="666666"/>
                </a:solidFill>
                <a:latin typeface="Arial" panose="020B0604020202020204" pitchFamily="34" charset="0"/>
              </a:rPr>
              <a:t>2</a:t>
            </a:r>
            <a:r>
              <a:rPr lang="en-US" sz="2400" b="1" dirty="0">
                <a:solidFill>
                  <a:srgbClr val="666666"/>
                </a:solidFill>
                <a:latin typeface="Arial" panose="020B0604020202020204" pitchFamily="34" charset="0"/>
              </a:rPr>
              <a:t> 3p</a:t>
            </a:r>
            <a:r>
              <a:rPr lang="en-US" sz="2400" b="1" baseline="30000" dirty="0">
                <a:solidFill>
                  <a:srgbClr val="666666"/>
                </a:solidFill>
                <a:latin typeface="Arial" panose="020B0604020202020204" pitchFamily="34" charset="0"/>
              </a:rPr>
              <a:t>4</a:t>
            </a:r>
            <a:endParaRPr lang="en-US" sz="2400" b="1" baseline="30000" dirty="0"/>
          </a:p>
        </p:txBody>
      </p:sp>
    </p:spTree>
    <p:extLst>
      <p:ext uri="{BB962C8B-B14F-4D97-AF65-F5344CB8AC3E}">
        <p14:creationId xmlns:p14="http://schemas.microsoft.com/office/powerpoint/2010/main" val="399751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19AD2F-41DB-461A-97FF-F0611644C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2436">
            <a:off x="3661927" y="3506804"/>
            <a:ext cx="7661555" cy="32061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789E24-412A-4F55-853B-3E78D9B41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545" y="233308"/>
            <a:ext cx="10515600" cy="460375"/>
          </a:xfrm>
        </p:spPr>
        <p:txBody>
          <a:bodyPr>
            <a:noAutofit/>
          </a:bodyPr>
          <a:lstStyle/>
          <a:p>
            <a:pPr algn="ctr"/>
            <a:r>
              <a:rPr lang="en-GB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Nature of light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27283-D2F2-450B-B230-175D82774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693683"/>
            <a:ext cx="11638947" cy="5986517"/>
          </a:xfrm>
        </p:spPr>
        <p:txBody>
          <a:bodyPr>
            <a:normAutofit/>
          </a:bodyPr>
          <a:lstStyle/>
          <a:p>
            <a:r>
              <a:rPr lang="en-GB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Light could be a collection of packets of energy, called photons. </a:t>
            </a:r>
            <a:r>
              <a:rPr lang="en-GB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(Albert Einstein)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Bright light has more photons than dim light.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Each photon must possess energy 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 and is proportional to its frequency.</a:t>
            </a:r>
          </a:p>
          <a:p>
            <a:pPr marL="0" indent="0">
              <a:buNone/>
            </a:pPr>
            <a:r>
              <a:rPr lang="en-GB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			E =</a:t>
            </a:r>
            <a:r>
              <a: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l-GR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endParaRPr lang="en-US" altLang="zh-CN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l-GR" altLang="zh-CN" b="1" i="1" dirty="0"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altLang="zh-CN" b="1" dirty="0"/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is the frequency of light &amp; </a:t>
            </a:r>
            <a:r>
              <a:rPr lang="en-US" altLang="zh-CN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is Planck’s constant (6.63×10</a:t>
            </a:r>
            <a:r>
              <a:rPr lang="en-US" altLang="zh-CN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-34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J s).</a:t>
            </a:r>
            <a:endParaRPr lang="en-US" altLang="zh-CN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Visible light is a tiny fraction of the electromagnetic spectrum, which includes various rays/waves.</a:t>
            </a:r>
            <a:endParaRPr lang="zh-CN" alt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514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14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Rules for Assigning Electrons to Atomic Orbitals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306" y="1004047"/>
            <a:ext cx="10923494" cy="517291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06" y="1201272"/>
            <a:ext cx="11340882" cy="393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3392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743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Periodic table &amp; electronic configuration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3" y="1575103"/>
            <a:ext cx="11995045" cy="388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41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2C12D9-1309-41BC-AC43-8966EDD08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194" y="533636"/>
            <a:ext cx="7339806" cy="32890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DE8A04-38A6-4ED9-976C-76889F32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894" y="198674"/>
            <a:ext cx="10515600" cy="458788"/>
          </a:xfrm>
        </p:spPr>
        <p:txBody>
          <a:bodyPr>
            <a:noAutofit/>
          </a:bodyPr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Atomic spectra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8CFA9-36C2-4F2F-92DB-98D254B0D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657462"/>
            <a:ext cx="4737894" cy="62005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latin typeface="Angsana New" panose="02020603050405020304" pitchFamily="18" charset="-34"/>
                <a:cs typeface="Angsana New" panose="02020603050405020304" pitchFamily="18" charset="-34"/>
              </a:rPr>
              <a:t>The gas under study is in a discharge tube containing two electrodes.</a:t>
            </a:r>
          </a:p>
          <a:p>
            <a:r>
              <a:rPr lang="en-US" altLang="zh-CN" dirty="0">
                <a:latin typeface="Angsana New" panose="02020603050405020304" pitchFamily="18" charset="-34"/>
                <a:cs typeface="Angsana New" panose="02020603050405020304" pitchFamily="18" charset="-34"/>
              </a:rPr>
              <a:t>As electrons flow from the negative electrode to the positive electrode, they collide with the gas, which leads to the emission of light by the atoms. </a:t>
            </a:r>
          </a:p>
          <a:p>
            <a:r>
              <a:rPr lang="en-US" altLang="zh-CN" dirty="0">
                <a:latin typeface="Angsana New" panose="02020603050405020304" pitchFamily="18" charset="-34"/>
                <a:cs typeface="Angsana New" panose="02020603050405020304" pitchFamily="18" charset="-34"/>
              </a:rPr>
              <a:t>The emitted light is separated into its components by a prism.</a:t>
            </a:r>
          </a:p>
          <a:p>
            <a:r>
              <a:rPr lang="en-US" altLang="zh-CN" dirty="0">
                <a:latin typeface="Angsana New" panose="02020603050405020304" pitchFamily="18" charset="-34"/>
                <a:cs typeface="Angsana New" panose="02020603050405020304" pitchFamily="18" charset="-34"/>
              </a:rPr>
              <a:t>Each component color is focused at a definite position, according to its wavelength, and forms a colored image of the slit on the photographic plate.</a:t>
            </a:r>
          </a:p>
          <a:p>
            <a:r>
              <a:rPr lang="en-US" altLang="zh-CN" dirty="0">
                <a:latin typeface="Angsana New" panose="02020603050405020304" pitchFamily="18" charset="-34"/>
                <a:cs typeface="Angsana New" panose="02020603050405020304" pitchFamily="18" charset="-34"/>
              </a:rPr>
              <a:t>These </a:t>
            </a:r>
            <a:r>
              <a:rPr lang="en-US" altLang="zh-CN" dirty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line spectra </a:t>
            </a:r>
            <a:r>
              <a:rPr lang="en-US" altLang="zh-CN" dirty="0">
                <a:latin typeface="Angsana New" panose="02020603050405020304" pitchFamily="18" charset="-34"/>
                <a:cs typeface="Angsana New" panose="02020603050405020304" pitchFamily="18" charset="-34"/>
              </a:rPr>
              <a:t>are </a:t>
            </a:r>
            <a:r>
              <a:rPr lang="en-US" altLang="zh-CN" b="1" i="1" dirty="0">
                <a:latin typeface="Angsana New" panose="02020603050405020304" pitchFamily="18" charset="-34"/>
                <a:cs typeface="Angsana New" panose="02020603050405020304" pitchFamily="18" charset="-34"/>
              </a:rPr>
              <a:t>the light emission only at specific wavelengths.</a:t>
            </a:r>
          </a:p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AC1F8-61AA-4104-BDD7-6D45A3A86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588" y="5189512"/>
            <a:ext cx="6399212" cy="13033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973589-F33D-46F7-A8A5-60D264078DA2}"/>
              </a:ext>
            </a:extLst>
          </p:cNvPr>
          <p:cNvSpPr/>
          <p:nvPr/>
        </p:nvSpPr>
        <p:spPr>
          <a:xfrm>
            <a:off x="5093494" y="399121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-Italic"/>
              </a:rPr>
              <a:t>Fig.</a:t>
            </a:r>
            <a:r>
              <a:rPr lang="zh-CN" altLang="en-US" sz="2000" b="1" dirty="0">
                <a:solidFill>
                  <a:srgbClr val="FF0000"/>
                </a:solidFill>
                <a:latin typeface="Times-Italic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-Italic"/>
              </a:rPr>
              <a:t>An experimental arrangement for studying the emission spectra of atoms and molecules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81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A69E-3683-4F51-990B-465033C1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EF795-ED6D-4BCD-8267-2EDB20C58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0" y="927100"/>
            <a:ext cx="5994400" cy="4756944"/>
          </a:xfrm>
        </p:spPr>
        <p:txBody>
          <a:bodyPr/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Every element has a unique emission spectrum.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characteristic lines in atomic spectra can be used in chemical analysis to identify unknown atoms, just like finger prints are used to identify people. </a:t>
            </a: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When  atom emits light, it is releasing energy to surrounding.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When atom emits light, it goes from higher energy state to lower energy state</a:t>
            </a:r>
          </a:p>
          <a:p>
            <a:endParaRPr lang="zh-CN" altLang="en-US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93A77488-16DC-4D0F-8870-77AFF179D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2682875"/>
            <a:ext cx="56896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805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F5D4-1F26-46CF-9476-159B30CD8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3774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Bohr atomic model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D4C4A-6D53-49D6-99FA-3C64096D7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956346"/>
            <a:ext cx="9836325" cy="5220618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Electrons revolve around the nucleus in a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fixed energy levels called orbits/shells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without radiating energy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Electrons maybe found in orbits with specific energies. The closer they are to the nucleus, the lesser energy they posses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As long as an electron remains in the shell, it never gains or loses energy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Radiant energy absorbed by the atom causes the electron to move from a lower-energy state (smaller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value) to a higher-energy state (larger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value). 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Radiant energy (photon) is emitted when the electron moves from a higher-energy state to a lower-energy state. 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F7D32E54-49A1-4543-9A59-262E8B977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969" y="4247001"/>
            <a:ext cx="2740341" cy="261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A7450CB-2EE4-4580-A158-098B68A9E091}"/>
              </a:ext>
            </a:extLst>
          </p:cNvPr>
          <p:cNvSpPr/>
          <p:nvPr/>
        </p:nvSpPr>
        <p:spPr>
          <a:xfrm>
            <a:off x="9089597" y="5653058"/>
            <a:ext cx="10374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ground state</a:t>
            </a:r>
            <a:endParaRPr lang="zh-CN" alt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E6357A-B12B-4F7F-ACA0-AD38DD27753F}"/>
              </a:ext>
            </a:extLst>
          </p:cNvPr>
          <p:cNvSpPr/>
          <p:nvPr/>
        </p:nvSpPr>
        <p:spPr>
          <a:xfrm>
            <a:off x="10208219" y="4734030"/>
            <a:ext cx="11996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excited state</a:t>
            </a:r>
            <a:endParaRPr lang="zh-CN" alt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5448CA-AB93-4DC0-B3D5-9C5AA16E7EC3}"/>
              </a:ext>
            </a:extLst>
          </p:cNvPr>
          <p:cNvSpPr/>
          <p:nvPr/>
        </p:nvSpPr>
        <p:spPr>
          <a:xfrm>
            <a:off x="8175645" y="3959299"/>
            <a:ext cx="2337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= Principal quantum numbers</a:t>
            </a:r>
            <a:endParaRPr lang="zh-CN" alt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7672A4-69D1-4CA1-899F-78FFE7403338}"/>
              </a:ext>
            </a:extLst>
          </p:cNvPr>
          <p:cNvSpPr/>
          <p:nvPr/>
        </p:nvSpPr>
        <p:spPr>
          <a:xfrm>
            <a:off x="3953707" y="5506719"/>
            <a:ext cx="4262705" cy="7845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231F2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Ground state </a:t>
            </a:r>
            <a:r>
              <a:rPr lang="en-US" altLang="zh-CN" sz="1600" dirty="0">
                <a:solidFill>
                  <a:srgbClr val="231F2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is the </a:t>
            </a:r>
            <a:r>
              <a:rPr lang="en-US" altLang="zh-CN" sz="1600" i="1" dirty="0">
                <a:solidFill>
                  <a:srgbClr val="231F2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lowest energy state of a system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Arial Narrow" panose="020B0606020202030204" pitchFamily="34" charset="0"/>
                <a:cs typeface="Arial" panose="020B0604020202020204" pitchFamily="34" charset="0"/>
              </a:rPr>
              <a:t>Excited state </a:t>
            </a:r>
            <a:r>
              <a:rPr lang="en-US" altLang="zh-CN" sz="1600" dirty="0">
                <a:latin typeface="Arial Narrow" panose="020B0606020202030204" pitchFamily="34" charset="0"/>
                <a:cs typeface="Arial" panose="020B0604020202020204" pitchFamily="34" charset="0"/>
              </a:rPr>
              <a:t>is </a:t>
            </a:r>
            <a:r>
              <a:rPr lang="en-US" altLang="zh-CN" sz="1600" i="1" dirty="0">
                <a:latin typeface="Arial Narrow" panose="020B0606020202030204" pitchFamily="34" charset="0"/>
                <a:cs typeface="Arial" panose="020B0604020202020204" pitchFamily="34" charset="0"/>
              </a:rPr>
              <a:t>higher in energy than the ground state</a:t>
            </a:r>
            <a:endParaRPr lang="zh-CN" altLang="en-US" sz="1600" i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876E18-4C42-41C3-8285-209FBECD00CA}"/>
              </a:ext>
            </a:extLst>
          </p:cNvPr>
          <p:cNvSpPr/>
          <p:nvPr/>
        </p:nvSpPr>
        <p:spPr>
          <a:xfrm>
            <a:off x="342812" y="4133459"/>
            <a:ext cx="8077852" cy="1048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Drawback: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It failed to explain the atomic spectra of element with more than 1 electron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idea of fixed orbital paths is not correct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441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9E3DB-8D8B-4230-A1A8-A1319308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197"/>
            <a:ext cx="10515600" cy="666720"/>
          </a:xfrm>
        </p:spPr>
        <p:txBody>
          <a:bodyPr>
            <a:normAutofit/>
          </a:bodyPr>
          <a:lstStyle/>
          <a:p>
            <a:pPr algn="ctr"/>
            <a:r>
              <a:rPr lang="en-GB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Erwin Schrödinger’s 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Quantum mechanical model of atom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BB233-7988-414F-AA66-902CFF22D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503" y="821918"/>
            <a:ext cx="11127298" cy="5880886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In Bohr model, electrons are viewed as particles travelling along circular orbits of fixed radius.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In Quantum model, electrons are viewed as waves rather than particles, which are spread out through a region of space called an orbital. 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It is the latest model of atom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Extremely organized model describing much electron motion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Electron organization</a:t>
            </a: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Electron cloud</a:t>
            </a: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Energy levels</a:t>
            </a: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Sublevels</a:t>
            </a: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Orbitals</a:t>
            </a: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Spin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5A2167-49BE-4D6C-8B63-02A740EC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885" y="3561984"/>
            <a:ext cx="2754386" cy="260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99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825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36331" y="777766"/>
            <a:ext cx="11017469" cy="5399197"/>
          </a:xfrm>
        </p:spPr>
        <p:txBody>
          <a:bodyPr>
            <a:normAutofit/>
          </a:bodyPr>
          <a:lstStyle/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Bohr model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is a classical mechanics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Electrons orbits the nucleus, same as planets surround the sun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Electrons maybe found in orbits around the nucleus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Quantum mechanics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, high probability electrons are around the </a:t>
            </a:r>
            <a:r>
              <a:rPr lang="en-GB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orbital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Best way to explain electrons in orbitals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The electrons in the orbitals can be described using 4 </a:t>
            </a:r>
            <a:r>
              <a:rPr lang="en-GB" sz="2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quantum numbers</a:t>
            </a: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Quantum numbers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describe the distribution of electrons in hydrogen and other atoms</a:t>
            </a: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Quantum numbers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are derived from the </a:t>
            </a:r>
          </a:p>
          <a:p>
            <a:pPr marL="0" indent="0">
              <a:buNone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Schrödinger equation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the hydrogen atom.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927" y="4046483"/>
            <a:ext cx="4465569" cy="26748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5383924"/>
            <a:ext cx="3659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Principal quantum numbers (n)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64478" y="5837269"/>
            <a:ext cx="372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Secondary quantum numbers 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64478" y="6244299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612" y="5870841"/>
            <a:ext cx="344387" cy="3061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990" y="6285883"/>
            <a:ext cx="3592197" cy="32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79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7744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Quantum numbers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759" y="1072055"/>
            <a:ext cx="11091041" cy="510490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four quantum numbers n, </a:t>
            </a:r>
            <a:r>
              <a:rPr lang="en-US" sz="2400" b="1" dirty="0"/>
              <a:t>l</a:t>
            </a:r>
            <a:r>
              <a:rPr lang="en-US" sz="2400" dirty="0"/>
              <a:t>, m</a:t>
            </a:r>
            <a:r>
              <a:rPr lang="en-US" sz="2400" b="1" baseline="-25000" dirty="0"/>
              <a:t>l</a:t>
            </a:r>
            <a:r>
              <a:rPr lang="en-US" sz="2400" dirty="0"/>
              <a:t>, and </a:t>
            </a:r>
            <a:r>
              <a:rPr lang="en-US" sz="2400" dirty="0" err="1"/>
              <a:t>m</a:t>
            </a:r>
            <a:r>
              <a:rPr lang="en-US" sz="2400" baseline="-25000" dirty="0" err="1"/>
              <a:t>s</a:t>
            </a:r>
            <a:r>
              <a:rPr lang="en-US" sz="2400" dirty="0"/>
              <a:t> enable us to label completely an electron in any orbital in any atom. </a:t>
            </a:r>
          </a:p>
          <a:p>
            <a:r>
              <a:rPr lang="en-US" sz="2400" dirty="0"/>
              <a:t>The four quantum numbers are just like the “address” of an electron in an atom,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 quantum numbers (</a:t>
            </a:r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is the most important quantum number.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It defines the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shell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in which a particular orbital is found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can have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positive integral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values (n=1, 2, 3 ………)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also relates to the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average distance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of the electron from the nucleus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a particular orbital.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larger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is, the greater the average distance of an electron in the orbital from the nucleus &amp; therefore the larger the orbital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determines the energy of the electron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4303" y="2211115"/>
            <a:ext cx="2701159" cy="209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08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2209</Words>
  <Application>Microsoft Office PowerPoint</Application>
  <PresentationFormat>Widescreen</PresentationFormat>
  <Paragraphs>236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Times-Italic</vt:lpstr>
      <vt:lpstr>等线</vt:lpstr>
      <vt:lpstr>等线 Light</vt:lpstr>
      <vt:lpstr>Angsana New</vt:lpstr>
      <vt:lpstr>Arial</vt:lpstr>
      <vt:lpstr>Arial Black</vt:lpstr>
      <vt:lpstr>Arial Narrow</vt:lpstr>
      <vt:lpstr>Cambria Math</vt:lpstr>
      <vt:lpstr>Office Theme</vt:lpstr>
      <vt:lpstr>The Periodic Table &amp; Atomic Structure</vt:lpstr>
      <vt:lpstr>Quantum theory</vt:lpstr>
      <vt:lpstr>Nature of light</vt:lpstr>
      <vt:lpstr>Atomic spectra</vt:lpstr>
      <vt:lpstr>PowerPoint Presentation</vt:lpstr>
      <vt:lpstr>Bohr atomic model</vt:lpstr>
      <vt:lpstr>Erwin Schrödinger’s Quantum mechanical model of atom</vt:lpstr>
      <vt:lpstr>PowerPoint Presentation</vt:lpstr>
      <vt:lpstr>Quantum numbers</vt:lpstr>
      <vt:lpstr>PowerPoint Presentation</vt:lpstr>
      <vt:lpstr>3.</vt:lpstr>
      <vt:lpstr>4. Electron spin quantum number (ms)</vt:lpstr>
      <vt:lpstr>Relationships among values of different quantum numbers (n)</vt:lpstr>
      <vt:lpstr>PowerPoint Presentation</vt:lpstr>
      <vt:lpstr>Atomic orbital orientations</vt:lpstr>
      <vt:lpstr>s Orbitals</vt:lpstr>
      <vt:lpstr>p Orbitals</vt:lpstr>
      <vt:lpstr>d Orbitals</vt:lpstr>
      <vt:lpstr>f orbitals</vt:lpstr>
      <vt:lpstr>The Energies of Orbitals</vt:lpstr>
      <vt:lpstr>Pauli exclusion principal</vt:lpstr>
      <vt:lpstr>Pauli exclusion principal</vt:lpstr>
      <vt:lpstr>Exercise</vt:lpstr>
      <vt:lpstr>Aufbau Principal</vt:lpstr>
      <vt:lpstr>PowerPoint Presentation</vt:lpstr>
      <vt:lpstr>Exercise</vt:lpstr>
      <vt:lpstr>Hund’s rule</vt:lpstr>
      <vt:lpstr>Hund’s rule</vt:lpstr>
      <vt:lpstr>Practice exercise</vt:lpstr>
      <vt:lpstr>General Rules for Assigning Electrons to Atomic Orbitals</vt:lpstr>
      <vt:lpstr>Periodic table &amp; electronic configuration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Periodic Table &amp; Atomic Structure</dc:title>
  <dc:creator>Mohd Hassan</dc:creator>
  <cp:lastModifiedBy>Hassan Mohd</cp:lastModifiedBy>
  <cp:revision>183</cp:revision>
  <dcterms:created xsi:type="dcterms:W3CDTF">2022-09-12T11:00:53Z</dcterms:created>
  <dcterms:modified xsi:type="dcterms:W3CDTF">2022-09-14T09:33:29Z</dcterms:modified>
</cp:coreProperties>
</file>