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81" r:id="rId2"/>
    <p:sldId id="307" r:id="rId3"/>
    <p:sldId id="310" r:id="rId4"/>
    <p:sldId id="314" r:id="rId5"/>
    <p:sldId id="382" r:id="rId6"/>
    <p:sldId id="384" r:id="rId7"/>
    <p:sldId id="385" r:id="rId8"/>
    <p:sldId id="388" r:id="rId9"/>
    <p:sldId id="389" r:id="rId10"/>
    <p:sldId id="386" r:id="rId11"/>
    <p:sldId id="391" r:id="rId12"/>
    <p:sldId id="392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AF8"/>
    <a:srgbClr val="736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5411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jpeg"/><Relationship Id="rId7" Type="http://schemas.openxmlformats.org/officeDocument/2006/relationships/image" Target="../media/image55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5" Type="http://schemas.openxmlformats.org/officeDocument/2006/relationships/image" Target="../media/image3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NULL"/><Relationship Id="rId1" Type="http://schemas.openxmlformats.org/officeDocument/2006/relationships/slideLayout" Target="../slideLayouts/slideLayout8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66700"/>
            <a:ext cx="10893104" cy="164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1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1800" y="2054225"/>
            <a:ext cx="33020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2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7100" y="4684072"/>
            <a:ext cx="2413000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3" name="pasted-image.jpg" descr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95700" y="4876800"/>
            <a:ext cx="35052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4" name="pasted-image.jpg" descr="pasted-imag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4100" y="6483350"/>
            <a:ext cx="6146800" cy="82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5" name="pasted-image.jpg" descr="pasted-image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8200" y="3520197"/>
            <a:ext cx="7569200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6" name="pasted-image.jpg" descr="pasted-imag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483600" y="3577347"/>
            <a:ext cx="2298700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7" name="pasted-image.jpg" descr="pasted-image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16050" y="8257227"/>
            <a:ext cx="3606800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8" name="pasted-image.jpg" descr="pasted-image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22850" y="8257227"/>
            <a:ext cx="5588000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9" name="pasted-image.jpg" descr="pasted-image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454900" y="6686550"/>
            <a:ext cx="2514600" cy="419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742792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" grpId="0" animBg="1" advAuto="0"/>
      <p:bldP spid="1082" grpId="0" animBg="1" advAuto="0"/>
      <p:bldP spid="1083" grpId="0" animBg="1" advAuto="0"/>
      <p:bldP spid="1084" grpId="0" animBg="1" advAuto="0"/>
      <p:bldP spid="1085" grpId="0" animBg="1" advAuto="0"/>
      <p:bldP spid="1086" grpId="0" animBg="1" advAuto="0"/>
      <p:bldP spid="1087" grpId="0" animBg="1" advAuto="0"/>
      <p:bldP spid="1088" grpId="0" animBg="1" advAuto="0"/>
      <p:bldP spid="1089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054" y="517750"/>
            <a:ext cx="10893212" cy="210553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453862" y="3212186"/>
            <a:ext cx="949298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/>
              <a:t>(a)</a:t>
            </a:r>
            <a:endParaRPr lang="zh-CN" altLang="en-US" sz="398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72950" y="3431049"/>
                <a:ext cx="2290434" cy="525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616" y="2412456"/>
                <a:ext cx="152631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000" r="-12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96582" y="3212186"/>
                <a:ext cx="6809748" cy="1073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𝑚𝐴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120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27" y="2258568"/>
                <a:ext cx="4700967" cy="7543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66400" y="5036934"/>
            <a:ext cx="949298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/>
              <a:t>(b)</a:t>
            </a:r>
            <a:endParaRPr lang="zh-CN" altLang="en-US" sz="398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16249" y="6211762"/>
                <a:ext cx="6708823" cy="525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440" y="4367645"/>
                <a:ext cx="46274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86" r="-791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403160" y="4984991"/>
            <a:ext cx="10559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Usually “120 V” is the </a:t>
            </a:r>
            <a:r>
              <a:rPr lang="en-US" altLang="zh-CN" sz="2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rms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value of ac voltage. If we regard 200 mA as </a:t>
            </a:r>
            <a:r>
              <a:rPr lang="en-US" altLang="zh-CN" sz="2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rms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value as well, then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68467" y="7754079"/>
                <a:ext cx="8348055" cy="10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=1.7 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616" y="5452086"/>
                <a:ext cx="5779274" cy="7629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551242" y="7222879"/>
            <a:ext cx="959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we consider 200 mA as the amplitude of current, we have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0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5" grpId="0"/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A portable x-ray unit has a step-up transformer, the 120 V input of which is transformed to the 100 kV output needed by the x-ray tube. The primary has 50 loops and draws a current of 10.00 A when in use."/>
          <p:cNvSpPr txBox="1"/>
          <p:nvPr/>
        </p:nvSpPr>
        <p:spPr>
          <a:xfrm>
            <a:off x="146574" y="0"/>
            <a:ext cx="12711653" cy="2215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A portable x-ray unit has a step-up transformer, the 120 V input of which is transformed to the 100 kV output needed by the x-ray tube. The primary has 50 loops and draws a current of 10.00 A when in use. </a:t>
            </a:r>
          </a:p>
        </p:txBody>
      </p:sp>
      <p:pic>
        <p:nvPicPr>
          <p:cNvPr id="144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8276" y="1765856"/>
            <a:ext cx="5889951" cy="3425788"/>
          </a:xfrm>
          <a:prstGeom prst="rect">
            <a:avLst/>
          </a:prstGeom>
          <a:ln w="12700">
            <a:miter lim="400000"/>
          </a:ln>
        </p:spPr>
      </p:pic>
      <p:sp>
        <p:nvSpPr>
          <p:cNvPr id="1442" name="(a) What is the number of loops in the secondary?"/>
          <p:cNvSpPr txBox="1"/>
          <p:nvPr/>
        </p:nvSpPr>
        <p:spPr>
          <a:xfrm>
            <a:off x="146574" y="2329771"/>
            <a:ext cx="6652811" cy="1148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(a) What is the number of loops in the secondary?</a:t>
            </a:r>
          </a:p>
        </p:txBody>
      </p:sp>
      <p:sp>
        <p:nvSpPr>
          <p:cNvPr id="1443" name="(b) Find the current output in the secondary?"/>
          <p:cNvSpPr txBox="1"/>
          <p:nvPr/>
        </p:nvSpPr>
        <p:spPr>
          <a:xfrm>
            <a:off x="146574" y="3592743"/>
            <a:ext cx="6652811" cy="1148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(b) Find the current output in the secondary?</a:t>
            </a:r>
          </a:p>
        </p:txBody>
      </p:sp>
      <p:pic>
        <p:nvPicPr>
          <p:cNvPr id="1444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61" y="5490933"/>
            <a:ext cx="2459785" cy="1148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5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63024" y="5490933"/>
            <a:ext cx="3219304" cy="980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6" name="pasted-image.jpg" descr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50925" y="6639911"/>
            <a:ext cx="76073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7" name="a lot!"/>
          <p:cNvSpPr txBox="1"/>
          <p:nvPr/>
        </p:nvSpPr>
        <p:spPr>
          <a:xfrm>
            <a:off x="11408807" y="6065422"/>
            <a:ext cx="49145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4400" dirty="0"/>
              <a:t>!</a:t>
            </a:r>
          </a:p>
        </p:txBody>
      </p:sp>
      <p:pic>
        <p:nvPicPr>
          <p:cNvPr id="1448" name="pasted-image.jpg" descr="pasted-imag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6787" y="8240141"/>
            <a:ext cx="2981133" cy="1148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9" name="pasted-image.jpg" descr="pasted-image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72979" y="8324135"/>
            <a:ext cx="2818618" cy="980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0" name="pasted-image.jpg" descr="pasted-imag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99384" y="8363780"/>
            <a:ext cx="5664201" cy="901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3801703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" grpId="0" animBg="1" advAuto="0"/>
      <p:bldP spid="1445" grpId="0" animBg="1" advAuto="0"/>
      <p:bldP spid="1446" grpId="0" animBg="1" advAuto="0"/>
      <p:bldP spid="1447" grpId="0" animBg="1" advAuto="0"/>
      <p:bldP spid="1448" grpId="0" animBg="1" advAuto="0"/>
      <p:bldP spid="1449" grpId="0" animBg="1" advAuto="0"/>
      <p:bldP spid="1450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86" y="402290"/>
            <a:ext cx="12792414" cy="537149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直接连接符 2"/>
          <p:cNvCxnSpPr/>
          <p:nvPr/>
        </p:nvCxnSpPr>
        <p:spPr>
          <a:xfrm>
            <a:off x="9522823" y="979714"/>
            <a:ext cx="1384663" cy="0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直接连接符 4"/>
          <p:cNvCxnSpPr/>
          <p:nvPr/>
        </p:nvCxnSpPr>
        <p:spPr>
          <a:xfrm>
            <a:off x="8591007" y="1537062"/>
            <a:ext cx="1384663" cy="0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接连接符 5"/>
          <p:cNvCxnSpPr/>
          <p:nvPr/>
        </p:nvCxnSpPr>
        <p:spPr>
          <a:xfrm>
            <a:off x="3104606" y="2582091"/>
            <a:ext cx="1384663" cy="0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文本框 1"/>
          <p:cNvSpPr txBox="1"/>
          <p:nvPr/>
        </p:nvSpPr>
        <p:spPr>
          <a:xfrm>
            <a:off x="773319" y="6277752"/>
            <a:ext cx="5434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(a)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82455" y="5958369"/>
                <a:ext cx="4626138" cy="1172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750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335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=2.24</m:t>
                      </m:r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455" y="5958369"/>
                <a:ext cx="4626138" cy="11722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73319" y="7634583"/>
            <a:ext cx="5434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(b)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58566" y="7303242"/>
                <a:ext cx="4473917" cy="11961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=0.45</m:t>
                      </m:r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566" y="7303242"/>
                <a:ext cx="4473917" cy="11961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395699" y="6105123"/>
            <a:ext cx="52257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(c)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261574" y="5781380"/>
                <a:ext cx="3907160" cy="1180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𝑙𝑜𝑠𝑠</m:t>
                              </m:r>
                            </m:sub>
                            <m:sup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𝑙𝑜𝑠𝑠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574" y="5781380"/>
                <a:ext cx="3907160" cy="11809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739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736600"/>
            <a:ext cx="11368034" cy="1972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8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7400" y="3651250"/>
            <a:ext cx="4343400" cy="812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1" name="成组"/>
          <p:cNvGrpSpPr/>
          <p:nvPr/>
        </p:nvGrpSpPr>
        <p:grpSpPr>
          <a:xfrm>
            <a:off x="349708" y="3562350"/>
            <a:ext cx="6552742" cy="901700"/>
            <a:chOff x="0" y="0"/>
            <a:chExt cx="6552741" cy="901700"/>
          </a:xfrm>
        </p:grpSpPr>
        <p:pic>
          <p:nvPicPr>
            <p:cNvPr id="829" name="pasted-image.jpg" descr="pasted-imag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30041" y="0"/>
              <a:ext cx="3822701" cy="901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0" name="resistance:"/>
            <p:cNvSpPr txBox="1"/>
            <p:nvPr/>
          </p:nvSpPr>
          <p:spPr>
            <a:xfrm>
              <a:off x="-1" y="187511"/>
              <a:ext cx="2043784" cy="615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resistance:</a:t>
              </a:r>
            </a:p>
          </p:txBody>
        </p:sp>
      </p:grpSp>
      <p:grpSp>
        <p:nvGrpSpPr>
          <p:cNvPr id="834" name="成组"/>
          <p:cNvGrpSpPr/>
          <p:nvPr/>
        </p:nvGrpSpPr>
        <p:grpSpPr>
          <a:xfrm>
            <a:off x="430072" y="6413500"/>
            <a:ext cx="6783529" cy="825500"/>
            <a:chOff x="0" y="0"/>
            <a:chExt cx="6783527" cy="825500"/>
          </a:xfrm>
        </p:grpSpPr>
        <p:sp>
          <p:nvSpPr>
            <p:cNvPr id="832" name="current when starting:"/>
            <p:cNvSpPr txBox="1"/>
            <p:nvPr/>
          </p:nvSpPr>
          <p:spPr>
            <a:xfrm>
              <a:off x="0" y="16061"/>
              <a:ext cx="4126186" cy="615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current when starting:</a:t>
              </a:r>
            </a:p>
          </p:txBody>
        </p:sp>
        <p:pic>
          <p:nvPicPr>
            <p:cNvPr id="833" name="pasted-image.jpg" descr="pasted-image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61127" y="0"/>
              <a:ext cx="1422401" cy="825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35" name="pasted-image.jpg" descr="pasted-imag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34250" y="6388100"/>
            <a:ext cx="3060700" cy="85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2" animBg="1" advAuto="0"/>
      <p:bldP spid="831" grpId="1" animBg="1" advAuto="0"/>
      <p:bldP spid="834" grpId="3" animBg="1" advAuto="0"/>
      <p:bldP spid="835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851" y="119458"/>
            <a:ext cx="10019698" cy="25120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5" name="成组"/>
          <p:cNvGrpSpPr/>
          <p:nvPr/>
        </p:nvGrpSpPr>
        <p:grpSpPr>
          <a:xfrm>
            <a:off x="209550" y="3407370"/>
            <a:ext cx="6203950" cy="3708401"/>
            <a:chOff x="0" y="0"/>
            <a:chExt cx="6203950" cy="3708400"/>
          </a:xfrm>
        </p:grpSpPr>
        <p:grpSp>
          <p:nvGrpSpPr>
            <p:cNvPr id="890" name="成组"/>
            <p:cNvGrpSpPr/>
            <p:nvPr/>
          </p:nvGrpSpPr>
          <p:grpSpPr>
            <a:xfrm>
              <a:off x="946149" y="0"/>
              <a:ext cx="4305301" cy="3708401"/>
              <a:chOff x="0" y="0"/>
              <a:chExt cx="4305300" cy="3708400"/>
            </a:xfrm>
          </p:grpSpPr>
          <p:grpSp>
            <p:nvGrpSpPr>
              <p:cNvPr id="876" name="成组"/>
              <p:cNvGrpSpPr/>
              <p:nvPr/>
            </p:nvGrpSpPr>
            <p:grpSpPr>
              <a:xfrm>
                <a:off x="-1" y="1558329"/>
                <a:ext cx="1270001" cy="1435101"/>
                <a:chOff x="0" y="0"/>
                <a:chExt cx="1270000" cy="1435100"/>
              </a:xfrm>
            </p:grpSpPr>
            <p:grpSp>
              <p:nvGrpSpPr>
                <p:cNvPr id="866" name="成组"/>
                <p:cNvGrpSpPr/>
                <p:nvPr/>
              </p:nvGrpSpPr>
              <p:grpSpPr>
                <a:xfrm>
                  <a:off x="-1" y="0"/>
                  <a:ext cx="1270001" cy="177800"/>
                  <a:chOff x="0" y="0"/>
                  <a:chExt cx="1270000" cy="177800"/>
                </a:xfrm>
              </p:grpSpPr>
              <p:sp>
                <p:nvSpPr>
                  <p:cNvPr id="864" name="线条"/>
                  <p:cNvSpPr/>
                  <p:nvPr/>
                </p:nvSpPr>
                <p:spPr>
                  <a:xfrm>
                    <a:off x="0" y="177800"/>
                    <a:ext cx="1270000" cy="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865" name="线条"/>
                  <p:cNvSpPr/>
                  <p:nvPr/>
                </p:nvSpPr>
                <p:spPr>
                  <a:xfrm>
                    <a:off x="448996" y="0"/>
                    <a:ext cx="372008" cy="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grpSp>
              <p:nvGrpSpPr>
                <p:cNvPr id="869" name="成组"/>
                <p:cNvGrpSpPr/>
                <p:nvPr/>
              </p:nvGrpSpPr>
              <p:grpSpPr>
                <a:xfrm>
                  <a:off x="-1" y="419100"/>
                  <a:ext cx="1270001" cy="177800"/>
                  <a:chOff x="0" y="0"/>
                  <a:chExt cx="1270000" cy="177800"/>
                </a:xfrm>
              </p:grpSpPr>
              <p:sp>
                <p:nvSpPr>
                  <p:cNvPr id="867" name="线条"/>
                  <p:cNvSpPr/>
                  <p:nvPr/>
                </p:nvSpPr>
                <p:spPr>
                  <a:xfrm>
                    <a:off x="0" y="177800"/>
                    <a:ext cx="1270000" cy="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868" name="线条"/>
                  <p:cNvSpPr/>
                  <p:nvPr/>
                </p:nvSpPr>
                <p:spPr>
                  <a:xfrm>
                    <a:off x="448996" y="0"/>
                    <a:ext cx="372008" cy="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grpSp>
              <p:nvGrpSpPr>
                <p:cNvPr id="872" name="成组"/>
                <p:cNvGrpSpPr/>
                <p:nvPr/>
              </p:nvGrpSpPr>
              <p:grpSpPr>
                <a:xfrm>
                  <a:off x="-1" y="838200"/>
                  <a:ext cx="1270001" cy="177800"/>
                  <a:chOff x="0" y="0"/>
                  <a:chExt cx="1270000" cy="177800"/>
                </a:xfrm>
              </p:grpSpPr>
              <p:sp>
                <p:nvSpPr>
                  <p:cNvPr id="870" name="线条"/>
                  <p:cNvSpPr/>
                  <p:nvPr/>
                </p:nvSpPr>
                <p:spPr>
                  <a:xfrm>
                    <a:off x="0" y="177800"/>
                    <a:ext cx="1270000" cy="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871" name="线条"/>
                  <p:cNvSpPr/>
                  <p:nvPr/>
                </p:nvSpPr>
                <p:spPr>
                  <a:xfrm>
                    <a:off x="448996" y="0"/>
                    <a:ext cx="372008" cy="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  <p:grpSp>
              <p:nvGrpSpPr>
                <p:cNvPr id="875" name="成组"/>
                <p:cNvGrpSpPr/>
                <p:nvPr/>
              </p:nvGrpSpPr>
              <p:grpSpPr>
                <a:xfrm>
                  <a:off x="-1" y="1257300"/>
                  <a:ext cx="1270001" cy="177800"/>
                  <a:chOff x="0" y="0"/>
                  <a:chExt cx="1270000" cy="177800"/>
                </a:xfrm>
              </p:grpSpPr>
              <p:sp>
                <p:nvSpPr>
                  <p:cNvPr id="873" name="线条"/>
                  <p:cNvSpPr/>
                  <p:nvPr/>
                </p:nvSpPr>
                <p:spPr>
                  <a:xfrm>
                    <a:off x="0" y="177800"/>
                    <a:ext cx="1270000" cy="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874" name="线条"/>
                  <p:cNvSpPr/>
                  <p:nvPr/>
                </p:nvSpPr>
                <p:spPr>
                  <a:xfrm>
                    <a:off x="448996" y="0"/>
                    <a:ext cx="372008" cy="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</p:grpSp>
          </p:grpSp>
          <p:grpSp>
            <p:nvGrpSpPr>
              <p:cNvPr id="879" name="成组"/>
              <p:cNvGrpSpPr/>
              <p:nvPr/>
            </p:nvGrpSpPr>
            <p:grpSpPr>
              <a:xfrm rot="16200000">
                <a:off x="-127968" y="449316"/>
                <a:ext cx="1525936" cy="627303"/>
                <a:chOff x="-300291" y="0"/>
                <a:chExt cx="1525935" cy="627301"/>
              </a:xfrm>
            </p:grpSpPr>
            <p:sp>
              <p:nvSpPr>
                <p:cNvPr id="877" name="矩形"/>
                <p:cNvSpPr/>
                <p:nvPr/>
              </p:nvSpPr>
              <p:spPr>
                <a:xfrm>
                  <a:off x="0" y="0"/>
                  <a:ext cx="981386" cy="62730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8" name="线条"/>
                <p:cNvSpPr/>
                <p:nvPr/>
              </p:nvSpPr>
              <p:spPr>
                <a:xfrm>
                  <a:off x="-300292" y="185224"/>
                  <a:ext cx="1525937" cy="2547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4846"/>
                      </a:moveTo>
                      <a:lnTo>
                        <a:pt x="6910" y="15380"/>
                      </a:lnTo>
                      <a:lnTo>
                        <a:pt x="7581" y="1878"/>
                      </a:lnTo>
                      <a:lnTo>
                        <a:pt x="8692" y="21600"/>
                      </a:lnTo>
                      <a:lnTo>
                        <a:pt x="9868" y="300"/>
                      </a:lnTo>
                      <a:lnTo>
                        <a:pt x="11119" y="20459"/>
                      </a:lnTo>
                      <a:lnTo>
                        <a:pt x="12117" y="0"/>
                      </a:lnTo>
                      <a:lnTo>
                        <a:pt x="13590" y="21302"/>
                      </a:lnTo>
                      <a:lnTo>
                        <a:pt x="14330" y="1398"/>
                      </a:lnTo>
                      <a:lnTo>
                        <a:pt x="15524" y="20593"/>
                      </a:lnTo>
                      <a:lnTo>
                        <a:pt x="16236" y="15632"/>
                      </a:lnTo>
                      <a:lnTo>
                        <a:pt x="21600" y="15558"/>
                      </a:ln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grpSp>
            <p:nvGrpSpPr>
              <p:cNvPr id="882" name="成组"/>
              <p:cNvGrpSpPr/>
              <p:nvPr/>
            </p:nvGrpSpPr>
            <p:grpSpPr>
              <a:xfrm rot="16200000">
                <a:off x="2881378" y="490001"/>
                <a:ext cx="1577844" cy="648642"/>
                <a:chOff x="-310506" y="0"/>
                <a:chExt cx="1577843" cy="648640"/>
              </a:xfrm>
            </p:grpSpPr>
            <p:sp>
              <p:nvSpPr>
                <p:cNvPr id="880" name="矩形"/>
                <p:cNvSpPr/>
                <p:nvPr/>
              </p:nvSpPr>
              <p:spPr>
                <a:xfrm>
                  <a:off x="0" y="0"/>
                  <a:ext cx="1014769" cy="64864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1" name="线条"/>
                <p:cNvSpPr/>
                <p:nvPr/>
              </p:nvSpPr>
              <p:spPr>
                <a:xfrm>
                  <a:off x="-310507" y="191525"/>
                  <a:ext cx="1577845" cy="2634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4846"/>
                      </a:moveTo>
                      <a:lnTo>
                        <a:pt x="6910" y="15380"/>
                      </a:lnTo>
                      <a:lnTo>
                        <a:pt x="7581" y="1878"/>
                      </a:lnTo>
                      <a:lnTo>
                        <a:pt x="8692" y="21600"/>
                      </a:lnTo>
                      <a:lnTo>
                        <a:pt x="9868" y="300"/>
                      </a:lnTo>
                      <a:lnTo>
                        <a:pt x="11119" y="20459"/>
                      </a:lnTo>
                      <a:lnTo>
                        <a:pt x="12117" y="0"/>
                      </a:lnTo>
                      <a:lnTo>
                        <a:pt x="13590" y="21302"/>
                      </a:lnTo>
                      <a:lnTo>
                        <a:pt x="14330" y="1398"/>
                      </a:lnTo>
                      <a:lnTo>
                        <a:pt x="15524" y="20593"/>
                      </a:lnTo>
                      <a:lnTo>
                        <a:pt x="16236" y="15632"/>
                      </a:lnTo>
                      <a:lnTo>
                        <a:pt x="21600" y="15558"/>
                      </a:ln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grpSp>
            <p:nvGrpSpPr>
              <p:cNvPr id="885" name="成组"/>
              <p:cNvGrpSpPr/>
              <p:nvPr/>
            </p:nvGrpSpPr>
            <p:grpSpPr>
              <a:xfrm>
                <a:off x="3035299" y="1603243"/>
                <a:ext cx="1270001" cy="177801"/>
                <a:chOff x="0" y="0"/>
                <a:chExt cx="1270000" cy="177800"/>
              </a:xfrm>
            </p:grpSpPr>
            <p:sp>
              <p:nvSpPr>
                <p:cNvPr id="883" name="线条"/>
                <p:cNvSpPr/>
                <p:nvPr/>
              </p:nvSpPr>
              <p:spPr>
                <a:xfrm>
                  <a:off x="0" y="177800"/>
                  <a:ext cx="1270000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884" name="线条"/>
                <p:cNvSpPr/>
                <p:nvPr/>
              </p:nvSpPr>
              <p:spPr>
                <a:xfrm>
                  <a:off x="448996" y="0"/>
                  <a:ext cx="372008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886" name="线条"/>
              <p:cNvSpPr/>
              <p:nvPr/>
            </p:nvSpPr>
            <p:spPr>
              <a:xfrm>
                <a:off x="656680" y="12699"/>
                <a:ext cx="307046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87" name="线条"/>
              <p:cNvSpPr/>
              <p:nvPr/>
            </p:nvSpPr>
            <p:spPr>
              <a:xfrm>
                <a:off x="656680" y="3708399"/>
                <a:ext cx="307046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88" name="线条"/>
              <p:cNvSpPr/>
              <p:nvPr/>
            </p:nvSpPr>
            <p:spPr>
              <a:xfrm flipV="1">
                <a:off x="669380" y="3025822"/>
                <a:ext cx="1" cy="66987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89" name="线条"/>
              <p:cNvSpPr/>
              <p:nvPr/>
            </p:nvSpPr>
            <p:spPr>
              <a:xfrm flipV="1">
                <a:off x="3714448" y="1781043"/>
                <a:ext cx="1" cy="19273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pic>
          <p:nvPicPr>
            <p:cNvPr id="891" name="pasted-image.jpg" descr="pasted-imag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269529"/>
              <a:ext cx="698500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pasted-image.jpg" descr="pasted-imag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0400" y="434379"/>
              <a:ext cx="571500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3" name="pasted-image.jpg" descr="pasted-image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914900" y="548679"/>
              <a:ext cx="673100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4" name="pasted-image.jpg" descr="pasted-image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340350" y="1463079"/>
              <a:ext cx="863600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98" name="成组"/>
          <p:cNvGrpSpPr/>
          <p:nvPr/>
        </p:nvGrpSpPr>
        <p:grpSpPr>
          <a:xfrm>
            <a:off x="7607300" y="2441334"/>
            <a:ext cx="4140201" cy="1103158"/>
            <a:chOff x="18795" y="20792"/>
            <a:chExt cx="4140200" cy="1103157"/>
          </a:xfrm>
        </p:grpSpPr>
        <p:pic>
          <p:nvPicPr>
            <p:cNvPr id="896" name="pasted-image.jpg" descr="pasted-image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8795" y="679450"/>
              <a:ext cx="4140201" cy="444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7" name="total internal resistance:"/>
            <p:cNvSpPr txBox="1"/>
            <p:nvPr/>
          </p:nvSpPr>
          <p:spPr>
            <a:xfrm>
              <a:off x="202738" y="20792"/>
              <a:ext cx="3753520" cy="51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total internal resistance:</a:t>
              </a:r>
            </a:p>
          </p:txBody>
        </p:sp>
      </p:grpSp>
      <p:pic>
        <p:nvPicPr>
          <p:cNvPr id="899" name="pasted-image.jpg" descr="pasted-imag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07402" y="6768406"/>
            <a:ext cx="38862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pasted-image.jpg" descr="pasted-image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251200" y="8573692"/>
            <a:ext cx="4699000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pasted-image.jpg" descr="pasted-image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7049" y="8776892"/>
            <a:ext cx="43307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pasted-image.jpg" descr="pasted-image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699502" y="4097635"/>
            <a:ext cx="16510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pasted-image.jpg" descr="pasted-image.jp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39049" y="4021435"/>
            <a:ext cx="22987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pasted-image.jpg" descr="pasted-image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724349" y="5982891"/>
            <a:ext cx="33147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5" name="pasted-image.jpg" descr="pasted-image.jp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039048" y="5906691"/>
            <a:ext cx="27813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6" name="pasted-image.jpg" descr="pasted-image.jp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699502" y="4804370"/>
            <a:ext cx="1765301" cy="45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1" animBg="1" advAuto="0"/>
      <p:bldP spid="899" grpId="7" animBg="1" advAuto="0"/>
      <p:bldP spid="900" grpId="8" animBg="1" advAuto="0"/>
      <p:bldP spid="901" grpId="9" animBg="1" advAuto="0"/>
      <p:bldP spid="902" grpId="2" animBg="1" advAuto="0"/>
      <p:bldP spid="903" grpId="4" animBg="1" advAuto="0"/>
      <p:bldP spid="904" grpId="5" animBg="1" advAuto="0"/>
      <p:bldP spid="905" grpId="6" animBg="1" advAuto="0"/>
      <p:bldP spid="906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565150"/>
            <a:ext cx="9974871" cy="145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0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3313589"/>
            <a:ext cx="6535371" cy="581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1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9900" y="5192398"/>
            <a:ext cx="2618886" cy="489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2" name="pasted-image.jpg" descr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84120" y="3128108"/>
            <a:ext cx="3620416" cy="1069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3" name="pasted-image.jpg" descr="pasted-imag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5050" y="7191753"/>
            <a:ext cx="4396910" cy="1117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4" name="pasted-image.jpg" descr="pasted-image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28785" y="7191753"/>
            <a:ext cx="2982257" cy="973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5" name="pasted-image.jpg" descr="pasted-imag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06175" y="7387883"/>
            <a:ext cx="1261977" cy="533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" grpId="1" animBg="1" advAuto="0"/>
      <p:bldP spid="1021" grpId="3" animBg="1" advAuto="0"/>
      <p:bldP spid="1022" grpId="2" animBg="1" advAuto="0"/>
      <p:bldP spid="1023" grpId="4" animBg="1" advAuto="0"/>
      <p:bldP spid="1024" grpId="5" animBg="1" advAuto="0"/>
      <p:bldP spid="1025" grpId="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52" y="635001"/>
            <a:ext cx="11136897" cy="11398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40" name="成组"/>
          <p:cNvGrpSpPr/>
          <p:nvPr/>
        </p:nvGrpSpPr>
        <p:grpSpPr>
          <a:xfrm>
            <a:off x="444502" y="2082801"/>
            <a:ext cx="6629400" cy="825500"/>
            <a:chOff x="0" y="0"/>
            <a:chExt cx="6629400" cy="825500"/>
          </a:xfrm>
        </p:grpSpPr>
        <p:pic>
          <p:nvPicPr>
            <p:cNvPr id="838" name="pasted-image.jpg" descr="pasted-imag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403600" y="0"/>
              <a:ext cx="3225800" cy="825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9" name="starting current:"/>
            <p:cNvSpPr txBox="1"/>
            <p:nvPr/>
          </p:nvSpPr>
          <p:spPr>
            <a:xfrm>
              <a:off x="0" y="115233"/>
              <a:ext cx="271228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starting current:</a:t>
              </a:r>
            </a:p>
          </p:txBody>
        </p:sp>
      </p:grpSp>
      <p:grpSp>
        <p:nvGrpSpPr>
          <p:cNvPr id="843" name="成组"/>
          <p:cNvGrpSpPr/>
          <p:nvPr/>
        </p:nvGrpSpPr>
        <p:grpSpPr>
          <a:xfrm>
            <a:off x="241302" y="5451423"/>
            <a:ext cx="7594600" cy="914401"/>
            <a:chOff x="0" y="0"/>
            <a:chExt cx="7594600" cy="914400"/>
          </a:xfrm>
        </p:grpSpPr>
        <p:pic>
          <p:nvPicPr>
            <p:cNvPr id="841" name="pasted-image.jpg" descr="pasted-image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06800" y="0"/>
              <a:ext cx="3987800" cy="914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2" name="operating current:"/>
            <p:cNvSpPr txBox="1"/>
            <p:nvPr/>
          </p:nvSpPr>
          <p:spPr>
            <a:xfrm>
              <a:off x="0" y="159684"/>
              <a:ext cx="3031279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2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operating current:</a:t>
              </a:r>
            </a:p>
          </p:txBody>
        </p:sp>
      </p:grpSp>
      <p:pic>
        <p:nvPicPr>
          <p:cNvPr id="844" name="pasted-image.jpg" descr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849" y="7040536"/>
            <a:ext cx="3086100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asted-image.jpg" descr="pasted-imag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18003" y="7300889"/>
            <a:ext cx="3517899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asted-image.jpg" descr="pasted-image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7600" y="3587752"/>
            <a:ext cx="2451100" cy="85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pasted-image.jpg" descr="pasted-imag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03800" y="3613150"/>
            <a:ext cx="2832100" cy="82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pasted-image.jpg" descr="pasted-image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15000" y="8634388"/>
            <a:ext cx="5207000" cy="4953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9364315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0" animBg="1" advAuto="0"/>
      <p:bldP spid="843" grpId="0" animBg="1" advAuto="0"/>
      <p:bldP spid="844" grpId="0" animBg="1" advAuto="0"/>
      <p:bldP spid="845" grpId="0" animBg="1" advAuto="0"/>
      <p:bldP spid="846" grpId="0" animBg="1" advAuto="0"/>
      <p:bldP spid="847" grpId="0" animBg="1" advAuto="0"/>
      <p:bldP spid="84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782" y="390934"/>
            <a:ext cx="595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efficiency of electric motor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193" y="1198079"/>
            <a:ext cx="1214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Suppose the output toque of an electric motor is proportional to the current 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0166" y="1749746"/>
            <a:ext cx="1170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also proportional to the external load coefficient and angular speed. 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722210" y="2341823"/>
                <a:ext cx="2904770" cy="525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413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010" y="1646594"/>
                <a:ext cx="195675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58" r="-155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40434" y="3132553"/>
            <a:ext cx="471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back E.M.F is given by  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174595" y="3108558"/>
                <a:ext cx="1967590" cy="525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zh-CN" altLang="el-GR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595" y="3108558"/>
                <a:ext cx="1967590" cy="5252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54279" y="3967056"/>
            <a:ext cx="11525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efficiency is defined as the ratio of the output mechanical power to the total electric power consumed by the motor.  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94074" y="5138381"/>
                <a:ext cx="3609257" cy="878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44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𝑚𝑒𝑐h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𝐼𝑉</m:t>
                          </m:r>
                        </m:den>
                      </m:f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𝐼𝑉</m:t>
                          </m:r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𝐼𝑉</m:t>
                          </m:r>
                        </m:den>
                      </m:f>
                    </m:oMath>
                  </m:oMathPara>
                </a14:m>
                <a:endParaRPr lang="zh-CN" altLang="en-US" sz="2844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632" y="3612924"/>
                <a:ext cx="2472536" cy="617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806297" y="6503022"/>
            <a:ext cx="11210138" cy="140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derive an expression of the efficiency, in terms of load coefficient </a:t>
            </a:r>
            <a:r>
              <a:rPr lang="en-US" altLang="zh-CN" sz="2800" b="1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internal resistance </a:t>
            </a:r>
            <a:r>
              <a:rPr lang="en-US" altLang="zh-CN" sz="2800" b="1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and other characteristics of the motor.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9494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38605" y="741274"/>
                <a:ext cx="5644083" cy="99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num>
                        <m:den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3413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zh-CN" altLang="el-GR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m:rPr>
                              <m:nor/>
                            </m:rPr>
                            <a:rPr lang="zh-CN" altLang="en-US" sz="3413" dirty="0"/>
                            <m:t> </m:t>
                          </m:r>
                        </m:num>
                        <m:den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44" y="521208"/>
                <a:ext cx="3968496" cy="6988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208776" y="975595"/>
                <a:ext cx="2904770" cy="525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413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27" y="685965"/>
                <a:ext cx="195675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69" r="-1246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44126" y="2410544"/>
                <a:ext cx="5644083" cy="1445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413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413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3413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3413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341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lang="en-US" altLang="zh-CN" sz="3413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" y="1694913"/>
                <a:ext cx="3968496" cy="10261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33176" y="4545351"/>
                <a:ext cx="5327356" cy="106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413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𝐼𝑉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𝐼𝑉</m:t>
                          </m:r>
                        </m:den>
                      </m:f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4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𝑎𝑅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4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14" y="3195950"/>
                <a:ext cx="3659848" cy="7473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86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" y="152401"/>
            <a:ext cx="12503814" cy="72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3" y="7415646"/>
            <a:ext cx="8835449" cy="194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11887201" y="2442755"/>
            <a:ext cx="13063" cy="182879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接箭头连接符 5"/>
          <p:cNvCxnSpPr/>
          <p:nvPr/>
        </p:nvCxnSpPr>
        <p:spPr>
          <a:xfrm flipV="1">
            <a:off x="11706497" y="2442754"/>
            <a:ext cx="1" cy="182880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11512733" y="2442754"/>
            <a:ext cx="13061" cy="182880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下箭头 8"/>
          <p:cNvSpPr/>
          <p:nvPr/>
        </p:nvSpPr>
        <p:spPr>
          <a:xfrm rot="10800000">
            <a:off x="11512733" y="2011683"/>
            <a:ext cx="374468" cy="613955"/>
          </a:xfrm>
          <a:prstGeom prst="downArrow">
            <a:avLst/>
          </a:prstGeom>
          <a:noFill/>
          <a:ln w="254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08514" y="2129246"/>
            <a:ext cx="692332" cy="705394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1467013" y="4036422"/>
            <a:ext cx="420188" cy="666204"/>
          </a:xfrm>
          <a:prstGeom prst="downArrow">
            <a:avLst/>
          </a:prstGeom>
          <a:noFill/>
          <a:ln w="254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1485" y="4225837"/>
            <a:ext cx="692332" cy="705394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91097" y="6089471"/>
            <a:ext cx="692332" cy="705394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808514" y="8066316"/>
            <a:ext cx="692332" cy="705394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9841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0" y="309995"/>
            <a:ext cx="12023725" cy="438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4207" y="1597512"/>
            <a:ext cx="752377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1, what is the current in</a:t>
            </a:r>
            <a:r>
              <a:rPr kumimoji="0" lang="en-US" altLang="zh-CN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 the resistor between point f and g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kumimoji="0" lang="en-US" altLang="zh-CN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a very short time after the switch is closed?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aseline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what is the current in the battery at this time?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4207" y="4937249"/>
            <a:ext cx="752377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2, After a long time, open the switch again.</a:t>
            </a:r>
            <a:r>
              <a:rPr kumimoji="0" lang="en-US" altLang="zh-CN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What is the current in</a:t>
            </a:r>
            <a:r>
              <a:rPr kumimoji="0" lang="en-US" altLang="zh-CN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 the resistor between point f and g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kumimoji="0" lang="en-US" altLang="zh-CN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very soon after opening the switch?  What is its direction?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516" y="3050502"/>
            <a:ext cx="49634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The current in the inductor is zero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0070" y="3419425"/>
                <a:ext cx="4963450" cy="8117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Helvetica Light"/>
                  </a:rPr>
                  <a:t>The current from f to g is</a:t>
                </a:r>
                <a:r>
                  <a:rPr kumimoji="0" lang="en-US" altLang="zh-CN" sz="24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Helvetica Ligh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32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  <a:sym typeface="Helvetica Light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ℰ</m:t>
                        </m:r>
                      </m:num>
                      <m:den>
                        <m:r>
                          <a:rPr kumimoji="0" lang="en-US" altLang="zh-CN" sz="32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  <a:sym typeface="Helvetica Light"/>
                          </a:rPr>
                          <m:t>2</m:t>
                        </m:r>
                        <m:r>
                          <a:rPr kumimoji="0" lang="en-US" altLang="zh-CN" sz="32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  <a:sym typeface="Helvetica Light"/>
                          </a:rPr>
                          <m:t>𝑅</m:t>
                        </m:r>
                      </m:den>
                    </m:f>
                  </m:oMath>
                </a14:m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70" y="3419425"/>
                <a:ext cx="4963450" cy="811761"/>
              </a:xfrm>
              <a:prstGeom prst="rect">
                <a:avLst/>
              </a:prstGeom>
              <a:blipFill rotWithShape="0">
                <a:blip r:embed="rId3"/>
                <a:stretch>
                  <a:fillRect b="-7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2547693" y="4126683"/>
            <a:ext cx="1371164" cy="118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4206" y="6257909"/>
                <a:ext cx="8594925" cy="8117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Helvetica Light"/>
                  </a:rPr>
                  <a:t>Before opening the switch, the current in the inductor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ℰ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𝑅</m:t>
                        </m:r>
                      </m:den>
                    </m:f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Helvetica Light"/>
                  </a:rPr>
                  <a:t> 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06" y="6257909"/>
                <a:ext cx="8594925" cy="811761"/>
              </a:xfrm>
              <a:prstGeom prst="rect">
                <a:avLst/>
              </a:prstGeom>
              <a:blipFill rotWithShape="0">
                <a:blip r:embed="rId4"/>
                <a:stretch>
                  <a:fillRect b="-7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3800" y="7124586"/>
                <a:ext cx="10319440" cy="8117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Helvetica Light"/>
                  </a:rPr>
                  <a:t>So right after opening the switch, the current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ℰ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𝑅</m:t>
                        </m:r>
                      </m:den>
                    </m:f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Helvetica Light"/>
                  </a:rPr>
                  <a:t>, from g to f 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00" y="7124586"/>
                <a:ext cx="10319440" cy="811761"/>
              </a:xfrm>
              <a:prstGeom prst="rect">
                <a:avLst/>
              </a:prstGeom>
              <a:blipFill rotWithShape="0">
                <a:blip r:embed="rId5"/>
                <a:stretch>
                  <a:fillRect b="-7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75657" y="8099253"/>
                <a:ext cx="10254343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kumimoji="0" lang="en-US" altLang="zh-CN" sz="24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Helvetica Light"/>
                  </a:rPr>
                  <a:t>The induced EMF in the inductor is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2"/>
                      </a:rPr>
                      <m:t>3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2"/>
                      </a:rPr>
                      <m:t>ℰ</m:t>
                    </m:r>
                  </m:oMath>
                </a14:m>
                <a:endParaRPr kumimoji="0" lang="zh-CN" altLang="en-US" sz="3200" b="0" i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8099253"/>
                <a:ext cx="10254343" cy="595035"/>
              </a:xfrm>
              <a:prstGeom prst="rect">
                <a:avLst/>
              </a:prstGeom>
              <a:blipFill rotWithShape="0">
                <a:blip r:embed="rId6"/>
                <a:stretch>
                  <a:fillRect l="-1308" b="-195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300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451</Words>
  <Application>Microsoft Office PowerPoint</Application>
  <PresentationFormat>自定义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Unicode MS</vt:lpstr>
      <vt:lpstr>Helvetica Light</vt:lpstr>
      <vt:lpstr>Helvetica Neue</vt:lpstr>
      <vt:lpstr>Cambria Math</vt:lpstr>
      <vt:lpstr>Helvetica</vt:lpstr>
      <vt:lpstr>Times New Roman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asd</dc:creator>
  <cp:lastModifiedBy>asd</cp:lastModifiedBy>
  <cp:revision>92</cp:revision>
  <dcterms:modified xsi:type="dcterms:W3CDTF">2021-04-27T12:38:11Z</dcterms:modified>
</cp:coreProperties>
</file>