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60" r:id="rId2"/>
    <p:sldId id="261" r:id="rId3"/>
    <p:sldId id="276" r:id="rId4"/>
    <p:sldId id="262" r:id="rId5"/>
    <p:sldId id="277" r:id="rId6"/>
    <p:sldId id="267" r:id="rId7"/>
    <p:sldId id="268" r:id="rId8"/>
    <p:sldId id="263" r:id="rId9"/>
    <p:sldId id="264" r:id="rId10"/>
    <p:sldId id="266" r:id="rId11"/>
    <p:sldId id="269" r:id="rId12"/>
    <p:sldId id="271" r:id="rId13"/>
    <p:sldId id="272" r:id="rId14"/>
    <p:sldId id="278" r:id="rId15"/>
    <p:sldId id="275" r:id="rId16"/>
    <p:sldId id="284" r:id="rId17"/>
    <p:sldId id="274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A2A9-2CBA-4172-97F8-2E26099FEA9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87AED-FB4F-496C-9988-28266329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1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filter  </a:t>
            </a:r>
            <a:r>
              <a:rPr lang="zh-CN" altLang="en-US"/>
              <a:t>过滤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87AED-FB4F-496C-9988-28266329DE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9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3C2E-BB3B-4B72-8835-3B77FCFE241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0FA0-0523-46E2-9CF4-94D300A81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2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3C2E-BB3B-4B72-8835-3B77FCFE241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0FA0-0523-46E2-9CF4-94D300A81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3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3C2E-BB3B-4B72-8835-3B77FCFE241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0FA0-0523-46E2-9CF4-94D300A81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8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91217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3C2E-BB3B-4B72-8835-3B77FCFE241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0FA0-0523-46E2-9CF4-94D300A81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0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3C2E-BB3B-4B72-8835-3B77FCFE241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0FA0-0523-46E2-9CF4-94D300A81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1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3C2E-BB3B-4B72-8835-3B77FCFE241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0FA0-0523-46E2-9CF4-94D300A81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02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3C2E-BB3B-4B72-8835-3B77FCFE241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0FA0-0523-46E2-9CF4-94D300A81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2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3C2E-BB3B-4B72-8835-3B77FCFE241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0FA0-0523-46E2-9CF4-94D300A81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3C2E-BB3B-4B72-8835-3B77FCFE241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0FA0-0523-46E2-9CF4-94D300A81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1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3C2E-BB3B-4B72-8835-3B77FCFE241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0FA0-0523-46E2-9CF4-94D300A81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9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3C2E-BB3B-4B72-8835-3B77FCFE241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0FA0-0523-46E2-9CF4-94D300A81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6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53C2E-BB3B-4B72-8835-3B77FCFE241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0FA0-0523-46E2-9CF4-94D300A81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7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image" Target="../media/image49.jpeg"/><Relationship Id="rId7" Type="http://schemas.openxmlformats.org/officeDocument/2006/relationships/image" Target="../media/image53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10" Type="http://schemas.openxmlformats.org/officeDocument/2006/relationships/image" Target="../media/image56.jpeg"/><Relationship Id="rId4" Type="http://schemas.openxmlformats.org/officeDocument/2006/relationships/image" Target="../media/image50.jpeg"/><Relationship Id="rId9" Type="http://schemas.openxmlformats.org/officeDocument/2006/relationships/image" Target="../media/image5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4.jpe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1" y="392675"/>
            <a:ext cx="7280435" cy="16755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文本框 2"/>
          <p:cNvSpPr txBox="1"/>
          <p:nvPr/>
        </p:nvSpPr>
        <p:spPr>
          <a:xfrm>
            <a:off x="438912" y="249631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(a)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72768" y="2650200"/>
                <a:ext cx="9106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.96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2650200"/>
                <a:ext cx="91063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383" r="-671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38912" y="377933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(b)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46504" y="3933226"/>
                <a:ext cx="932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4" y="3933226"/>
                <a:ext cx="9327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843" r="-719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84116" y="4730617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(c)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977640" y="5488009"/>
                <a:ext cx="1012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3.84 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40" y="5488009"/>
                <a:ext cx="101232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229" r="-542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368181" y="4884505"/>
            <a:ext cx="441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current and voltage values are </a:t>
            </a:r>
            <a:r>
              <a:rPr lang="en-US" altLang="zh-CN" dirty="0" err="1"/>
              <a:t>rms</a:t>
            </a:r>
            <a:r>
              <a:rPr lang="en-US" altLang="zh-CN" dirty="0"/>
              <a:t> values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213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50111" y="709838"/>
                <a:ext cx="3541803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1" y="709838"/>
                <a:ext cx="3541803" cy="521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87175" y="1650478"/>
                <a:ext cx="3899594" cy="846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5" y="1650478"/>
                <a:ext cx="3899594" cy="8464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41832" y="2821103"/>
                <a:ext cx="4195123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2821103"/>
                <a:ext cx="4195123" cy="9557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28532" y="4186894"/>
                <a:ext cx="3264932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532" y="4186894"/>
                <a:ext cx="3264932" cy="9557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62524" y="5925183"/>
                <a:ext cx="23723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=34.64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524" y="5925183"/>
                <a:ext cx="237231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444513" y="5925183"/>
                <a:ext cx="19458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=5.52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513" y="5925183"/>
                <a:ext cx="194585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3"/>
              <p:cNvSpPr txBox="1"/>
              <p:nvPr/>
            </p:nvSpPr>
            <p:spPr>
              <a:xfrm>
                <a:off x="5796378" y="1850084"/>
                <a:ext cx="2491067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378" y="1850084"/>
                <a:ext cx="2491067" cy="44723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138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8" y="543435"/>
            <a:ext cx="7684484" cy="168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asted-image.jpg" descr="pasted-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16" y="2591436"/>
            <a:ext cx="1631222" cy="631441"/>
          </a:xfrm>
          <a:prstGeom prst="rect">
            <a:avLst/>
          </a:prstGeom>
          <a:ln w="25400" cap="flat">
            <a:noFill/>
            <a:miter lim="400000"/>
          </a:ln>
          <a:effectLst/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31651"/>
              </p:ext>
            </p:extLst>
          </p:nvPr>
        </p:nvGraphicFramePr>
        <p:xfrm>
          <a:off x="4063620" y="2480240"/>
          <a:ext cx="2310802" cy="1100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6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reactance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72">
                <a:tc>
                  <a:txBody>
                    <a:bodyPr/>
                    <a:lstStyle/>
                    <a:p>
                      <a:r>
                        <a:rPr lang="en-US" dirty="0"/>
                        <a:t>doubled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7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halved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doubled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16" y="4230587"/>
            <a:ext cx="3187154" cy="166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1424463" y="5063232"/>
            <a:ext cx="3059723" cy="7660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箭头连接符 6"/>
          <p:cNvCxnSpPr>
            <a:stCxn id="4" idx="6"/>
          </p:cNvCxnSpPr>
          <p:nvPr/>
        </p:nvCxnSpPr>
        <p:spPr>
          <a:xfrm>
            <a:off x="4484186" y="5446266"/>
            <a:ext cx="668106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31423" y="5261600"/>
            <a:ext cx="347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Energy going back to the AC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66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7" y="364809"/>
            <a:ext cx="8878131" cy="645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2662" y="1776046"/>
                <a:ext cx="1053750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62" y="1776046"/>
                <a:ext cx="1053750" cy="5647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37736" y="1892381"/>
            <a:ext cx="294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could be leading or lagging.</a:t>
            </a:r>
          </a:p>
        </p:txBody>
      </p:sp>
    </p:spTree>
    <p:extLst>
      <p:ext uri="{BB962C8B-B14F-4D97-AF65-F5344CB8AC3E}">
        <p14:creationId xmlns:p14="http://schemas.microsoft.com/office/powerpoint/2010/main" val="26263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7" y="342326"/>
            <a:ext cx="7428562" cy="6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45" y="1199959"/>
            <a:ext cx="8337263" cy="144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28" y="1552426"/>
            <a:ext cx="3054497" cy="188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7" y="2828925"/>
            <a:ext cx="438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7"/>
          <p:cNvSpPr/>
          <p:nvPr/>
        </p:nvSpPr>
        <p:spPr>
          <a:xfrm>
            <a:off x="5266703" y="2258070"/>
            <a:ext cx="483466" cy="382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2532604" y="2794507"/>
            <a:ext cx="483466" cy="4344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7" y="3441994"/>
            <a:ext cx="63531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椭圆 10"/>
          <p:cNvSpPr/>
          <p:nvPr/>
        </p:nvSpPr>
        <p:spPr>
          <a:xfrm>
            <a:off x="4420382" y="3381374"/>
            <a:ext cx="1088053" cy="5399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7" y="4106007"/>
            <a:ext cx="465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81428" y="4176290"/>
            <a:ext cx="217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resonance = resistive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41312" y="416749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7" y="4783748"/>
            <a:ext cx="6000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0382" y="498656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41" name="线条"/>
          <p:cNvSpPr/>
          <p:nvPr/>
        </p:nvSpPr>
        <p:spPr>
          <a:xfrm flipV="1">
            <a:off x="7304358" y="4006362"/>
            <a:ext cx="12121" cy="269044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42" name="线条"/>
          <p:cNvSpPr/>
          <p:nvPr/>
        </p:nvSpPr>
        <p:spPr>
          <a:xfrm flipV="1">
            <a:off x="6628890" y="4853387"/>
            <a:ext cx="233875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45" name="文本框 29"/>
          <p:cNvSpPr txBox="1"/>
          <p:nvPr/>
        </p:nvSpPr>
        <p:spPr>
          <a:xfrm>
            <a:off x="7852979" y="5656228"/>
            <a:ext cx="4440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V</a:t>
            </a:r>
            <a:r>
              <a:rPr lang="en-US" altLang="zh-CN" sz="24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R</a:t>
            </a:r>
            <a:endParaRPr kumimoji="0" lang="zh-CN" altLang="en-US" sz="2400" b="1" i="1" u="none" strike="noStrike" cap="none" spc="0" normalizeH="0" baseline="-25000" dirty="0">
              <a:ln>
                <a:noFill/>
              </a:ln>
              <a:solidFill>
                <a:srgbClr val="7030A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48" name="线条"/>
          <p:cNvSpPr/>
          <p:nvPr/>
        </p:nvSpPr>
        <p:spPr>
          <a:xfrm rot="16200000" flipV="1">
            <a:off x="7014065" y="5950556"/>
            <a:ext cx="673527" cy="4042"/>
          </a:xfrm>
          <a:prstGeom prst="line">
            <a:avLst/>
          </a:prstGeom>
          <a:noFill/>
          <a:ln w="50800" cap="flat">
            <a:solidFill>
              <a:srgbClr val="00B0F0"/>
            </a:solidFill>
            <a:prstDash val="solid"/>
            <a:miter lim="400000"/>
            <a:tailEnd type="triangle" w="lg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49" name="线条"/>
          <p:cNvSpPr/>
          <p:nvPr/>
        </p:nvSpPr>
        <p:spPr>
          <a:xfrm rot="16200000" flipH="1">
            <a:off x="7833012" y="5149851"/>
            <a:ext cx="0" cy="960324"/>
          </a:xfrm>
          <a:prstGeom prst="line">
            <a:avLst/>
          </a:prstGeom>
          <a:noFill/>
          <a:ln w="50800" cap="flat">
            <a:solidFill>
              <a:srgbClr val="7030A0"/>
            </a:solidFill>
            <a:prstDash val="solid"/>
            <a:miter lim="400000"/>
            <a:tailEnd type="triangle" w="lg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grpSp>
        <p:nvGrpSpPr>
          <p:cNvPr id="50" name="组合 49"/>
          <p:cNvGrpSpPr/>
          <p:nvPr/>
        </p:nvGrpSpPr>
        <p:grpSpPr>
          <a:xfrm>
            <a:off x="7344768" y="4854152"/>
            <a:ext cx="1093942" cy="775861"/>
            <a:chOff x="4009799" y="6640811"/>
            <a:chExt cx="1093942" cy="775861"/>
          </a:xfrm>
        </p:grpSpPr>
        <p:cxnSp>
          <p:nvCxnSpPr>
            <p:cNvPr id="51" name="直接箭头连接符 50"/>
            <p:cNvCxnSpPr/>
            <p:nvPr/>
          </p:nvCxnSpPr>
          <p:spPr>
            <a:xfrm>
              <a:off x="4009799" y="6640811"/>
              <a:ext cx="952242" cy="775861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矩形 51"/>
            <p:cNvSpPr/>
            <p:nvPr/>
          </p:nvSpPr>
          <p:spPr>
            <a:xfrm>
              <a:off x="4713891" y="6796942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2400" dirty="0"/>
            </a:p>
          </p:txBody>
        </p:sp>
      </p:grpSp>
      <p:sp>
        <p:nvSpPr>
          <p:cNvPr id="53" name="线条"/>
          <p:cNvSpPr/>
          <p:nvPr/>
        </p:nvSpPr>
        <p:spPr>
          <a:xfrm rot="16200000" flipH="1" flipV="1">
            <a:off x="6556753" y="5612537"/>
            <a:ext cx="1524853" cy="8083"/>
          </a:xfrm>
          <a:prstGeom prst="line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triangle" w="lg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54" name="线条"/>
          <p:cNvSpPr/>
          <p:nvPr/>
        </p:nvSpPr>
        <p:spPr>
          <a:xfrm>
            <a:off x="7316480" y="4853387"/>
            <a:ext cx="1424349" cy="0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 w="lg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55" name="文本框 29"/>
          <p:cNvSpPr txBox="1"/>
          <p:nvPr/>
        </p:nvSpPr>
        <p:spPr>
          <a:xfrm>
            <a:off x="6756871" y="5006120"/>
            <a:ext cx="4440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V</a:t>
            </a:r>
            <a:r>
              <a:rPr lang="en-US" altLang="zh-CN" sz="24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C</a:t>
            </a:r>
            <a:endParaRPr kumimoji="0" lang="zh-CN" altLang="en-US" sz="2400" b="1" i="1" u="none" strike="noStrike" cap="none" spc="0" normalizeH="0" baseline="-2500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56" name="文本框 29"/>
          <p:cNvSpPr txBox="1"/>
          <p:nvPr/>
        </p:nvSpPr>
        <p:spPr>
          <a:xfrm>
            <a:off x="7420168" y="5817255"/>
            <a:ext cx="4328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V</a:t>
            </a:r>
            <a:r>
              <a:rPr lang="en-US" altLang="zh-CN" sz="2400" b="1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L</a:t>
            </a:r>
            <a:endParaRPr kumimoji="0" lang="zh-CN" altLang="en-US" sz="2400" b="1" i="1" u="none" strike="noStrike" cap="none" spc="0" normalizeH="0" baseline="-25000" dirty="0">
              <a:ln>
                <a:noFill/>
              </a:ln>
              <a:solidFill>
                <a:srgbClr val="00B0F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76646" y="4330167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70066" y="502841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5312" y="5114546"/>
            <a:ext cx="90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3204358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2" grpId="0"/>
      <p:bldP spid="3" grpId="0"/>
      <p:bldP spid="4" grpId="0"/>
      <p:bldP spid="41" grpId="0" animBg="1"/>
      <p:bldP spid="42" grpId="0" animBg="1"/>
      <p:bldP spid="45" grpId="0"/>
      <p:bldP spid="48" grpId="0" animBg="1"/>
      <p:bldP spid="49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2" y="311935"/>
            <a:ext cx="8337263" cy="144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067" y="578873"/>
            <a:ext cx="3054497" cy="188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5" y="2431074"/>
            <a:ext cx="7144848" cy="50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1980" y="4072580"/>
                <a:ext cx="3983013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𝑎𝑣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80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×1.6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45</m:t>
                          </m:r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°=45.25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𝑊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980" y="4072580"/>
                <a:ext cx="3983013" cy="6685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47" y="3254982"/>
            <a:ext cx="1825503" cy="50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891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258" y="1934678"/>
            <a:ext cx="7821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the circuit shown above, the maximum generator voltage V</a:t>
            </a:r>
            <a:r>
              <a:rPr lang="en-US" altLang="zh-CN" baseline="-25000" dirty="0"/>
              <a:t>0</a:t>
            </a:r>
            <a:r>
              <a:rPr lang="en-US" altLang="zh-CN" dirty="0"/>
              <a:t> is fixed. Which of the following graphs best represents the amplitude I of the current in the generator as a function of the frequency </a:t>
            </a:r>
            <a:r>
              <a:rPr lang="en-US" altLang="zh-CN" dirty="0">
                <a:sym typeface="Symbol"/>
              </a:rPr>
              <a:t>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3" name="图片 2" descr="Figs\5_31.wm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279098"/>
            <a:ext cx="4265597" cy="131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Figs\5_31_2.w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23" y="3065077"/>
            <a:ext cx="7187498" cy="35859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椭圆 4"/>
          <p:cNvSpPr/>
          <p:nvPr/>
        </p:nvSpPr>
        <p:spPr>
          <a:xfrm>
            <a:off x="3438212" y="5124468"/>
            <a:ext cx="483466" cy="4344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3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igs\5_31.wm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38" y="138422"/>
            <a:ext cx="4265597" cy="1318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线条"/>
          <p:cNvSpPr/>
          <p:nvPr/>
        </p:nvSpPr>
        <p:spPr>
          <a:xfrm flipV="1">
            <a:off x="4150786" y="2038797"/>
            <a:ext cx="8080" cy="43107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6" name="线条"/>
          <p:cNvSpPr/>
          <p:nvPr/>
        </p:nvSpPr>
        <p:spPr>
          <a:xfrm>
            <a:off x="1973131" y="4119908"/>
            <a:ext cx="488338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0" name="线条"/>
          <p:cNvSpPr/>
          <p:nvPr/>
        </p:nvSpPr>
        <p:spPr>
          <a:xfrm rot="16200000" flipH="1" flipV="1">
            <a:off x="3532497" y="4766250"/>
            <a:ext cx="1244652" cy="16161"/>
          </a:xfrm>
          <a:prstGeom prst="line">
            <a:avLst/>
          </a:prstGeom>
          <a:noFill/>
          <a:ln w="50800" cap="flat">
            <a:solidFill>
              <a:srgbClr val="0070C0"/>
            </a:solidFill>
            <a:prstDash val="solid"/>
            <a:miter lim="400000"/>
            <a:tailEnd type="triangle" w="lg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9" name="文本框 32"/>
          <p:cNvSpPr txBox="1"/>
          <p:nvPr/>
        </p:nvSpPr>
        <p:spPr>
          <a:xfrm>
            <a:off x="3573311" y="4957882"/>
            <a:ext cx="42960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I</a:t>
            </a:r>
            <a:r>
              <a:rPr lang="en-US" altLang="zh-CN" sz="32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0" lang="zh-CN" altLang="en-US" sz="3200" b="1" i="1" u="none" strike="noStrike" cap="none" spc="0" normalizeH="0" baseline="-2500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5" name="线条"/>
          <p:cNvSpPr/>
          <p:nvPr/>
        </p:nvSpPr>
        <p:spPr>
          <a:xfrm rot="16200000" flipV="1">
            <a:off x="3627532" y="3573349"/>
            <a:ext cx="1062667" cy="2"/>
          </a:xfrm>
          <a:prstGeom prst="line">
            <a:avLst/>
          </a:prstGeom>
          <a:noFill/>
          <a:ln w="50800" cap="flat">
            <a:solidFill>
              <a:srgbClr val="00B0F0"/>
            </a:solidFill>
            <a:prstDash val="solid"/>
            <a:miter lim="400000"/>
            <a:tailEnd type="triangle" w="lg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6" name="线条"/>
          <p:cNvSpPr/>
          <p:nvPr/>
        </p:nvSpPr>
        <p:spPr>
          <a:xfrm>
            <a:off x="4162908" y="4119908"/>
            <a:ext cx="2295177" cy="0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 w="lg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4" name="文本框 42"/>
          <p:cNvSpPr txBox="1"/>
          <p:nvPr/>
        </p:nvSpPr>
        <p:spPr>
          <a:xfrm>
            <a:off x="3573311" y="2744500"/>
            <a:ext cx="44563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I</a:t>
            </a:r>
            <a:r>
              <a:rPr lang="en-US" altLang="zh-CN" sz="3200" b="1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altLang="zh-CN" sz="3200" b="1" i="1" u="none" strike="noStrike" cap="none" spc="0" normalizeH="0" baseline="-25000" dirty="0">
              <a:ln>
                <a:noFill/>
              </a:ln>
              <a:solidFill>
                <a:srgbClr val="00B0F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cxnSp>
        <p:nvCxnSpPr>
          <p:cNvPr id="18" name="直接箭头连接符 17"/>
          <p:cNvCxnSpPr>
            <a:stCxn id="27" idx="0"/>
          </p:cNvCxnSpPr>
          <p:nvPr/>
        </p:nvCxnSpPr>
        <p:spPr>
          <a:xfrm>
            <a:off x="4162908" y="4126608"/>
            <a:ext cx="1613479" cy="2222933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矩形 18"/>
          <p:cNvSpPr/>
          <p:nvPr/>
        </p:nvSpPr>
        <p:spPr>
          <a:xfrm>
            <a:off x="5945531" y="5826321"/>
            <a:ext cx="324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/>
          </a:p>
        </p:txBody>
      </p:sp>
      <p:sp>
        <p:nvSpPr>
          <p:cNvPr id="21" name="文本框 52"/>
          <p:cNvSpPr txBox="1"/>
          <p:nvPr/>
        </p:nvSpPr>
        <p:spPr>
          <a:xfrm>
            <a:off x="6064474" y="3320373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V</a:t>
            </a:r>
            <a:endParaRPr kumimoji="0" lang="en-US" altLang="zh-CN" sz="3600" b="1" i="1" u="none" strike="noStrike" cap="none" spc="0" normalizeH="0" baseline="-2500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24" name="线条"/>
          <p:cNvSpPr/>
          <p:nvPr/>
        </p:nvSpPr>
        <p:spPr>
          <a:xfrm>
            <a:off x="4120142" y="4125117"/>
            <a:ext cx="1656245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  <a:tailEnd type="triangle" w="lg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25" name="文本框 42"/>
          <p:cNvSpPr txBox="1"/>
          <p:nvPr/>
        </p:nvSpPr>
        <p:spPr>
          <a:xfrm>
            <a:off x="4864861" y="4126606"/>
            <a:ext cx="44563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1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I</a:t>
            </a:r>
            <a:r>
              <a:rPr lang="en-US" altLang="zh-CN" sz="3200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R</a:t>
            </a:r>
            <a:endParaRPr kumimoji="0" lang="en-US" altLang="zh-CN" sz="3200" b="1" i="1" u="none" strike="noStrike" cap="none" spc="0" normalizeH="0" baseline="-25000" dirty="0">
              <a:ln>
                <a:noFill/>
              </a:ln>
              <a:solidFill>
                <a:srgbClr val="00B05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26" name="线条"/>
          <p:cNvSpPr/>
          <p:nvPr/>
        </p:nvSpPr>
        <p:spPr>
          <a:xfrm rot="16200000" flipV="1">
            <a:off x="3977143" y="3976910"/>
            <a:ext cx="285998" cy="1"/>
          </a:xfrm>
          <a:prstGeom prst="line">
            <a:avLst/>
          </a:prstGeom>
          <a:noFill/>
          <a:ln w="50800" cap="flat">
            <a:solidFill>
              <a:srgbClr val="00B0F0"/>
            </a:solidFill>
            <a:prstDash val="solid"/>
            <a:miter lim="400000"/>
            <a:tailEnd type="triangle" w="lg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27" name="线条"/>
          <p:cNvSpPr/>
          <p:nvPr/>
        </p:nvSpPr>
        <p:spPr>
          <a:xfrm rot="16200000" flipH="1">
            <a:off x="2959609" y="5329907"/>
            <a:ext cx="2406598" cy="0"/>
          </a:xfrm>
          <a:prstGeom prst="line">
            <a:avLst/>
          </a:prstGeom>
          <a:noFill/>
          <a:ln w="50800" cap="flat">
            <a:solidFill>
              <a:srgbClr val="0070C0"/>
            </a:solidFill>
            <a:prstDash val="solid"/>
            <a:miter lim="400000"/>
            <a:tailEnd type="triangle" w="lg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486817" y="4200882"/>
            <a:ext cx="2024465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Low frequency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8161" y="3566318"/>
            <a:ext cx="237834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Middle frequency</a:t>
            </a:r>
          </a:p>
        </p:txBody>
      </p:sp>
      <p:cxnSp>
        <p:nvCxnSpPr>
          <p:cNvPr id="31" name="直接箭头连接符 30"/>
          <p:cNvCxnSpPr>
            <a:stCxn id="27" idx="0"/>
          </p:cNvCxnSpPr>
          <p:nvPr/>
        </p:nvCxnSpPr>
        <p:spPr>
          <a:xfrm>
            <a:off x="4162908" y="4126608"/>
            <a:ext cx="1613478" cy="155246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/>
          <p:cNvSpPr/>
          <p:nvPr/>
        </p:nvSpPr>
        <p:spPr>
          <a:xfrm>
            <a:off x="5310496" y="3504763"/>
            <a:ext cx="324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482381" y="2832577"/>
            <a:ext cx="2083391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 frequency</a:t>
            </a:r>
          </a:p>
        </p:txBody>
      </p:sp>
      <p:sp>
        <p:nvSpPr>
          <p:cNvPr id="35" name="线条"/>
          <p:cNvSpPr/>
          <p:nvPr/>
        </p:nvSpPr>
        <p:spPr>
          <a:xfrm rot="16200000">
            <a:off x="3042081" y="2993524"/>
            <a:ext cx="2266162" cy="1"/>
          </a:xfrm>
          <a:prstGeom prst="line">
            <a:avLst/>
          </a:prstGeom>
          <a:noFill/>
          <a:ln w="50800" cap="flat">
            <a:solidFill>
              <a:srgbClr val="00B0F0"/>
            </a:solidFill>
            <a:prstDash val="solid"/>
            <a:miter lim="400000"/>
            <a:tailEnd type="triangle" w="lg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36" name="线条"/>
          <p:cNvSpPr/>
          <p:nvPr/>
        </p:nvSpPr>
        <p:spPr>
          <a:xfrm rot="16200000" flipH="1" flipV="1">
            <a:off x="3980217" y="4340331"/>
            <a:ext cx="358144" cy="0"/>
          </a:xfrm>
          <a:prstGeom prst="line">
            <a:avLst/>
          </a:prstGeom>
          <a:noFill/>
          <a:ln w="50800" cap="flat">
            <a:solidFill>
              <a:srgbClr val="0070C0"/>
            </a:solidFill>
            <a:prstDash val="solid"/>
            <a:miter lim="400000"/>
            <a:tailEnd type="triangle" w="lg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cxnSp>
        <p:nvCxnSpPr>
          <p:cNvPr id="37" name="直接箭头连接符 36"/>
          <p:cNvCxnSpPr>
            <a:stCxn id="35" idx="0"/>
          </p:cNvCxnSpPr>
          <p:nvPr/>
        </p:nvCxnSpPr>
        <p:spPr>
          <a:xfrm flipV="1">
            <a:off x="4175162" y="2093548"/>
            <a:ext cx="1596582" cy="2033058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矩形 39"/>
          <p:cNvSpPr/>
          <p:nvPr/>
        </p:nvSpPr>
        <p:spPr>
          <a:xfrm>
            <a:off x="5902410" y="1895096"/>
            <a:ext cx="324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1688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/>
      <p:bldP spid="15" grpId="0" animBg="1"/>
      <p:bldP spid="15" grpId="1" animBg="1"/>
      <p:bldP spid="14" grpId="0"/>
      <p:bldP spid="19" grpId="0"/>
      <p:bldP spid="19" grpId="1"/>
      <p:bldP spid="24" grpId="0" animBg="1"/>
      <p:bldP spid="25" grpId="0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3" grpId="0"/>
      <p:bldP spid="33" grpId="1"/>
      <p:bldP spid="34" grpId="0" animBg="1"/>
      <p:bldP spid="35" grpId="0" animBg="1"/>
      <p:bldP spid="36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920" y="133253"/>
            <a:ext cx="8064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previously-charged capacitor, of amount C and charge separation Q, is in a simple open circuit along with a resistor, R, and an inductor, L. At time t = 0, a switch is closed so that this circuit now constitutes a single, closed, series circuit. What is the time dependence of the current through the resistor?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8" y="1377958"/>
            <a:ext cx="3848350" cy="1831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/>
        </p:nvGrpSpPr>
        <p:grpSpPr>
          <a:xfrm>
            <a:off x="1811217" y="1494692"/>
            <a:ext cx="720968" cy="249363"/>
            <a:chOff x="1811217" y="1494692"/>
            <a:chExt cx="720968" cy="24936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811217" y="1744055"/>
              <a:ext cx="7209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890347" y="1494692"/>
              <a:ext cx="641838" cy="231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57313" y="1610102"/>
                <a:ext cx="19425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313" y="1610102"/>
                <a:ext cx="194251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92476" y="2128598"/>
                <a:ext cx="2531590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76" y="2128598"/>
                <a:ext cx="2531590" cy="7935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92476" y="2853653"/>
                <a:ext cx="1162049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76" y="2853653"/>
                <a:ext cx="1162049" cy="7248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57313" y="3465831"/>
                <a:ext cx="3647217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ℰ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𝐿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r>
                        <a:rPr lang="en-US" sz="2400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313" y="3465831"/>
                <a:ext cx="3647217" cy="8334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39912" y="4076763"/>
                <a:ext cx="3255828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𝐿𝐶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𝑞</m:t>
                      </m:r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12" y="4076763"/>
                <a:ext cx="3255828" cy="83343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511822" y="2308667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discharging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69979" y="5161763"/>
                <a:ext cx="1470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79" y="5161763"/>
                <a:ext cx="147098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28173" y="5717365"/>
                <a:ext cx="3025572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=−(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73" y="5717365"/>
                <a:ext cx="3025572" cy="7935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大括号 17"/>
          <p:cNvSpPr/>
          <p:nvPr/>
        </p:nvSpPr>
        <p:spPr>
          <a:xfrm>
            <a:off x="4590085" y="4364061"/>
            <a:ext cx="404781" cy="1957608"/>
          </a:xfrm>
          <a:prstGeom prst="rightBrace">
            <a:avLst>
              <a:gd name="adj1" fmla="val 9674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7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Damping"/>
          <p:cNvSpPr txBox="1"/>
          <p:nvPr/>
        </p:nvSpPr>
        <p:spPr>
          <a:xfrm>
            <a:off x="3596258" y="46311"/>
            <a:ext cx="2348398" cy="76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>
              <a:defRPr sz="45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>
                <a:solidFill>
                  <a:srgbClr val="0070C0"/>
                </a:solidFill>
              </a:rPr>
              <a:t>Damping</a:t>
            </a:r>
          </a:p>
        </p:txBody>
      </p:sp>
      <p:sp>
        <p:nvSpPr>
          <p:cNvPr id="410" name="A force that opposes motion"/>
          <p:cNvSpPr txBox="1"/>
          <p:nvPr/>
        </p:nvSpPr>
        <p:spPr>
          <a:xfrm>
            <a:off x="419051" y="1036935"/>
            <a:ext cx="6803400" cy="379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444500" indent="-444500">
              <a:buSzPct val="75000"/>
              <a:buChar char="•"/>
              <a:defRPr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000" dirty="0">
                <a:solidFill>
                  <a:srgbClr val="0070C0"/>
                </a:solidFill>
              </a:rPr>
              <a:t>A force that opposes motion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friction</a:t>
            </a:r>
            <a:r>
              <a:rPr lang="en-US" sz="2000" dirty="0">
                <a:solidFill>
                  <a:schemeClr val="tx1"/>
                </a:solidFill>
              </a:rPr>
              <a:t>, air resistance ,…, etc.)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11" name="Proportional to velocity"/>
          <p:cNvSpPr txBox="1"/>
          <p:nvPr/>
        </p:nvSpPr>
        <p:spPr>
          <a:xfrm>
            <a:off x="419051" y="1707319"/>
            <a:ext cx="3079367" cy="379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444500" indent="-444500">
              <a:buSzPct val="75000"/>
              <a:buChar char="•"/>
              <a:defRPr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*</a:t>
            </a:r>
            <a:r>
              <a:rPr sz="2000" dirty="0">
                <a:solidFill>
                  <a:srgbClr val="0070C0"/>
                </a:solidFill>
              </a:rPr>
              <a:t>Proportional to velocity</a:t>
            </a:r>
          </a:p>
        </p:txBody>
      </p:sp>
      <p:sp>
        <p:nvSpPr>
          <p:cNvPr id="412" name="Solution depends on relative values of k and γ"/>
          <p:cNvSpPr txBox="1"/>
          <p:nvPr/>
        </p:nvSpPr>
        <p:spPr>
          <a:xfrm>
            <a:off x="779900" y="3476921"/>
            <a:ext cx="5044649" cy="379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>
              <a:buSzPct val="75000"/>
              <a:defRPr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solidFill>
                  <a:srgbClr val="0070C0"/>
                </a:solidFill>
              </a:rPr>
              <a:t>Solution depends on relative values of 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sz="2000" dirty="0">
                <a:solidFill>
                  <a:srgbClr val="0070C0"/>
                </a:solidFill>
              </a:rPr>
              <a:t>and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sz="2000" dirty="0">
                <a:solidFill>
                  <a:srgbClr val="0070C0"/>
                </a:solidFill>
              </a:rPr>
              <a:t> </a:t>
            </a:r>
            <a:r>
              <a:rPr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γ</a:t>
            </a:r>
            <a:r>
              <a:rPr sz="200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13" name="pasted-image.jpg" descr="pasted-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93" y="2428877"/>
            <a:ext cx="3482578" cy="589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pasted-image.jpg" descr="pasted-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225" y="1799334"/>
            <a:ext cx="2991445" cy="321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pasted-image.jpg" descr="pasted-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223" y="5433716"/>
            <a:ext cx="2321719" cy="705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pasted-image.jpg" descr="pasted-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242" y="4370820"/>
            <a:ext cx="1455540" cy="616148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(a more difficult differential equation!)"/>
          <p:cNvSpPr txBox="1"/>
          <p:nvPr/>
        </p:nvSpPr>
        <p:spPr>
          <a:xfrm>
            <a:off x="971630" y="2533600"/>
            <a:ext cx="2411107" cy="379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>
              <a:defRPr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000" dirty="0">
                <a:solidFill>
                  <a:srgbClr val="0070C0"/>
                </a:solidFill>
              </a:rPr>
              <a:t>a differential equation</a:t>
            </a:r>
          </a:p>
        </p:txBody>
      </p:sp>
      <p:grpSp>
        <p:nvGrpSpPr>
          <p:cNvPr id="422" name="成组"/>
          <p:cNvGrpSpPr/>
          <p:nvPr/>
        </p:nvGrpSpPr>
        <p:grpSpPr>
          <a:xfrm>
            <a:off x="2120786" y="4447951"/>
            <a:ext cx="2362875" cy="553641"/>
            <a:chOff x="37617" y="0"/>
            <a:chExt cx="3360531" cy="787400"/>
          </a:xfrm>
        </p:grpSpPr>
        <p:pic>
          <p:nvPicPr>
            <p:cNvPr id="420" name="pasted-image.jpg" descr="pasted-image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1747" y="0"/>
              <a:ext cx="1676401" cy="787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1" name="Define:"/>
            <p:cNvSpPr txBox="1"/>
            <p:nvPr/>
          </p:nvSpPr>
          <p:spPr>
            <a:xfrm>
              <a:off x="37617" y="90940"/>
              <a:ext cx="1392976" cy="605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1" tIns="50801" rIns="50801" bIns="50801" numCol="1" anchor="ctr">
              <a:spAutoFit/>
            </a:bodyPr>
            <a:lstStyle>
              <a:lvl1pPr>
                <a:defRPr sz="3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sz="2100" dirty="0">
                  <a:solidFill>
                    <a:schemeClr val="tx1"/>
                  </a:solidFill>
                </a:rPr>
                <a:t>Define: </a:t>
              </a: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7138169" y="2155659"/>
            <a:ext cx="503605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34011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 animBg="1" advAuto="0"/>
      <p:bldP spid="415" grpId="0" animBg="1" advAuto="0"/>
      <p:bldP spid="416" grpId="0" animBg="1" advAuto="0"/>
      <p:bldP spid="422" grpId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pasted-image.jpg" descr="pasted-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11" y="471042"/>
            <a:ext cx="1991321" cy="660797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“underdamped” system"/>
          <p:cNvSpPr txBox="1"/>
          <p:nvPr/>
        </p:nvSpPr>
        <p:spPr>
          <a:xfrm>
            <a:off x="3902295" y="588405"/>
            <a:ext cx="3061735" cy="426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300">
                <a:solidFill>
                  <a:srgbClr val="0070C0"/>
                </a:solidFill>
              </a:rPr>
              <a:t>“underdamped” system</a:t>
            </a:r>
          </a:p>
        </p:txBody>
      </p:sp>
      <p:pic>
        <p:nvPicPr>
          <p:cNvPr id="426" name="pasted-image.jpg" descr="pasted-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11" y="2645421"/>
            <a:ext cx="1928813" cy="660797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“critically damped” system"/>
          <p:cNvSpPr txBox="1"/>
          <p:nvPr/>
        </p:nvSpPr>
        <p:spPr>
          <a:xfrm>
            <a:off x="3701832" y="2762784"/>
            <a:ext cx="3496148" cy="426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300" dirty="0">
                <a:solidFill>
                  <a:srgbClr val="0070C0"/>
                </a:solidFill>
              </a:rPr>
              <a:t>“critically damped” system</a:t>
            </a:r>
          </a:p>
        </p:txBody>
      </p:sp>
      <p:pic>
        <p:nvPicPr>
          <p:cNvPr id="428" name="pasted-image.jpg" descr="pasted-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56" y="4659066"/>
            <a:ext cx="1991321" cy="660797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“overdamped” system"/>
          <p:cNvSpPr txBox="1"/>
          <p:nvPr/>
        </p:nvSpPr>
        <p:spPr>
          <a:xfrm>
            <a:off x="4043493" y="4776428"/>
            <a:ext cx="2866168" cy="426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300" dirty="0">
                <a:solidFill>
                  <a:srgbClr val="0070C0"/>
                </a:solidFill>
              </a:rPr>
              <a:t>“overdamped” system</a:t>
            </a:r>
          </a:p>
        </p:txBody>
      </p:sp>
      <p:pic>
        <p:nvPicPr>
          <p:cNvPr id="430" name="pasted-image.jpg" descr="pasted-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197" y="1582787"/>
            <a:ext cx="1062634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pasted-image.jpg" descr="pasted-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444" y="3777258"/>
            <a:ext cx="1009055" cy="241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pasted-image.jpg" descr="pasted-imag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356" y="5860107"/>
            <a:ext cx="1062634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asted-image.jpg" descr="pasted-imag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7723" y="5802065"/>
            <a:ext cx="4205884" cy="410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pasted-image.jpg" descr="pasted-image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0515" y="1582789"/>
            <a:ext cx="3295055" cy="383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pasted-image.jpg" descr="pasted-image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7886" y="3643314"/>
            <a:ext cx="2500313" cy="375047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线条"/>
          <p:cNvSpPr/>
          <p:nvPr/>
        </p:nvSpPr>
        <p:spPr>
          <a:xfrm>
            <a:off x="403773" y="2261443"/>
            <a:ext cx="8497190" cy="0"/>
          </a:xfrm>
          <a:prstGeom prst="lin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2400"/>
            </a:pPr>
            <a:endParaRPr sz="1700"/>
          </a:p>
        </p:txBody>
      </p:sp>
      <p:sp>
        <p:nvSpPr>
          <p:cNvPr id="437" name="线条"/>
          <p:cNvSpPr/>
          <p:nvPr/>
        </p:nvSpPr>
        <p:spPr>
          <a:xfrm>
            <a:off x="323406" y="4338715"/>
            <a:ext cx="8497190" cy="1"/>
          </a:xfrm>
          <a:prstGeom prst="lin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35718" tIns="35718" rIns="35718" bIns="35718" anchor="ctr"/>
          <a:lstStyle/>
          <a:p>
            <a:pPr>
              <a:defRPr sz="2400"/>
            </a:pPr>
            <a:endParaRPr sz="1700"/>
          </a:p>
        </p:txBody>
      </p:sp>
    </p:spTree>
    <p:extLst>
      <p:ext uri="{BB962C8B-B14F-4D97-AF65-F5344CB8AC3E}">
        <p14:creationId xmlns:p14="http://schemas.microsoft.com/office/powerpoint/2010/main" val="35236538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52" y="205383"/>
            <a:ext cx="7574566" cy="16308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组合 3"/>
          <p:cNvGrpSpPr/>
          <p:nvPr/>
        </p:nvGrpSpPr>
        <p:grpSpPr>
          <a:xfrm>
            <a:off x="1306598" y="2328098"/>
            <a:ext cx="1849528" cy="680278"/>
            <a:chOff x="2102126" y="2245802"/>
            <a:chExt cx="1849528" cy="680278"/>
          </a:xfrm>
        </p:grpSpPr>
        <p:pic>
          <p:nvPicPr>
            <p:cNvPr id="3" name="pasted-image.jpg" descr="pasted-imag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168" y="2245802"/>
              <a:ext cx="1464486" cy="68027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2102126" y="232433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474720" y="2483571"/>
                <a:ext cx="2191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=1.97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483571"/>
                <a:ext cx="21917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" r="-222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asted-image.jpg" descr="pasted-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119" y="3293492"/>
            <a:ext cx="1530940" cy="62928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56126" y="3423467"/>
                <a:ext cx="1146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=3.94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26" y="3423467"/>
                <a:ext cx="114627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28" r="-851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asted-image.jpg" descr="pasted-imag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598" y="4337866"/>
            <a:ext cx="2201587" cy="729816"/>
          </a:xfrm>
          <a:prstGeom prst="rect">
            <a:avLst/>
          </a:prstGeom>
          <a:ln w="25400">
            <a:noFill/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06615" y="4487330"/>
                <a:ext cx="9639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15" y="4487330"/>
                <a:ext cx="96398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266944" y="4337866"/>
                <a:ext cx="2450799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=0.13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944" y="4337866"/>
                <a:ext cx="2450799" cy="69390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36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underdamped.gif" descr="underdamped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3819" y="-165404"/>
            <a:ext cx="5241181" cy="3497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critical damped forced_oscillations6.gif" descr="critical damped forced_oscillations6.gi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3297" y="2304370"/>
            <a:ext cx="5472380" cy="3305122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underdamped"/>
          <p:cNvSpPr txBox="1"/>
          <p:nvPr/>
        </p:nvSpPr>
        <p:spPr>
          <a:xfrm>
            <a:off x="6439312" y="660164"/>
            <a:ext cx="1745669" cy="4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underdamped</a:t>
            </a:r>
          </a:p>
        </p:txBody>
      </p:sp>
      <p:sp>
        <p:nvSpPr>
          <p:cNvPr id="442" name="critically…"/>
          <p:cNvSpPr txBox="1"/>
          <p:nvPr/>
        </p:nvSpPr>
        <p:spPr>
          <a:xfrm>
            <a:off x="6439311" y="2706154"/>
            <a:ext cx="2704689" cy="4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>
              <a:defRPr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critically damped</a:t>
            </a:r>
          </a:p>
        </p:txBody>
      </p:sp>
      <p:pic>
        <p:nvPicPr>
          <p:cNvPr id="6" name="damping overdamped.gif" descr="damping overdamped.gif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3297" y="4868078"/>
            <a:ext cx="5472380" cy="386379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overdamped"/>
          <p:cNvSpPr txBox="1"/>
          <p:nvPr/>
        </p:nvSpPr>
        <p:spPr>
          <a:xfrm>
            <a:off x="6439312" y="5482773"/>
            <a:ext cx="1591780" cy="4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overdamped</a:t>
            </a:r>
          </a:p>
        </p:txBody>
      </p:sp>
    </p:spTree>
    <p:extLst>
      <p:ext uri="{BB962C8B-B14F-4D97-AF65-F5344CB8AC3E}">
        <p14:creationId xmlns:p14="http://schemas.microsoft.com/office/powerpoint/2010/main" val="9932029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86" y="278919"/>
            <a:ext cx="3848350" cy="1831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/>
        </p:nvGrpSpPr>
        <p:grpSpPr>
          <a:xfrm>
            <a:off x="1609815" y="404444"/>
            <a:ext cx="720968" cy="249363"/>
            <a:chOff x="1811217" y="1494692"/>
            <a:chExt cx="720968" cy="24936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811217" y="1744055"/>
              <a:ext cx="7209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890347" y="1494692"/>
              <a:ext cx="641838" cy="231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09589" y="796880"/>
                <a:ext cx="3255828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𝐿𝐶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𝑞</m:t>
                      </m:r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589" y="796880"/>
                <a:ext cx="3255828" cy="833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80289" y="3844616"/>
                <a:ext cx="12589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89" y="3844616"/>
                <a:ext cx="1258999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underdamped"/>
          <p:cNvSpPr txBox="1"/>
          <p:nvPr/>
        </p:nvSpPr>
        <p:spPr>
          <a:xfrm>
            <a:off x="786516" y="2193332"/>
            <a:ext cx="1745669" cy="4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underdamped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2821" y="2131784"/>
                <a:ext cx="1870256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𝐿𝐶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821" y="2131784"/>
                <a:ext cx="1870256" cy="6705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8558" y="2132873"/>
                <a:ext cx="1152047" cy="66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&lt;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558" y="2132873"/>
                <a:ext cx="1152047" cy="6694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0086" y="3012463"/>
                <a:ext cx="3702104" cy="628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sin</m:t>
                      </m:r>
                      <m:r>
                        <a:rPr lang="en-US" sz="2400" b="0" i="1" smtClean="0">
                          <a:latin typeface="Cambria Math"/>
                        </a:rPr>
                        <m:t>⁡(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6" y="3012463"/>
                <a:ext cx="3702104" cy="6283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13794" y="3316041"/>
                <a:ext cx="3181577" cy="628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cos</m:t>
                      </m:r>
                      <m:r>
                        <a:rPr lang="en-US" sz="2400" b="0" i="1" smtClean="0">
                          <a:latin typeface="Cambria Math"/>
                        </a:rPr>
                        <m:t>⁡(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794" y="3316041"/>
                <a:ext cx="3181577" cy="62831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>
          <a:xfrm>
            <a:off x="4137352" y="3347998"/>
            <a:ext cx="416029" cy="696673"/>
          </a:xfrm>
          <a:prstGeom prst="rightBrace">
            <a:avLst>
              <a:gd name="adj1" fmla="val 77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7340" y="5034602"/>
                <a:ext cx="3428631" cy="72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𝑄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cos</m:t>
                      </m:r>
                      <m:r>
                        <a:rPr lang="en-US" sz="2000" b="0" i="1" smtClean="0">
                          <a:latin typeface="Cambria Math"/>
                        </a:rPr>
                        <m:t>⁡(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0" y="5034602"/>
                <a:ext cx="3428631" cy="7280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43688" y="4044671"/>
                <a:ext cx="1990481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𝐿𝐶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688" y="4044671"/>
                <a:ext cx="1990481" cy="9106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5366" y="4978762"/>
                <a:ext cx="1598194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366" y="4978762"/>
                <a:ext cx="1598194" cy="9106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39288" y="5889461"/>
                <a:ext cx="2452594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=−(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𝑑𝑞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288" y="5889461"/>
                <a:ext cx="2452594" cy="67666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347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4" grpId="0"/>
      <p:bldP spid="21" grpId="0"/>
      <p:bldP spid="6" grpId="0"/>
      <p:bldP spid="22" grpId="0"/>
      <p:bldP spid="8" grpId="0" animBg="1"/>
      <p:bldP spid="23" grpId="0"/>
      <p:bldP spid="24" grpId="0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644" y="670003"/>
                <a:ext cx="3113288" cy="539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sin</m:t>
                      </m:r>
                      <m:r>
                        <a:rPr lang="en-US" sz="2000" b="0" i="1" smtClean="0">
                          <a:latin typeface="Cambria Math"/>
                        </a:rPr>
                        <m:t>⁡(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44" y="670003"/>
                <a:ext cx="3113288" cy="5393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61716" y="1015219"/>
                <a:ext cx="3743782" cy="628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cos</m:t>
                      </m:r>
                      <m:r>
                        <a:rPr lang="en-US" sz="2400" b="0" i="1" smtClean="0">
                          <a:latin typeface="Cambria Math"/>
                        </a:rPr>
                        <m:t>⁡(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16" y="1015219"/>
                <a:ext cx="3743782" cy="6283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22382" y="2732901"/>
                <a:ext cx="3913635" cy="751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cos</m:t>
                      </m:r>
                      <m:r>
                        <a:rPr lang="en-US" sz="2000" b="0" i="1" smtClean="0">
                          <a:latin typeface="Cambria Math"/>
                        </a:rPr>
                        <m:t>⁡(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82" y="2732901"/>
                <a:ext cx="3913635" cy="751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4368" y="1329376"/>
                <a:ext cx="1990481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𝐿𝐶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68" y="1329376"/>
                <a:ext cx="1990481" cy="910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11090" y="2459839"/>
                <a:ext cx="1752852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𝑐𝑜𝑠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90" y="2459839"/>
                <a:ext cx="1752852" cy="10016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10897" y="3624958"/>
                <a:ext cx="1568826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𝑑𝑞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897" y="3624958"/>
                <a:ext cx="1568826" cy="6766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76848" y="3093792"/>
                <a:ext cx="1754070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𝑠𝑖𝑛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848" y="3093792"/>
                <a:ext cx="1754070" cy="10016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42326" y="4793135"/>
                <a:ext cx="14718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𝐴𝑐𝑜𝑠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26" y="4793135"/>
                <a:ext cx="1471878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20036" y="4793135"/>
                <a:ext cx="12589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6" y="4793135"/>
                <a:ext cx="12589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2289450" y="4993190"/>
            <a:ext cx="26031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11090" y="4582108"/>
                <a:ext cx="1837362" cy="1053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90" y="4582108"/>
                <a:ext cx="1837362" cy="105330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78761" y="5612466"/>
                <a:ext cx="4289058" cy="1149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𝑄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𝐿𝐶</m:t>
                              </m:r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2200" b="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2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2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sin</m:t>
                      </m:r>
                      <m:r>
                        <a:rPr lang="en-US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2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61" y="5612466"/>
                <a:ext cx="4289058" cy="114948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3955611" y="1209318"/>
            <a:ext cx="510572" cy="36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右大括号 12"/>
          <p:cNvSpPr/>
          <p:nvPr/>
        </p:nvSpPr>
        <p:spPr>
          <a:xfrm>
            <a:off x="6801201" y="3093792"/>
            <a:ext cx="265775" cy="1028534"/>
          </a:xfrm>
          <a:prstGeom prst="rightBrace">
            <a:avLst>
              <a:gd name="adj1" fmla="val 9674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519588" y="4995280"/>
            <a:ext cx="26031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23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18" grpId="0"/>
      <p:bldP spid="20" grpId="0"/>
      <p:bldP spid="27" grpId="0"/>
      <p:bldP spid="29" grpId="0"/>
      <p:bldP spid="30" grpId="0"/>
      <p:bldP spid="31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40" y="242557"/>
            <a:ext cx="82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inductor shown above is formed by winding wire N times around a </a:t>
            </a:r>
            <a:r>
              <a:rPr lang="en-US" altLang="zh-CN" sz="2000" dirty="0" err="1"/>
              <a:t>toroidal</a:t>
            </a:r>
            <a:r>
              <a:rPr lang="en-US" altLang="zh-CN" sz="2000" dirty="0"/>
              <a:t> piece of iron of permeability </a:t>
            </a:r>
            <a:r>
              <a:rPr lang="en-US" altLang="zh-CN" sz="2000" dirty="0">
                <a:sym typeface="Symbol"/>
              </a:rPr>
              <a:t></a:t>
            </a:r>
            <a:r>
              <a:rPr lang="en-US" altLang="zh-CN" sz="2000" dirty="0"/>
              <a:t>. The major radius of the toroid is R and the minor radius is a, with a &lt;&lt; R. What is the inductance of this inductor?</a:t>
            </a:r>
            <a:endParaRPr lang="zh-CN" altLang="en-US" sz="2000" dirty="0"/>
          </a:p>
        </p:txBody>
      </p:sp>
      <p:pic>
        <p:nvPicPr>
          <p:cNvPr id="3" name="图片 2" descr="Figs\2_80.wm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81" y="1674314"/>
            <a:ext cx="3234087" cy="22330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5053067" y="1799582"/>
            <a:ext cx="3503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 &lt;&lt; R : equivalent to a solenoid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053067" y="3063240"/>
                <a:ext cx="2440796" cy="816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067" y="3063240"/>
                <a:ext cx="2440796" cy="8169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081180" y="4434940"/>
                <a:ext cx="1271823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80" y="4434940"/>
                <a:ext cx="1271823" cy="6176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549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1" y="267600"/>
            <a:ext cx="8185567" cy="1177152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34204" y="2008553"/>
                <a:ext cx="5552161" cy="758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𝑓𝐿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480 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=2.54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04" y="2008553"/>
                <a:ext cx="5552161" cy="7586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34204" y="3422825"/>
                <a:ext cx="6026778" cy="758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𝑓𝐿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480 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=1.52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04" y="3422825"/>
                <a:ext cx="6026778" cy="7586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842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054" y="546234"/>
            <a:ext cx="7917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the current changes in an air core inductor having a self- inductance of 25 x 10</a:t>
            </a:r>
            <a:r>
              <a:rPr lang="en-US" altLang="zh-CN" baseline="30000" dirty="0"/>
              <a:t>-5</a:t>
            </a:r>
            <a:r>
              <a:rPr lang="en-US" altLang="zh-CN" dirty="0"/>
              <a:t> H from zero to 1.0 A in 0.10 sec, what is the magnitude and direction of the self-induced </a:t>
            </a:r>
            <a:r>
              <a:rPr lang="en-US" altLang="zh-CN" dirty="0" err="1"/>
              <a:t>emf</a:t>
            </a:r>
            <a:r>
              <a:rPr lang="en-US" altLang="zh-CN" dirty="0"/>
              <a:t>? </a:t>
            </a:r>
          </a:p>
          <a:p>
            <a:endParaRPr lang="en-US" altLang="zh-CN" dirty="0"/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- L ΔI/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(-25 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 0.10 = -2.5 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zh-CN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4727" y="3848180"/>
            <a:ext cx="7849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is the energy required to establish a magnetic field by a 5.00 H inductor carrying a current of 10.0 A?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½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/>
              <a:t>250 </a:t>
            </a:r>
            <a:r>
              <a:rPr lang="en-US" altLang="zh-CN" i="1" dirty="0"/>
              <a:t>J</a:t>
            </a:r>
            <a:endParaRPr lang="zh-CN" altLang="zh-CN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211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38" y="311399"/>
            <a:ext cx="7782166" cy="946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8" y="1114859"/>
            <a:ext cx="7179870" cy="1663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20" y="3159247"/>
            <a:ext cx="3152571" cy="140777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(a) C= 13 nF"/>
          <p:cNvSpPr txBox="1"/>
          <p:nvPr/>
        </p:nvSpPr>
        <p:spPr>
          <a:xfrm>
            <a:off x="864478" y="4567026"/>
            <a:ext cx="2944713" cy="65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>
                <a:solidFill>
                  <a:srgbClr val="0070C0"/>
                </a:solidFill>
              </a:rPr>
              <a:t>(a) C= 13</a:t>
            </a:r>
            <a:r>
              <a:rPr lang="en-US" dirty="0">
                <a:solidFill>
                  <a:srgbClr val="0070C0"/>
                </a:solidFill>
              </a:rPr>
              <a:t>.3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 err="1">
                <a:solidFill>
                  <a:srgbClr val="0070C0"/>
                </a:solidFill>
              </a:rPr>
              <a:t>nF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(b) XC= 12 μΩ"/>
          <p:cNvSpPr txBox="1"/>
          <p:nvPr/>
        </p:nvSpPr>
        <p:spPr>
          <a:xfrm>
            <a:off x="864478" y="5466257"/>
            <a:ext cx="2697850" cy="65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>
              <a:defRPr sz="3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0070C0"/>
                </a:solidFill>
              </a:rPr>
              <a:t>(b) X</a:t>
            </a:r>
            <a:r>
              <a:rPr baseline="-5999" dirty="0">
                <a:solidFill>
                  <a:srgbClr val="0070C0"/>
                </a:solidFill>
              </a:rPr>
              <a:t>C</a:t>
            </a:r>
            <a:r>
              <a:rPr dirty="0">
                <a:solidFill>
                  <a:srgbClr val="0070C0"/>
                </a:solidFill>
              </a:rPr>
              <a:t>= 12 Ω</a:t>
            </a:r>
          </a:p>
        </p:txBody>
      </p:sp>
      <p:pic>
        <p:nvPicPr>
          <p:cNvPr id="7" name="pasted-image.jpg" descr="pasted-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508" y="3312405"/>
            <a:ext cx="2362200" cy="914401"/>
          </a:xfrm>
          <a:prstGeom prst="rect">
            <a:avLst/>
          </a:prstGeom>
          <a:ln w="254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599184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1" y="361270"/>
            <a:ext cx="8641796" cy="22564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(a) L=21.2 mH"/>
          <p:cNvSpPr txBox="1"/>
          <p:nvPr/>
        </p:nvSpPr>
        <p:spPr>
          <a:xfrm>
            <a:off x="1406064" y="3770769"/>
            <a:ext cx="3012039" cy="65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>
                <a:solidFill>
                  <a:srgbClr val="0070C0"/>
                </a:solidFill>
              </a:rPr>
              <a:t>(a) L=21.2 </a:t>
            </a:r>
            <a:r>
              <a:rPr dirty="0" err="1">
                <a:solidFill>
                  <a:srgbClr val="0070C0"/>
                </a:solidFill>
              </a:rPr>
              <a:t>mH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" name="(b) XL=8 Ω"/>
          <p:cNvSpPr txBox="1"/>
          <p:nvPr/>
        </p:nvSpPr>
        <p:spPr>
          <a:xfrm>
            <a:off x="1649044" y="4918872"/>
            <a:ext cx="2314733" cy="65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>
              <a:defRPr sz="3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0070C0"/>
                </a:solidFill>
              </a:rPr>
              <a:t>(b) X</a:t>
            </a:r>
            <a:r>
              <a:rPr baseline="-5999" dirty="0">
                <a:solidFill>
                  <a:srgbClr val="0070C0"/>
                </a:solidFill>
              </a:rPr>
              <a:t>L</a:t>
            </a:r>
            <a:r>
              <a:rPr dirty="0">
                <a:solidFill>
                  <a:srgbClr val="0070C0"/>
                </a:solidFill>
              </a:rPr>
              <a:t>=8 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573635" y="2893427"/>
                <a:ext cx="2348450" cy="43088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𝑓𝐿</m:t>
                      </m:r>
                    </m:oMath>
                  </m:oMathPara>
                </a14:m>
                <a:endPara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35" y="2893427"/>
                <a:ext cx="234845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2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85737"/>
            <a:ext cx="8782050" cy="2828925"/>
          </a:xfrm>
          <a:prstGeom prst="rect">
            <a:avLst/>
          </a:prstGeom>
        </p:spPr>
      </p:pic>
      <p:pic>
        <p:nvPicPr>
          <p:cNvPr id="3" name="pasted-image.jpg" descr="pasted-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36" y="3227177"/>
            <a:ext cx="2930264" cy="546982"/>
          </a:xfrm>
          <a:prstGeom prst="rect">
            <a:avLst/>
          </a:prstGeom>
          <a:ln w="25400" cap="flat">
            <a:noFill/>
            <a:miter lim="400000"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557016" y="3316002"/>
                <a:ext cx="1401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=43.86 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016" y="3316002"/>
                <a:ext cx="140153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47" r="-5240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4360" y="4233672"/>
                <a:ext cx="2243178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=0.91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4233672"/>
                <a:ext cx="2243178" cy="6890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94360" y="5312664"/>
                <a:ext cx="1933030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5312664"/>
                <a:ext cx="1933030" cy="5741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57419" y="5386370"/>
                <a:ext cx="14486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24.2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419" y="5386370"/>
                <a:ext cx="1448666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560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" y="142494"/>
            <a:ext cx="8400519" cy="40180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39" y="4395407"/>
            <a:ext cx="8260461" cy="7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681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699</Words>
  <Application>Microsoft Office PowerPoint</Application>
  <PresentationFormat>全屏显示(4:3)</PresentationFormat>
  <Paragraphs>118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asd</dc:creator>
  <cp:lastModifiedBy>CuiYaJing</cp:lastModifiedBy>
  <cp:revision>57</cp:revision>
  <dcterms:created xsi:type="dcterms:W3CDTF">2018-04-23T15:27:03Z</dcterms:created>
  <dcterms:modified xsi:type="dcterms:W3CDTF">2022-05-11T09:44:07Z</dcterms:modified>
</cp:coreProperties>
</file>