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60" r:id="rId4"/>
    <p:sldId id="257" r:id="rId5"/>
    <p:sldId id="259" r:id="rId6"/>
    <p:sldId id="267" r:id="rId7"/>
    <p:sldId id="293" r:id="rId8"/>
    <p:sldId id="294" r:id="rId9"/>
    <p:sldId id="295" r:id="rId10"/>
    <p:sldId id="30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2" autoAdjust="0"/>
    <p:restoredTop sz="94660"/>
  </p:normalViewPr>
  <p:slideViewPr>
    <p:cSldViewPr>
      <p:cViewPr varScale="1">
        <p:scale>
          <a:sx n="82" d="100"/>
          <a:sy n="82" d="100"/>
        </p:scale>
        <p:origin x="146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79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0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59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8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1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46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3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5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2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6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BE09B-D714-412A-AC6A-1AEC27DC752E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52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68183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043608" y="357301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92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404664"/>
            <a:ext cx="8352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A bar magnetic with magnetic dipole </a:t>
            </a:r>
            <a:r>
              <a:rPr lang="en-US" altLang="zh-CN" sz="2000" b="1" i="1" dirty="0"/>
              <a:t>m</a:t>
            </a:r>
            <a:r>
              <a:rPr lang="en-US" altLang="zh-CN" sz="2000" dirty="0"/>
              <a:t> is place on a desk top, a distance </a:t>
            </a:r>
            <a:r>
              <a:rPr lang="en-US" altLang="zh-CN" sz="2000" b="1" i="1" dirty="0"/>
              <a:t>r</a:t>
            </a:r>
            <a:r>
              <a:rPr lang="en-US" altLang="zh-CN" sz="2000" dirty="0"/>
              <a:t> from an infinitely long wire carrying current </a:t>
            </a:r>
            <a:r>
              <a:rPr lang="en-US" altLang="zh-CN" sz="2000" i="1" dirty="0"/>
              <a:t>I, </a:t>
            </a:r>
            <a:r>
              <a:rPr lang="en-US" altLang="zh-CN" sz="2000" dirty="0"/>
              <a:t>which is also on the desk top. What are the directions of the forces on the wires for the two orientations shown?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3361905" cy="20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98363"/>
            <a:ext cx="4323809" cy="2219048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1524744" y="4828449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676872" y="4842185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324944" y="5058209"/>
            <a:ext cx="4320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369060" y="5058209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5512758" y="4909547"/>
            <a:ext cx="304892" cy="369332"/>
            <a:chOff x="5535678" y="4720498"/>
            <a:chExt cx="304892" cy="369332"/>
          </a:xfrm>
        </p:grpSpPr>
        <p:sp>
          <p:nvSpPr>
            <p:cNvPr id="15" name="椭圆 14"/>
            <p:cNvSpPr/>
            <p:nvPr/>
          </p:nvSpPr>
          <p:spPr>
            <a:xfrm>
              <a:off x="5580112" y="4797152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535678" y="472049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40664" y="4524826"/>
            <a:ext cx="327334" cy="769441"/>
            <a:chOff x="5524457" y="4366086"/>
            <a:chExt cx="327334" cy="769441"/>
          </a:xfrm>
        </p:grpSpPr>
        <p:sp>
          <p:nvSpPr>
            <p:cNvPr id="19" name="椭圆 18"/>
            <p:cNvSpPr/>
            <p:nvPr/>
          </p:nvSpPr>
          <p:spPr>
            <a:xfrm>
              <a:off x="5580112" y="4797152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24457" y="4366086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/>
                <a:t>.</a:t>
              </a:r>
              <a:endParaRPr lang="zh-CN" altLang="en-US" sz="4400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480344" y="4340298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328216" y="4350957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</a:t>
            </a:r>
            <a:endParaRPr lang="zh-CN" altLang="en-US" sz="2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326437" y="433528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</a:t>
            </a:r>
            <a:endParaRPr lang="zh-CN" altLang="en-US" sz="28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369060" y="431896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</a:t>
            </a:r>
            <a:endParaRPr lang="zh-CN" altLang="en-US" sz="2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452119" y="4305229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</a:t>
            </a:r>
            <a:endParaRPr lang="zh-CN" altLang="en-US" sz="28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710984" y="4305229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</a:t>
            </a:r>
            <a:endParaRPr lang="zh-CN" altLang="en-US" sz="2800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2123728" y="2708920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939222" y="300739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endParaRPr lang="zh-CN" altLang="en-US" b="1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616439" y="2780928"/>
            <a:ext cx="359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290533" y="265044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endParaRPr lang="zh-CN" altLang="en-US" b="1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503264" y="213285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896320" y="2204864"/>
            <a:ext cx="0" cy="44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1187624" y="2276872"/>
            <a:ext cx="0" cy="37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744192" y="213285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978612" y="171315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B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74102" y="2957347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5811513" y="2420888"/>
            <a:ext cx="200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 flipV="1">
            <a:off x="6228184" y="2276872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6522838" y="2213404"/>
            <a:ext cx="352109" cy="2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5340518" y="2339418"/>
            <a:ext cx="254971" cy="9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4982900" y="2276872"/>
            <a:ext cx="252549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6885872" y="1756366"/>
            <a:ext cx="0" cy="488523"/>
          </a:xfrm>
          <a:prstGeom prst="straightConnector1">
            <a:avLst/>
          </a:prstGeom>
          <a:ln w="25400">
            <a:solidFill>
              <a:srgbClr val="FF0000">
                <a:alpha val="96000"/>
              </a:srgb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5050441" y="2566593"/>
            <a:ext cx="10925" cy="508899"/>
          </a:xfrm>
          <a:prstGeom prst="straightConnector1">
            <a:avLst/>
          </a:prstGeom>
          <a:ln w="25400">
            <a:solidFill>
              <a:srgbClr val="FF0000">
                <a:alpha val="96000"/>
              </a:srgb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78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47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" y="260648"/>
            <a:ext cx="9039121" cy="4018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691680" y="5085184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4283968" y="2636912"/>
            <a:ext cx="12241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7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17324"/>
            <a:ext cx="872492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99983" y="3212976"/>
            <a:ext cx="1381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Proton: 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Electron: -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038619"/>
            <a:ext cx="3097535" cy="26367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5536" y="4184050"/>
            <a:ext cx="2639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Same direction of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074570" y="4322549"/>
            <a:ext cx="43204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1088" y="4184050"/>
            <a:ext cx="2272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Reverse the field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97" y="5229196"/>
            <a:ext cx="1213998" cy="77603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88742" y="5386384"/>
            <a:ext cx="3403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Electron has smaller mass</a:t>
            </a:r>
            <a:endParaRPr lang="zh-CN" altLang="en-US" sz="2400" dirty="0"/>
          </a:p>
        </p:txBody>
      </p:sp>
      <p:sp>
        <p:nvSpPr>
          <p:cNvPr id="10" name="右箭头 9"/>
          <p:cNvSpPr/>
          <p:nvPr/>
        </p:nvSpPr>
        <p:spPr>
          <a:xfrm>
            <a:off x="6067609" y="5524883"/>
            <a:ext cx="43204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88828" y="5386383"/>
            <a:ext cx="2444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Decrease the field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7770" y="269167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81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8" grpId="0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1" y="260648"/>
            <a:ext cx="880248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asted-image.jpg" descr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576" y="3140968"/>
            <a:ext cx="2376264" cy="475253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75856" y="2874737"/>
                <a:ext cx="4996752" cy="774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=1.6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3.5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×0.6×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874737"/>
                <a:ext cx="4996752" cy="7746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311280" y="3789040"/>
                <a:ext cx="21517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=2.9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−14</m:t>
                          </m:r>
                        </m:sup>
                      </m:sSup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280" y="3789040"/>
                <a:ext cx="215174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33" t="-1667" r="-283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326152" y="1943254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81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6333348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96952"/>
            <a:ext cx="34480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862960" y="336940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81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506114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27584" y="3645024"/>
            <a:ext cx="4963859" cy="461665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Velocity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altLang="zh-CN" sz="2400" dirty="0"/>
              <a:t> parallel to magnetic field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7092280" y="320339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1313" y="4725144"/>
            <a:ext cx="6687408" cy="461665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magnetic force </a:t>
            </a:r>
            <a:r>
              <a:rPr lang="en-US" altLang="zh-CN" sz="2400" b="1" u="sng" dirty="0"/>
              <a:t>always</a:t>
            </a:r>
            <a:r>
              <a:rPr lang="en-US" altLang="zh-CN" sz="2400" u="sng" dirty="0"/>
              <a:t> </a:t>
            </a:r>
            <a:r>
              <a:rPr lang="en-US" altLang="zh-CN" sz="2400" b="1" u="sng" dirty="0"/>
              <a:t>perpendicular</a:t>
            </a:r>
            <a:r>
              <a:rPr lang="en-US" altLang="zh-CN" sz="2400" u="sng" dirty="0"/>
              <a:t> </a:t>
            </a:r>
            <a:r>
              <a:rPr lang="en-US" altLang="zh-CN" sz="2400" dirty="0"/>
              <a:t>to the velocity</a:t>
            </a:r>
            <a:endParaRPr lang="zh-CN" altLang="en-US" sz="2400" dirty="0"/>
          </a:p>
        </p:txBody>
      </p:sp>
      <p:sp>
        <p:nvSpPr>
          <p:cNvPr id="3" name="下箭头 2"/>
          <p:cNvSpPr/>
          <p:nvPr/>
        </p:nvSpPr>
        <p:spPr>
          <a:xfrm>
            <a:off x="3165497" y="4192400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3931289" y="5345682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10989" y="5834843"/>
            <a:ext cx="5640599" cy="83099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magnetic force changes the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direction</a:t>
            </a:r>
            <a:r>
              <a:rPr lang="en-US" altLang="zh-CN" sz="2400" dirty="0"/>
              <a:t> of the velocity,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altLang="zh-CN" sz="2400" dirty="0"/>
              <a:t> the </a:t>
            </a:r>
            <a:r>
              <a:rPr lang="en-US" altLang="zh-CN" sz="2400" b="1" u="sng" dirty="0"/>
              <a:t>speed</a:t>
            </a:r>
            <a:endParaRPr lang="zh-CN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402881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3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0" y="548680"/>
            <a:ext cx="900829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H="1">
            <a:off x="6300192" y="3284984"/>
            <a:ext cx="64807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472584" y="328498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19872" y="1340768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2" y="332656"/>
            <a:ext cx="9144000" cy="43216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31640" y="4077072"/>
            <a:ext cx="617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i="1" dirty="0">
                <a:solidFill>
                  <a:srgbClr val="FF0000"/>
                </a:solidFill>
                <a:latin typeface="Bahnschrift" panose="020B0502040204020203" pitchFamily="34" charset="0"/>
                <a:ea typeface="Microsoft JhengHei" panose="020B0604030504040204" pitchFamily="34" charset="-120"/>
                <a:cs typeface="Ebrima" panose="02000000000000000000" pitchFamily="2" charset="0"/>
              </a:rPr>
              <a:t>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38091" y="395019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  <a:latin typeface="Bahnschrift" panose="020B0502040204020203" pitchFamily="34" charset="0"/>
                <a:ea typeface="Microsoft JhengHei" panose="020B0604030504040204" pitchFamily="34" charset="-120"/>
                <a:cs typeface="Ebrima" panose="02000000000000000000" pitchFamily="2" charset="0"/>
              </a:rPr>
              <a:t>X</a:t>
            </a:r>
            <a:endParaRPr lang="zh-CN" altLang="en-US" sz="4800" b="1" dirty="0">
              <a:solidFill>
                <a:srgbClr val="FF0000"/>
              </a:solidFill>
              <a:latin typeface="Bahnschrift" panose="020B0502040204020203" pitchFamily="34" charset="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13926" y="3950194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  <a:latin typeface="Bahnschrift" panose="020B0502040204020203" pitchFamily="34" charset="0"/>
                <a:ea typeface="Microsoft JhengHei" panose="020B0604030504040204" pitchFamily="34" charset="-120"/>
                <a:cs typeface="Ebrima" panose="02000000000000000000" pitchFamily="2" charset="0"/>
              </a:rPr>
              <a:t>X</a:t>
            </a:r>
            <a:endParaRPr lang="zh-CN" altLang="en-US" sz="4800" b="1" dirty="0">
              <a:solidFill>
                <a:srgbClr val="FF0000"/>
              </a:solidFill>
              <a:latin typeface="Bahnschrift" panose="020B0502040204020203" pitchFamily="34" charset="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64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188640"/>
            <a:ext cx="7920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Hall effect: A uniform magnetic field B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 in the z-direction is applied to a semiconducting material carrying current in the y-direction. In steady state, a voltage develops across d and the charge velocity </a:t>
            </a:r>
            <a:r>
              <a:rPr lang="en-US" altLang="zh-CN" sz="2000" dirty="0" err="1"/>
              <a:t>v</a:t>
            </a:r>
            <a:r>
              <a:rPr lang="en-US" altLang="zh-CN" sz="2000" baseline="-25000" dirty="0" err="1"/>
              <a:t>y</a:t>
            </a:r>
            <a:r>
              <a:rPr lang="en-US" altLang="zh-CN" sz="2000" dirty="0"/>
              <a:t> does not vary (electric and magnetic forces balance). What is the polarity of the charge carriers (n-type vs. p-type semiconductor)?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63872"/>
            <a:ext cx="5638800" cy="287655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5364088" y="3501008"/>
            <a:ext cx="792088" cy="7920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12160" y="3861048"/>
            <a:ext cx="144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8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572000" y="4509120"/>
            <a:ext cx="443136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355356" y="4522773"/>
            <a:ext cx="625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400" b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830807" y="3520992"/>
            <a:ext cx="300082" cy="782029"/>
            <a:chOff x="5088704" y="3556653"/>
            <a:chExt cx="300082" cy="782029"/>
          </a:xfrm>
        </p:grpSpPr>
        <p:grpSp>
          <p:nvGrpSpPr>
            <p:cNvPr id="18" name="组合 17"/>
            <p:cNvGrpSpPr/>
            <p:nvPr/>
          </p:nvGrpSpPr>
          <p:grpSpPr>
            <a:xfrm>
              <a:off x="5088704" y="3556653"/>
              <a:ext cx="300082" cy="553998"/>
              <a:chOff x="4890011" y="3547128"/>
              <a:chExt cx="300082" cy="553998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4890011" y="354712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+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890011" y="373179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+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5088704" y="39693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+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053146" y="3474155"/>
            <a:ext cx="279244" cy="874362"/>
            <a:chOff x="5088704" y="3556653"/>
            <a:chExt cx="279244" cy="874362"/>
          </a:xfrm>
        </p:grpSpPr>
        <p:grpSp>
          <p:nvGrpSpPr>
            <p:cNvPr id="24" name="组合 23"/>
            <p:cNvGrpSpPr/>
            <p:nvPr/>
          </p:nvGrpSpPr>
          <p:grpSpPr>
            <a:xfrm>
              <a:off x="5088704" y="3556653"/>
              <a:ext cx="279244" cy="646331"/>
              <a:chOff x="4890011" y="3547128"/>
              <a:chExt cx="279244" cy="64633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4890011" y="3547128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-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890011" y="3731794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-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5088704" y="3969350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-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862630" y="5733256"/>
            <a:ext cx="222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Positive (p-type)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8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212</Words>
  <Application>Microsoft Office PowerPoint</Application>
  <PresentationFormat>全屏显示(4:3)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Microsoft JhengHei</vt:lpstr>
      <vt:lpstr>宋体</vt:lpstr>
      <vt:lpstr>Arial</vt:lpstr>
      <vt:lpstr>Bahnschrift</vt:lpstr>
      <vt:lpstr>Calibri</vt:lpstr>
      <vt:lpstr>Cambria Math</vt:lpstr>
      <vt:lpstr>Ebrima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</dc:creator>
  <cp:lastModifiedBy>asd</cp:lastModifiedBy>
  <cp:revision>42</cp:revision>
  <dcterms:created xsi:type="dcterms:W3CDTF">2018-03-31T06:46:36Z</dcterms:created>
  <dcterms:modified xsi:type="dcterms:W3CDTF">2021-03-25T15:35:48Z</dcterms:modified>
</cp:coreProperties>
</file>