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91" r:id="rId3"/>
    <p:sldId id="301" r:id="rId4"/>
    <p:sldId id="302" r:id="rId5"/>
    <p:sldId id="303" r:id="rId6"/>
    <p:sldId id="304" r:id="rId7"/>
    <p:sldId id="305" r:id="rId8"/>
    <p:sldId id="306" r:id="rId9"/>
    <p:sldId id="30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D7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2" autoAdjust="0"/>
    <p:restoredTop sz="94660"/>
  </p:normalViewPr>
  <p:slideViewPr>
    <p:cSldViewPr>
      <p:cViewPr varScale="1">
        <p:scale>
          <a:sx n="68" d="100"/>
          <a:sy n="68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796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0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59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8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281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589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46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23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55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6722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06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BE09B-D714-412A-AC6A-1AEC27DC752E}" type="datetimeFigureOut">
              <a:rPr lang="zh-CN" altLang="en-US" smtClean="0"/>
              <a:t>2023/10/16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ADA9-1C70-4C30-B682-90C9C55495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52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0.png"/><Relationship Id="rId4" Type="http://schemas.openxmlformats.org/officeDocument/2006/relationships/image" Target="../media/image12.jpe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gif"/><Relationship Id="rId3" Type="http://schemas.openxmlformats.org/officeDocument/2006/relationships/image" Target="../media/image20.png"/><Relationship Id="rId7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4664"/>
            <a:ext cx="9037927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7092280" y="320339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27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"/>
            <a:ext cx="8848725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 flipH="1">
            <a:off x="5076056" y="1772816"/>
            <a:ext cx="72008" cy="2880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3779912" y="1556792"/>
            <a:ext cx="0" cy="3600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297805" y="1369833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843808" y="1186348"/>
            <a:ext cx="362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x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                            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 err="1">
                <a:solidFill>
                  <a:srgbClr val="FF0000"/>
                </a:solidFill>
              </a:rPr>
              <a:t>x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843808" y="472320"/>
            <a:ext cx="39116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.    .    .     .    .    .    .    .   .   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7092280" y="3203394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065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93579"/>
            <a:ext cx="8808710" cy="281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131840" y="3573016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G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067944" y="1412776"/>
            <a:ext cx="320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</a:rPr>
              <a:t>.</a:t>
            </a:r>
            <a:endParaRPr lang="zh-CN" altLang="en-US" sz="4000" b="1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7944" y="1476072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607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404664"/>
            <a:ext cx="7285614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778560"/>
            <a:ext cx="2088232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箭头连接符 2"/>
          <p:cNvCxnSpPr/>
          <p:nvPr/>
        </p:nvCxnSpPr>
        <p:spPr>
          <a:xfrm>
            <a:off x="5508104" y="2060848"/>
            <a:ext cx="648072" cy="648072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V="1">
            <a:off x="6264188" y="2539768"/>
            <a:ext cx="252028" cy="25777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H="1">
            <a:off x="6291572" y="1990540"/>
            <a:ext cx="704675" cy="7200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6300192" y="2855828"/>
            <a:ext cx="216024" cy="21313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6300192" y="2922600"/>
            <a:ext cx="696055" cy="64270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6189852" y="2471833"/>
            <a:ext cx="252028" cy="257772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5488084" y="2855828"/>
            <a:ext cx="701768" cy="676586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6225856" y="2877730"/>
            <a:ext cx="216024" cy="232630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6315866" y="2822152"/>
            <a:ext cx="848422" cy="5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483768" y="414908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284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3" y="332656"/>
            <a:ext cx="585244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498" y="1412776"/>
            <a:ext cx="2725862" cy="22733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7092280" y="1484784"/>
            <a:ext cx="432048" cy="43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55576" y="3954251"/>
            <a:ext cx="2057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Same direction</a:t>
            </a:r>
            <a:endParaRPr lang="zh-CN" altLang="en-US" sz="2400" dirty="0"/>
          </a:p>
        </p:txBody>
      </p:sp>
      <p:sp>
        <p:nvSpPr>
          <p:cNvPr id="4" name="右箭头 3"/>
          <p:cNvSpPr/>
          <p:nvPr/>
        </p:nvSpPr>
        <p:spPr>
          <a:xfrm>
            <a:off x="2915816" y="407707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61817" y="3954251"/>
            <a:ext cx="1371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attractive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452028" y="4657798"/>
            <a:ext cx="2461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opposite direction</a:t>
            </a:r>
            <a:endParaRPr lang="zh-CN" altLang="en-US" sz="2400" dirty="0"/>
          </a:p>
        </p:txBody>
      </p:sp>
      <p:sp>
        <p:nvSpPr>
          <p:cNvPr id="9" name="右箭头 8"/>
          <p:cNvSpPr/>
          <p:nvPr/>
        </p:nvSpPr>
        <p:spPr>
          <a:xfrm>
            <a:off x="2915816" y="4780619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461817" y="4657798"/>
            <a:ext cx="1317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repulsive</a:t>
            </a:r>
            <a:endParaRPr lang="zh-CN" altLang="en-US" sz="2400" dirty="0"/>
          </a:p>
        </p:txBody>
      </p:sp>
      <p:cxnSp>
        <p:nvCxnSpPr>
          <p:cNvPr id="6" name="直接箭头连接符 5"/>
          <p:cNvCxnSpPr/>
          <p:nvPr/>
        </p:nvCxnSpPr>
        <p:spPr>
          <a:xfrm flipH="1">
            <a:off x="6588224" y="1703080"/>
            <a:ext cx="720080" cy="0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7308304" y="1772816"/>
            <a:ext cx="0" cy="648072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V="1">
            <a:off x="7308304" y="910992"/>
            <a:ext cx="720080" cy="792088"/>
          </a:xfrm>
          <a:prstGeom prst="straightConnector1">
            <a:avLst/>
          </a:prstGeom>
          <a:ln w="25400">
            <a:solidFill>
              <a:srgbClr val="0070C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732" y="5484165"/>
            <a:ext cx="1986161" cy="8085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6556310" y="1079405"/>
                <a:ext cx="399148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310" y="1079405"/>
                <a:ext cx="399148" cy="51854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7412651" y="1990133"/>
                <a:ext cx="399148" cy="518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B05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00B05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2651" y="1990133"/>
                <a:ext cx="399148" cy="51854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7236296" y="357391"/>
                <a:ext cx="1417247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en-US" altLang="zh-CN" b="1" i="1" smtClean="0"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1" i="1" smtClean="0">
                                  <a:solidFill>
                                    <a:srgbClr val="0070C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rad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𝑰</m:t>
                          </m:r>
                        </m:num>
                        <m:den>
                          <m:r>
                            <a:rPr lang="en-US" altLang="zh-CN" b="1" i="1" smtClean="0">
                              <a:solidFill>
                                <a:srgbClr val="0070C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zh-CN" altLang="en-US" b="1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357391"/>
                <a:ext cx="1417247" cy="63549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本框 25"/>
          <p:cNvSpPr txBox="1"/>
          <p:nvPr/>
        </p:nvSpPr>
        <p:spPr>
          <a:xfrm>
            <a:off x="3372263" y="2348880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9204" y="3994277"/>
            <a:ext cx="1742595" cy="234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48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/>
      <p:bldP spid="4" grpId="0" animBg="1"/>
      <p:bldP spid="7" grpId="0"/>
      <p:bldP spid="8" grpId="0"/>
      <p:bldP spid="9" grpId="0" animBg="1"/>
      <p:bldP spid="10" grpId="0"/>
      <p:bldP spid="21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25" y="332656"/>
            <a:ext cx="8076701" cy="792088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96752"/>
            <a:ext cx="4283968" cy="3528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asted-image.jpg" descr="pasted-image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6043" y="4256853"/>
            <a:ext cx="1440160" cy="648549"/>
          </a:xfrm>
          <a:prstGeom prst="rect">
            <a:avLst/>
          </a:prstGeom>
          <a:ln w="25400" cap="flat">
            <a:noFill/>
            <a:miter lim="400000"/>
          </a:ln>
          <a:effectLst/>
        </p:spPr>
      </p:pic>
      <p:cxnSp>
        <p:nvCxnSpPr>
          <p:cNvPr id="8" name="直接箭头连接符 7"/>
          <p:cNvCxnSpPr/>
          <p:nvPr/>
        </p:nvCxnSpPr>
        <p:spPr>
          <a:xfrm>
            <a:off x="6156176" y="1700808"/>
            <a:ext cx="64807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228184" y="2564904"/>
            <a:ext cx="576064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1124824" y="2345843"/>
                <a:ext cx="1672446" cy="615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24" y="2345843"/>
                <a:ext cx="1672446" cy="61510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125936" y="1368697"/>
                <a:ext cx="1405769" cy="664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936" y="1368697"/>
                <a:ext cx="1405769" cy="664221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209291" y="3429000"/>
                <a:ext cx="1239057" cy="660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291" y="3429000"/>
                <a:ext cx="1239057" cy="66005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475656" y="45811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683568" y="15506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77110" y="2530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677110" y="35942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83568" y="4574163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</a:t>
            </a:r>
            <a:endParaRPr lang="zh-CN" altLang="en-US" dirty="0"/>
          </a:p>
        </p:txBody>
      </p:sp>
      <p:cxnSp>
        <p:nvCxnSpPr>
          <p:cNvPr id="22" name="直接箭头连接符 21"/>
          <p:cNvCxnSpPr/>
          <p:nvPr/>
        </p:nvCxnSpPr>
        <p:spPr>
          <a:xfrm>
            <a:off x="3026612" y="3789040"/>
            <a:ext cx="3600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组合 22"/>
          <p:cNvGrpSpPr/>
          <p:nvPr/>
        </p:nvGrpSpPr>
        <p:grpSpPr>
          <a:xfrm>
            <a:off x="3097270" y="1544091"/>
            <a:ext cx="304892" cy="369332"/>
            <a:chOff x="5535678" y="4720498"/>
            <a:chExt cx="304892" cy="369332"/>
          </a:xfrm>
        </p:grpSpPr>
        <p:sp>
          <p:nvSpPr>
            <p:cNvPr id="24" name="椭圆 23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5535678" y="472049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059318" y="2157596"/>
            <a:ext cx="327334" cy="769441"/>
            <a:chOff x="5524457" y="4366086"/>
            <a:chExt cx="327334" cy="769441"/>
          </a:xfrm>
        </p:grpSpPr>
        <p:sp>
          <p:nvSpPr>
            <p:cNvPr id="27" name="椭圆 26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524457" y="4366086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.</a:t>
              </a:r>
              <a:endParaRPr lang="zh-CN" altLang="en-US" sz="4400" dirty="0"/>
            </a:p>
          </p:txBody>
        </p:sp>
      </p:grpSp>
      <p:cxnSp>
        <p:nvCxnSpPr>
          <p:cNvPr id="31" name="直接箭头连接符 30"/>
          <p:cNvCxnSpPr/>
          <p:nvPr/>
        </p:nvCxnSpPr>
        <p:spPr>
          <a:xfrm>
            <a:off x="5940152" y="1628800"/>
            <a:ext cx="791574" cy="2420561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/>
        </p:nvGrpSpPr>
        <p:grpSpPr>
          <a:xfrm>
            <a:off x="6446772" y="4105393"/>
            <a:ext cx="304892" cy="369332"/>
            <a:chOff x="5535678" y="4720498"/>
            <a:chExt cx="304892" cy="369332"/>
          </a:xfrm>
        </p:grpSpPr>
        <p:sp>
          <p:nvSpPr>
            <p:cNvPr id="34" name="椭圆 33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535678" y="4720498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X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6649909" y="3894227"/>
                <a:ext cx="926215" cy="615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909" y="3894227"/>
                <a:ext cx="926215" cy="61510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直接箭头连接符 37"/>
          <p:cNvCxnSpPr/>
          <p:nvPr/>
        </p:nvCxnSpPr>
        <p:spPr>
          <a:xfrm>
            <a:off x="5909474" y="2885258"/>
            <a:ext cx="721339" cy="177278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矩形 40"/>
              <p:cNvSpPr/>
              <p:nvPr/>
            </p:nvSpPr>
            <p:spPr>
              <a:xfrm>
                <a:off x="6648801" y="4614095"/>
                <a:ext cx="926215" cy="6151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1" name="矩形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801" y="4614095"/>
                <a:ext cx="926215" cy="61510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/>
          <p:cNvCxnSpPr>
            <a:endCxn id="48" idx="1"/>
          </p:cNvCxnSpPr>
          <p:nvPr/>
        </p:nvCxnSpPr>
        <p:spPr>
          <a:xfrm>
            <a:off x="5077515" y="2571096"/>
            <a:ext cx="1268815" cy="121665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H="1">
            <a:off x="6676071" y="2660495"/>
            <a:ext cx="1348319" cy="114470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6346330" y="352614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0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399132" y="4440306"/>
            <a:ext cx="308098" cy="646331"/>
            <a:chOff x="5545441" y="4458477"/>
            <a:chExt cx="308098" cy="646331"/>
          </a:xfrm>
        </p:grpSpPr>
        <p:sp>
          <p:nvSpPr>
            <p:cNvPr id="52" name="椭圆 51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3" name="文本框 52"/>
            <p:cNvSpPr txBox="1"/>
            <p:nvPr/>
          </p:nvSpPr>
          <p:spPr>
            <a:xfrm>
              <a:off x="5545441" y="4458477"/>
              <a:ext cx="3080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6" name="文本框 55"/>
          <p:cNvSpPr txBox="1"/>
          <p:nvPr/>
        </p:nvSpPr>
        <p:spPr>
          <a:xfrm>
            <a:off x="3440057" y="243772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337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8" grpId="0"/>
      <p:bldP spid="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404664"/>
            <a:ext cx="842493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A uniformly charged ring of radius </a:t>
            </a:r>
            <a:r>
              <a:rPr lang="en-US" altLang="zh-CN" sz="2000" b="1" dirty="0"/>
              <a:t>R</a:t>
            </a:r>
            <a:r>
              <a:rPr lang="en-US" altLang="zh-CN" sz="2000" dirty="0"/>
              <a:t>, charge +</a:t>
            </a:r>
            <a:r>
              <a:rPr lang="en-US" altLang="zh-CN" sz="2000" b="1" dirty="0"/>
              <a:t>Q</a:t>
            </a:r>
            <a:r>
              <a:rPr lang="en-US" altLang="zh-CN" sz="2000" dirty="0"/>
              <a:t>, and centered at the origin in the </a:t>
            </a:r>
            <a:r>
              <a:rPr lang="en-US" altLang="zh-CN" sz="2000" dirty="0" err="1"/>
              <a:t>xy</a:t>
            </a:r>
            <a:r>
              <a:rPr lang="en-US" altLang="zh-CN" sz="2000" dirty="0"/>
              <a:t> plane rotates uniformly at an angular velocity </a:t>
            </a:r>
            <a:r>
              <a:rPr lang="en-US" altLang="zh-CN" sz="2000" b="1" dirty="0"/>
              <a:t>ω</a:t>
            </a:r>
            <a:r>
              <a:rPr lang="en-US" altLang="zh-CN" sz="2000" dirty="0"/>
              <a:t> about its axis. Determine the electric and magnetic fields at the center of the ring.</a:t>
            </a:r>
            <a:endParaRPr lang="zh-CN" altLang="en-US" sz="2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196752"/>
            <a:ext cx="2124075" cy="1981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2654731"/>
            <a:ext cx="2066925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584" y="1775919"/>
            <a:ext cx="885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 = 0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827584" y="3861048"/>
                <a:ext cx="2450736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61048"/>
                <a:ext cx="2450736" cy="78617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V="1">
            <a:off x="4211960" y="3966104"/>
            <a:ext cx="0" cy="576063"/>
          </a:xfrm>
          <a:prstGeom prst="straightConnector1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17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98492" y="231114"/>
            <a:ext cx="78899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Two sections of current are </a:t>
            </a:r>
            <a:r>
              <a:rPr lang="en-US" altLang="zh-CN" sz="2000" b="1" u="sng" dirty="0"/>
              <a:t>not</a:t>
            </a:r>
            <a:r>
              <a:rPr lang="en-US" altLang="zh-CN" sz="2000" dirty="0"/>
              <a:t> parallel to each other. What is the direction of the magnetic force from I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 on I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?</a:t>
            </a:r>
            <a:endParaRPr lang="zh-CN" altLang="en-US" sz="2000" dirty="0"/>
          </a:p>
        </p:txBody>
      </p:sp>
      <p:cxnSp>
        <p:nvCxnSpPr>
          <p:cNvPr id="6" name="直接连接符 5"/>
          <p:cNvCxnSpPr/>
          <p:nvPr/>
        </p:nvCxnSpPr>
        <p:spPr>
          <a:xfrm>
            <a:off x="4913992" y="1925924"/>
            <a:ext cx="0" cy="165618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913992" y="1205844"/>
            <a:ext cx="0" cy="71210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4913992" y="3510100"/>
            <a:ext cx="0" cy="712104"/>
          </a:xfrm>
          <a:prstGeom prst="line">
            <a:avLst/>
          </a:prstGeom>
          <a:ln w="254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913992" y="2357972"/>
            <a:ext cx="0" cy="64807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 rot="2541682">
            <a:off x="7244345" y="1534351"/>
            <a:ext cx="369740" cy="3384376"/>
            <a:chOff x="6516216" y="1476808"/>
            <a:chExt cx="0" cy="3384376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6516216" y="2420888"/>
              <a:ext cx="0" cy="165618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rot="16200000" flipH="1">
              <a:off x="6048164" y="1944860"/>
              <a:ext cx="936104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rot="16200000" flipH="1">
              <a:off x="6088156" y="4433124"/>
              <a:ext cx="856120" cy="0"/>
            </a:xfrm>
            <a:prstGeom prst="line">
              <a:avLst/>
            </a:prstGeom>
            <a:ln w="2540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/>
            <p:nvPr/>
          </p:nvCxnSpPr>
          <p:spPr>
            <a:xfrm flipV="1">
              <a:off x="6516216" y="2852936"/>
              <a:ext cx="0" cy="6480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/>
          <p:cNvSpPr txBox="1"/>
          <p:nvPr/>
        </p:nvSpPr>
        <p:spPr>
          <a:xfrm>
            <a:off x="4517856" y="2230796"/>
            <a:ext cx="68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17506" y="2209581"/>
            <a:ext cx="684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H="1" flipV="1">
            <a:off x="1791013" y="5042096"/>
            <a:ext cx="307528" cy="26576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746613" y="5199848"/>
            <a:ext cx="4502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3592706" y="5087824"/>
            <a:ext cx="375424" cy="29773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4635329" y="5271856"/>
            <a:ext cx="3600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/>
          <p:cNvGrpSpPr/>
          <p:nvPr/>
        </p:nvGrpSpPr>
        <p:grpSpPr>
          <a:xfrm>
            <a:off x="5779027" y="5123194"/>
            <a:ext cx="304892" cy="369332"/>
            <a:chOff x="5535678" y="4720498"/>
            <a:chExt cx="304892" cy="369332"/>
          </a:xfrm>
        </p:grpSpPr>
        <p:sp>
          <p:nvSpPr>
            <p:cNvPr id="31" name="椭圆 30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5535678" y="472049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7006933" y="4738473"/>
            <a:ext cx="327334" cy="769441"/>
            <a:chOff x="5524457" y="4366086"/>
            <a:chExt cx="327334" cy="769441"/>
          </a:xfrm>
        </p:grpSpPr>
        <p:sp>
          <p:nvSpPr>
            <p:cNvPr id="34" name="椭圆 33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524457" y="4366086"/>
              <a:ext cx="32733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/>
                <a:t>.</a:t>
              </a:r>
              <a:endParaRPr lang="zh-CN" altLang="en-US" sz="4400" dirty="0"/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2746613" y="4553945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37" name="文本框 36"/>
          <p:cNvSpPr txBox="1"/>
          <p:nvPr/>
        </p:nvSpPr>
        <p:spPr>
          <a:xfrm>
            <a:off x="1594485" y="4564604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38" name="文本框 37"/>
          <p:cNvSpPr txBox="1"/>
          <p:nvPr/>
        </p:nvSpPr>
        <p:spPr>
          <a:xfrm>
            <a:off x="3592706" y="4548927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</a:t>
            </a:r>
            <a:endParaRPr lang="zh-CN" altLang="en-US" sz="2800" dirty="0"/>
          </a:p>
        </p:txBody>
      </p:sp>
      <p:sp>
        <p:nvSpPr>
          <p:cNvPr id="39" name="文本框 38"/>
          <p:cNvSpPr txBox="1"/>
          <p:nvPr/>
        </p:nvSpPr>
        <p:spPr>
          <a:xfrm>
            <a:off x="4635329" y="4532612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D</a:t>
            </a:r>
            <a:endParaRPr lang="zh-CN" altLang="en-US" sz="2800" dirty="0"/>
          </a:p>
        </p:txBody>
      </p:sp>
      <p:sp>
        <p:nvSpPr>
          <p:cNvPr id="40" name="文本框 39"/>
          <p:cNvSpPr txBox="1"/>
          <p:nvPr/>
        </p:nvSpPr>
        <p:spPr>
          <a:xfrm>
            <a:off x="5718388" y="4518876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E</a:t>
            </a:r>
            <a:endParaRPr lang="zh-CN" altLang="en-US" sz="2800" dirty="0"/>
          </a:p>
        </p:txBody>
      </p:sp>
      <p:sp>
        <p:nvSpPr>
          <p:cNvPr id="41" name="文本框 40"/>
          <p:cNvSpPr txBox="1"/>
          <p:nvPr/>
        </p:nvSpPr>
        <p:spPr>
          <a:xfrm>
            <a:off x="6977253" y="4518876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</a:t>
            </a:r>
            <a:endParaRPr lang="zh-CN" altLang="en-US" sz="2800" dirty="0"/>
          </a:p>
        </p:txBody>
      </p:sp>
      <p:sp>
        <p:nvSpPr>
          <p:cNvPr id="42" name="文本框 41"/>
          <p:cNvSpPr txBox="1"/>
          <p:nvPr/>
        </p:nvSpPr>
        <p:spPr>
          <a:xfrm>
            <a:off x="556180" y="2230796"/>
            <a:ext cx="38537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What is the direction of the magnetic force from I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 on I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?</a:t>
            </a:r>
            <a:endParaRPr lang="zh-CN" altLang="en-US" sz="2000" dirty="0"/>
          </a:p>
        </p:txBody>
      </p:sp>
      <p:grpSp>
        <p:nvGrpSpPr>
          <p:cNvPr id="44" name="组合 43"/>
          <p:cNvGrpSpPr/>
          <p:nvPr/>
        </p:nvGrpSpPr>
        <p:grpSpPr>
          <a:xfrm>
            <a:off x="6954864" y="2807010"/>
            <a:ext cx="304892" cy="369332"/>
            <a:chOff x="5535678" y="4720498"/>
            <a:chExt cx="304892" cy="369332"/>
          </a:xfrm>
        </p:grpSpPr>
        <p:sp>
          <p:nvSpPr>
            <p:cNvPr id="45" name="椭圆 44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5535678" y="4720498"/>
              <a:ext cx="30489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X</a:t>
              </a:r>
              <a:endParaRPr lang="zh-CN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47" name="文本框 46"/>
          <p:cNvSpPr txBox="1"/>
          <p:nvPr/>
        </p:nvSpPr>
        <p:spPr>
          <a:xfrm>
            <a:off x="6590711" y="2681867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1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H="1" flipV="1">
            <a:off x="6745441" y="2479889"/>
            <a:ext cx="603795" cy="526155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6769274" y="1561896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F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12</a:t>
            </a:r>
            <a:endParaRPr lang="zh-CN" alt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4475255" y="286359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2</a:t>
            </a:r>
            <a:endParaRPr lang="zh-CN" altLang="en-US" sz="2400" baseline="-25000" dirty="0">
              <a:solidFill>
                <a:srgbClr val="FF0000"/>
              </a:solidFill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4905234" y="2647745"/>
            <a:ext cx="308098" cy="646331"/>
            <a:chOff x="5545441" y="4458477"/>
            <a:chExt cx="308098" cy="646331"/>
          </a:xfrm>
        </p:grpSpPr>
        <p:sp>
          <p:nvSpPr>
            <p:cNvPr id="58" name="椭圆 57"/>
            <p:cNvSpPr/>
            <p:nvPr/>
          </p:nvSpPr>
          <p:spPr>
            <a:xfrm>
              <a:off x="5580112" y="4797152"/>
              <a:ext cx="216024" cy="2160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FF0000"/>
                </a:solidFill>
              </a:endParaRP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545441" y="4458477"/>
              <a:ext cx="3080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>
                  <a:solidFill>
                    <a:srgbClr val="FF0000"/>
                  </a:solidFill>
                </a:rPr>
                <a:t>.</a:t>
              </a:r>
              <a:endParaRPr lang="zh-CN" altLang="en-US" sz="3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文本框 66"/>
          <p:cNvSpPr txBox="1"/>
          <p:nvPr/>
        </p:nvSpPr>
        <p:spPr>
          <a:xfrm>
            <a:off x="1509318" y="1110783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>
            <a:off x="4940341" y="2973106"/>
            <a:ext cx="771661" cy="8210"/>
          </a:xfrm>
          <a:prstGeom prst="straightConnector1">
            <a:avLst/>
          </a:prstGeom>
          <a:ln w="1905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5218706" y="2470892"/>
            <a:ext cx="5341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B050"/>
                </a:solidFill>
              </a:rPr>
              <a:t>F</a:t>
            </a:r>
            <a:r>
              <a:rPr lang="en-US" altLang="zh-CN" sz="2400" baseline="-25000" dirty="0">
                <a:solidFill>
                  <a:srgbClr val="00B050"/>
                </a:solidFill>
              </a:rPr>
              <a:t>21</a:t>
            </a:r>
            <a:endParaRPr lang="zh-CN" altLang="en-US" sz="2400" baseline="-25000" dirty="0">
              <a:solidFill>
                <a:srgbClr val="00B050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1498539" y="3283528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641143" y="5845680"/>
            <a:ext cx="3683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</a:rPr>
              <a:t>It violates Newton’s 3</a:t>
            </a:r>
            <a:r>
              <a:rPr lang="en-US" altLang="zh-CN" sz="2400" baseline="30000" dirty="0">
                <a:solidFill>
                  <a:srgbClr val="0070C0"/>
                </a:solidFill>
              </a:rPr>
              <a:t>rd</a:t>
            </a:r>
            <a:r>
              <a:rPr lang="en-US" altLang="zh-CN" sz="2400" dirty="0">
                <a:solidFill>
                  <a:srgbClr val="0070C0"/>
                </a:solidFill>
              </a:rPr>
              <a:t> law?</a:t>
            </a:r>
            <a:endParaRPr lang="zh-CN" alt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0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5" grpId="0"/>
      <p:bldP spid="67" grpId="0"/>
      <p:bldP spid="70" grpId="0"/>
      <p:bldP spid="73" grpId="0"/>
      <p:bldP spid="7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7984" y="476672"/>
            <a:ext cx="4104456" cy="27666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5576" y="404664"/>
            <a:ext cx="30676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/>
              <a:t>The </a:t>
            </a:r>
            <a:r>
              <a:rPr lang="en-US" altLang="zh-CN" sz="2800" dirty="0" err="1"/>
              <a:t>Biot</a:t>
            </a:r>
            <a:r>
              <a:rPr lang="en-US" altLang="zh-CN" sz="2800" dirty="0"/>
              <a:t>-Savart Law</a:t>
            </a:r>
            <a:endParaRPr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550527"/>
            <a:ext cx="3260574" cy="37504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00" y="1181944"/>
            <a:ext cx="3989971" cy="1038354"/>
          </a:xfrm>
          <a:prstGeom prst="rect">
            <a:avLst/>
          </a:prstGeom>
        </p:spPr>
      </p:pic>
      <p:cxnSp>
        <p:nvCxnSpPr>
          <p:cNvPr id="10" name="直接箭头连接符 9"/>
          <p:cNvCxnSpPr/>
          <p:nvPr/>
        </p:nvCxnSpPr>
        <p:spPr>
          <a:xfrm flipH="1" flipV="1">
            <a:off x="7740352" y="1916832"/>
            <a:ext cx="144016" cy="432048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7832980" y="222261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’</a:t>
            </a:r>
            <a:endParaRPr lang="zh-CN" altLang="en-US" sz="2400" b="1" i="1" dirty="0">
              <a:solidFill>
                <a:srgbClr val="00B05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826596" y="1671191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en-US" altLang="zh-CN" sz="2400" b="1" i="1" dirty="0">
                <a:solidFill>
                  <a:srgbClr val="00B050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’</a:t>
            </a:r>
            <a:endParaRPr lang="zh-CN" altLang="en-US" sz="2400" b="1" i="1" dirty="0">
              <a:solidFill>
                <a:srgbClr val="00B050"/>
              </a:solidFill>
              <a:latin typeface="Cambria" panose="0204050305040603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466" y="3429000"/>
            <a:ext cx="1971675" cy="495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1036394" y="4365104"/>
                <a:ext cx="3483069" cy="7335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94" y="4365104"/>
                <a:ext cx="3483069" cy="733534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1007040" y="5363834"/>
                <a:ext cx="3804310" cy="7162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×(</m:t>
                          </m:r>
                          <m:acc>
                            <m:accPr>
                              <m:chr m:val="⃗"/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zh-CN" altLang="en-US" sz="200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acc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CN" sz="20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40" y="5363834"/>
                <a:ext cx="3804310" cy="716222"/>
              </a:xfrm>
              <a:prstGeom prst="rect">
                <a:avLst/>
              </a:prstGeom>
              <a:blipFill rotWithShape="0">
                <a:blip r:embed="rId7"/>
                <a:stretch>
                  <a:fillRect b="-8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567" y="4229567"/>
            <a:ext cx="3499319" cy="271074"/>
          </a:xfrm>
          <a:prstGeom prst="rect">
            <a:avLst/>
          </a:prstGeom>
        </p:spPr>
      </p:pic>
      <p:sp>
        <p:nvSpPr>
          <p:cNvPr id="19" name="椭圆 18"/>
          <p:cNvSpPr/>
          <p:nvPr/>
        </p:nvSpPr>
        <p:spPr>
          <a:xfrm>
            <a:off x="2198383" y="4340805"/>
            <a:ext cx="2445625" cy="4563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463554" y="5339535"/>
            <a:ext cx="2468486" cy="4657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右大括号 23"/>
          <p:cNvSpPr/>
          <p:nvPr/>
        </p:nvSpPr>
        <p:spPr>
          <a:xfrm>
            <a:off x="4932040" y="4620629"/>
            <a:ext cx="645425" cy="956018"/>
          </a:xfrm>
          <a:prstGeom prst="rightBrace">
            <a:avLst>
              <a:gd name="adj1" fmla="val 31001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5712979" y="4913972"/>
            <a:ext cx="2345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Usually different!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879472-5C43-16F8-FA42-BBF05F5D999D}"/>
              </a:ext>
            </a:extLst>
          </p:cNvPr>
          <p:cNvSpPr txBox="1"/>
          <p:nvPr/>
        </p:nvSpPr>
        <p:spPr>
          <a:xfrm>
            <a:off x="139259" y="51109"/>
            <a:ext cx="4925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可以不录入超星</a:t>
            </a:r>
          </a:p>
        </p:txBody>
      </p:sp>
    </p:spTree>
    <p:extLst>
      <p:ext uri="{BB962C8B-B14F-4D97-AF65-F5344CB8AC3E}">
        <p14:creationId xmlns:p14="http://schemas.microsoft.com/office/powerpoint/2010/main" val="424074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9" grpId="0" animBg="1"/>
      <p:bldP spid="21" grpId="0" animBg="1"/>
      <p:bldP spid="24" grpId="0" animBg="1"/>
      <p:bldP spid="2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201</Words>
  <Application>Microsoft Office PowerPoint</Application>
  <PresentationFormat>全屏显示(4:3)</PresentationFormat>
  <Paragraphs>64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</dc:creator>
  <cp:lastModifiedBy>Yajing Cui</cp:lastModifiedBy>
  <cp:revision>59</cp:revision>
  <dcterms:created xsi:type="dcterms:W3CDTF">2018-03-31T06:46:36Z</dcterms:created>
  <dcterms:modified xsi:type="dcterms:W3CDTF">2023-10-16T02:13:31Z</dcterms:modified>
</cp:coreProperties>
</file>