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50" r:id="rId2"/>
    <p:sldId id="383" r:id="rId3"/>
    <p:sldId id="360" r:id="rId4"/>
    <p:sldId id="361" r:id="rId5"/>
    <p:sldId id="369" r:id="rId6"/>
    <p:sldId id="370" r:id="rId7"/>
    <p:sldId id="371" r:id="rId8"/>
    <p:sldId id="372" r:id="rId9"/>
    <p:sldId id="375" r:id="rId10"/>
    <p:sldId id="382" r:id="rId11"/>
    <p:sldId id="386" r:id="rId12"/>
    <p:sldId id="358" r:id="rId13"/>
  </p:sldIdLst>
  <p:sldSz cx="13004800" cy="9753600"/>
  <p:notesSz cx="6858000" cy="9144000"/>
  <p:defaultTextStyle>
    <a:defPPr marL="0" marR="0" indent="0" algn="l" defTabSz="91435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1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589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176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765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354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2941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530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119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706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4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63240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76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589" defTabSz="457176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176" defTabSz="457176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765" defTabSz="457176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354" defTabSz="457176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2941" defTabSz="457176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530" defTabSz="457176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119" defTabSz="457176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706" defTabSz="457176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184EECCF-6894-4FEF-B76E-EEE4F138C0B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0963" y="550863"/>
            <a:ext cx="4008437" cy="300672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lIns="90699" tIns="45350" rIns="90699" bIns="45350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336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1" y="634999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1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589" algn="ctr">
              <a:spcBef>
                <a:spcPts val="0"/>
              </a:spcBef>
              <a:buSzTx/>
              <a:buNone/>
              <a:defRPr sz="3200"/>
            </a:lvl2pPr>
            <a:lvl3pPr marL="0" indent="457176" algn="ctr">
              <a:spcBef>
                <a:spcPts val="0"/>
              </a:spcBef>
              <a:buSzTx/>
              <a:buNone/>
              <a:defRPr sz="3200"/>
            </a:lvl3pPr>
            <a:lvl4pPr marL="0" indent="685765" algn="ctr">
              <a:spcBef>
                <a:spcPts val="0"/>
              </a:spcBef>
              <a:buSzTx/>
              <a:buNone/>
              <a:defRPr sz="3200"/>
            </a:lvl4pPr>
            <a:lvl5pPr marL="0" indent="914354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0240" y="8879841"/>
            <a:ext cx="3034453" cy="650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43308" y="8886613"/>
            <a:ext cx="4118187" cy="650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71631" y="9251952"/>
            <a:ext cx="448841" cy="379719"/>
          </a:xfrm>
        </p:spPr>
        <p:txBody>
          <a:bodyPr/>
          <a:lstStyle>
            <a:lvl1pPr>
              <a:defRPr/>
            </a:lvl1pPr>
          </a:lstStyle>
          <a:p>
            <a:fld id="{E1BE12FB-E31F-49C6-ADDE-370F94EF51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47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6579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0240" y="9040144"/>
            <a:ext cx="3034453" cy="519289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43308" y="9040144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71631" y="9251952"/>
            <a:ext cx="448841" cy="379719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20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1" y="2603501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1"/>
            <a:ext cx="5334000" cy="6286500"/>
          </a:xfrm>
          <a:prstGeom prst="rect">
            <a:avLst/>
          </a:prstGeom>
        </p:spPr>
        <p:txBody>
          <a:bodyPr/>
          <a:lstStyle>
            <a:lvl1pPr marL="342882" indent="-342882">
              <a:spcBef>
                <a:spcPts val="3200"/>
              </a:spcBef>
              <a:defRPr sz="2800"/>
            </a:lvl1pPr>
            <a:lvl2pPr marL="685765" indent="-342882">
              <a:spcBef>
                <a:spcPts val="3200"/>
              </a:spcBef>
              <a:defRPr sz="2800"/>
            </a:lvl2pPr>
            <a:lvl3pPr marL="1028647" indent="-342882">
              <a:spcBef>
                <a:spcPts val="3200"/>
              </a:spcBef>
              <a:defRPr sz="2800"/>
            </a:lvl3pPr>
            <a:lvl4pPr marL="1371530" indent="-342882">
              <a:spcBef>
                <a:spcPts val="3200"/>
              </a:spcBef>
              <a:defRPr sz="2800"/>
            </a:lvl4pPr>
            <a:lvl5pPr marL="1714412" indent="-342882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1" y="1270001"/>
            <a:ext cx="11099800" cy="721360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1" y="5092701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9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1" y="6362702"/>
            <a:ext cx="10464801" cy="47179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39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1" y="4266416"/>
            <a:ext cx="10464801" cy="68736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1" y="444501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1" y="2603501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271629" y="9251950"/>
            <a:ext cx="448841" cy="37971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ctr" defTabSz="584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89" algn="ctr" defTabSz="584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76" algn="ctr" defTabSz="584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65" algn="ctr" defTabSz="584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54" algn="ctr" defTabSz="584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41" algn="ctr" defTabSz="584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30" algn="ctr" defTabSz="584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19" algn="ctr" defTabSz="584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06" algn="ctr" defTabSz="584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477" marR="0" indent="-444477" algn="l" defTabSz="58417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8955" marR="0" indent="-444477" algn="l" defTabSz="58417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432" marR="0" indent="-444477" algn="l" defTabSz="58417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7909" marR="0" indent="-444477" algn="l" defTabSz="58417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387" marR="0" indent="-444477" algn="l" defTabSz="58417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6864" marR="0" indent="-444477" algn="l" defTabSz="58417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341" marR="0" indent="-444477" algn="l" defTabSz="58417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5819" marR="0" indent="-444477" algn="l" defTabSz="58417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296" marR="0" indent="-444477" algn="l" defTabSz="58417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89" algn="ctr" defTabSz="584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76" algn="ctr" defTabSz="584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65" algn="ctr" defTabSz="584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54" algn="ctr" defTabSz="584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41" algn="ctr" defTabSz="584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30" algn="ctr" defTabSz="584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19" algn="ctr" defTabSz="584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06" algn="ctr" defTabSz="584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70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1.xml"/><Relationship Id="rId9" Type="http://schemas.openxmlformats.org/officeDocument/2006/relationships/image" Target="../media/image3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7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00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36172" y="251390"/>
            <a:ext cx="11054080" cy="866987"/>
          </a:xfrm>
        </p:spPr>
        <p:txBody>
          <a:bodyPr>
            <a:noAutofit/>
          </a:bodyPr>
          <a:lstStyle/>
          <a:p>
            <a:r>
              <a:rPr lang="en-US" altLang="zh-CN" sz="5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Faraday’s Law of Induction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27192" y="1470748"/>
            <a:ext cx="1247203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induced </a:t>
            </a:r>
            <a:r>
              <a:rPr lang="en-US" altLang="zh-CN" sz="40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emf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a </a:t>
            </a:r>
            <a:r>
              <a:rPr lang="en-US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closed loop 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equals the </a:t>
            </a: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negative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the time rate of change of the 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magnetic flux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through the loop</a:t>
            </a:r>
          </a:p>
        </p:txBody>
      </p:sp>
      <p:sp>
        <p:nvSpPr>
          <p:cNvPr id="9" name="矩形 8"/>
          <p:cNvSpPr/>
          <p:nvPr/>
        </p:nvSpPr>
        <p:spPr>
          <a:xfrm>
            <a:off x="4949655" y="5450370"/>
            <a:ext cx="25875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Lenz's law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59258" y="6652811"/>
            <a:ext cx="121365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direction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the </a:t>
            </a:r>
            <a:r>
              <a:rPr lang="en-US" altLang="zh-CN" sz="40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emf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induced by changing flux will (</a:t>
            </a: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would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produce a current that generates a magnetic field </a:t>
            </a: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opposing 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flux change that produced it</a:t>
            </a:r>
            <a:r>
              <a:rPr lang="pl-PL" altLang="zh-CN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40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65776" y="3671858"/>
            <a:ext cx="2155951" cy="1200815"/>
            <a:chOff x="4612158" y="3240908"/>
            <a:chExt cx="2155951" cy="120081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52659966"/>
                    </p:ext>
                  </p:extLst>
                </p:nvPr>
              </p:nvGraphicFramePr>
              <p:xfrm>
                <a:off x="4668763" y="3240908"/>
                <a:ext cx="2099346" cy="120081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" imgW="799920" imgH="457200" progId="Equation.3">
                        <p:embed/>
                      </p:oleObj>
                    </mc:Choice>
                    <mc:Fallback>
                      <p:oleObj name="Equation" r:id="rId2" imgW="799920" imgH="457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68763" y="3240908"/>
                              <a:ext cx="2099346" cy="12008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126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48090524"/>
                    </p:ext>
                  </p:extLst>
                </p:nvPr>
              </p:nvGraphicFramePr>
              <p:xfrm>
                <a:off x="4668763" y="3240908"/>
                <a:ext cx="2099346" cy="120081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81" name="Equation" r:id="rId7" imgW="799920" imgH="457200" progId="Equation.3">
                        <p:embed/>
                      </p:oleObj>
                    </mc:Choice>
                    <mc:Fallback>
                      <p:oleObj name="Equation" r:id="rId7" imgW="799920" imgH="457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68763" y="3240908"/>
                              <a:ext cx="2099346" cy="12008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4612158" y="3488426"/>
                  <a:ext cx="435429" cy="67710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ℇ</m:t>
                        </m:r>
                      </m:oMath>
                    </m:oMathPara>
                  </a14:m>
                  <a:endParaRPr lang="zh-CN" altLang="en-US" sz="4400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2158" y="3488426"/>
                  <a:ext cx="435429" cy="67710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859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椭圆 13"/>
          <p:cNvSpPr/>
          <p:nvPr/>
        </p:nvSpPr>
        <p:spPr>
          <a:xfrm>
            <a:off x="5799761" y="3956398"/>
            <a:ext cx="427639" cy="663434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399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7A6B9C-515B-4D1C-61A4-9ECF8A0CCE83}"/>
              </a:ext>
            </a:extLst>
          </p:cNvPr>
          <p:cNvSpPr txBox="1"/>
          <p:nvPr/>
        </p:nvSpPr>
        <p:spPr>
          <a:xfrm>
            <a:off x="936172" y="3592179"/>
            <a:ext cx="3135277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Express Faraday’s and Lenz’s law 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291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65" y="473112"/>
            <a:ext cx="7825648" cy="583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1952" y="6720205"/>
            <a:ext cx="10556095" cy="530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insertion, what is the direction of </a:t>
            </a:r>
            <a:r>
              <a:rPr lang="en-US" altLang="zh-CN" sz="284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induced</a:t>
            </a:r>
            <a:r>
              <a:rPr lang="en-US" altLang="zh-CN" sz="28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4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e.m.f</a:t>
            </a:r>
            <a:r>
              <a:rPr lang="en-US" altLang="zh-CN" sz="28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coil?</a:t>
            </a:r>
            <a:endParaRPr lang="zh-CN" altLang="en-US" sz="28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342" y="7553303"/>
            <a:ext cx="5040161" cy="530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Same direction as the current</a:t>
            </a:r>
            <a:endParaRPr lang="zh-CN" altLang="en-US" sz="28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1113" y="7553303"/>
            <a:ext cx="3845925" cy="530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Opposing the current</a:t>
            </a:r>
            <a:endParaRPr lang="zh-CN" altLang="en-US" sz="28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287" y="8184585"/>
            <a:ext cx="3389068" cy="530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No induced </a:t>
            </a:r>
            <a:r>
              <a:rPr lang="en-US" altLang="zh-CN" sz="284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e.m.f</a:t>
            </a:r>
            <a:r>
              <a:rPr lang="en-US" altLang="zh-CN" sz="28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8144" y="8192882"/>
            <a:ext cx="7624202" cy="530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Depending on the winding direction of the coil</a:t>
            </a:r>
            <a:endParaRPr lang="zh-CN" altLang="en-US" sz="28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628093" y="3033395"/>
                <a:ext cx="2052741" cy="612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982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3982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982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3982" i="1">
                          <a:latin typeface="Cambria Math" panose="02040503050406030204" pitchFamily="18" charset="0"/>
                        </a:rPr>
                        <m:t>𝑛𝐼</m:t>
                      </m:r>
                    </m:oMath>
                  </m:oMathPara>
                </a14:m>
                <a:endParaRPr lang="zh-CN" altLang="en-US" sz="3982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354" y="2132856"/>
                <a:ext cx="134588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627098" y="3791620"/>
                <a:ext cx="2964658" cy="612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982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sz="3982" i="1">
                          <a:latin typeface="Cambria Math" panose="02040503050406030204" pitchFamily="18" charset="0"/>
                        </a:rPr>
                        <m:t>↓   ⟹  </m:t>
                      </m:r>
                      <m:r>
                        <a:rPr lang="en-US" altLang="zh-CN" sz="398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398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982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354" y="2665982"/>
                <a:ext cx="198567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/>
          <p:nvPr/>
        </p:nvSpPr>
        <p:spPr>
          <a:xfrm>
            <a:off x="817932" y="4774388"/>
            <a:ext cx="664182" cy="5735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  <p:sp>
        <p:nvSpPr>
          <p:cNvPr id="11" name="椭圆 10"/>
          <p:cNvSpPr/>
          <p:nvPr/>
        </p:nvSpPr>
        <p:spPr>
          <a:xfrm>
            <a:off x="817929" y="7548791"/>
            <a:ext cx="664182" cy="5735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</p:spTree>
    <p:extLst>
      <p:ext uri="{BB962C8B-B14F-4D97-AF65-F5344CB8AC3E}">
        <p14:creationId xmlns:p14="http://schemas.microsoft.com/office/powerpoint/2010/main" val="270690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52" y="693692"/>
            <a:ext cx="12215343" cy="634718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77552" y="4661900"/>
            <a:ext cx="664182" cy="5735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  <p:sp>
        <p:nvSpPr>
          <p:cNvPr id="6" name="椭圆 5"/>
          <p:cNvSpPr/>
          <p:nvPr/>
        </p:nvSpPr>
        <p:spPr>
          <a:xfrm>
            <a:off x="295880" y="5277833"/>
            <a:ext cx="664182" cy="5735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</p:spTree>
    <p:extLst>
      <p:ext uri="{BB962C8B-B14F-4D97-AF65-F5344CB8AC3E}">
        <p14:creationId xmlns:p14="http://schemas.microsoft.com/office/powerpoint/2010/main" val="403330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7" name="Group 1027"/>
          <p:cNvGrpSpPr>
            <a:grpSpLocks/>
          </p:cNvGrpSpPr>
          <p:nvPr/>
        </p:nvGrpSpPr>
        <p:grpSpPr bwMode="auto">
          <a:xfrm>
            <a:off x="1227714" y="4400408"/>
            <a:ext cx="10291707" cy="737778"/>
            <a:chOff x="470" y="1336"/>
            <a:chExt cx="4343" cy="222"/>
          </a:xfrm>
        </p:grpSpPr>
        <p:sp>
          <p:nvSpPr>
            <p:cNvPr id="36868" name="Rectangle 1028"/>
            <p:cNvSpPr>
              <a:spLocks noChangeArrowheads="1"/>
            </p:cNvSpPr>
            <p:nvPr/>
          </p:nvSpPr>
          <p:spPr bwMode="auto">
            <a:xfrm>
              <a:off x="470" y="1336"/>
              <a:ext cx="705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7217" tIns="73609" rIns="147217" bIns="73609">
              <a:spAutoFit/>
            </a:bodyPr>
            <a:lstStyle>
              <a:lvl1pPr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14350"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28700"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43050"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defTabSz="10287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defTabSz="10287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defTabSz="10287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defTabSz="10287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3600">
                  <a:solidFill>
                    <a:srgbClr val="660033"/>
                  </a:solidFill>
                  <a:ea typeface="宋体" panose="02010600030101010101" pitchFamily="2" charset="-122"/>
                </a:rPr>
                <a:t>(a)</a:t>
              </a:r>
              <a:r>
                <a:rPr lang="en-US" altLang="zh-CN" sz="3600">
                  <a:solidFill>
                    <a:srgbClr val="FF66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3600">
                  <a:solidFill>
                    <a:srgbClr val="FF3300"/>
                  </a:solidFill>
                  <a:ea typeface="宋体" panose="02010600030101010101" pitchFamily="2" charset="-122"/>
                </a:rPr>
                <a:t>ccw</a:t>
              </a:r>
            </a:p>
          </p:txBody>
        </p:sp>
        <p:sp>
          <p:nvSpPr>
            <p:cNvPr id="36869" name="Rectangle 1029"/>
            <p:cNvSpPr>
              <a:spLocks noChangeArrowheads="1"/>
            </p:cNvSpPr>
            <p:nvPr/>
          </p:nvSpPr>
          <p:spPr bwMode="auto">
            <a:xfrm>
              <a:off x="1789" y="1353"/>
              <a:ext cx="62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7217" tIns="73609" rIns="147217" bIns="73609">
              <a:spAutoFit/>
            </a:bodyPr>
            <a:lstStyle>
              <a:lvl1pPr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14350"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28700"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43050"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defTabSz="10287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defTabSz="10287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defTabSz="10287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defTabSz="10287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3600">
                  <a:solidFill>
                    <a:srgbClr val="660033"/>
                  </a:solidFill>
                  <a:ea typeface="宋体" panose="02010600030101010101" pitchFamily="2" charset="-122"/>
                </a:rPr>
                <a:t>(b)</a:t>
              </a:r>
              <a:r>
                <a:rPr lang="en-US" altLang="zh-CN" sz="3600">
                  <a:solidFill>
                    <a:srgbClr val="FF66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3600">
                  <a:solidFill>
                    <a:srgbClr val="FF3300"/>
                  </a:solidFill>
                  <a:ea typeface="宋体" panose="02010600030101010101" pitchFamily="2" charset="-122"/>
                </a:rPr>
                <a:t>cw</a:t>
              </a:r>
            </a:p>
          </p:txBody>
        </p:sp>
        <p:sp>
          <p:nvSpPr>
            <p:cNvPr id="36870" name="Rectangle 1030"/>
            <p:cNvSpPr>
              <a:spLocks noChangeArrowheads="1"/>
            </p:cNvSpPr>
            <p:nvPr/>
          </p:nvSpPr>
          <p:spPr bwMode="auto">
            <a:xfrm>
              <a:off x="2961" y="1363"/>
              <a:ext cx="1852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7217" tIns="73609" rIns="147217" bIns="73609">
              <a:spAutoFit/>
            </a:bodyPr>
            <a:lstStyle>
              <a:lvl1pPr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14350"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28700"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43050"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defTabSz="10287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defTabSz="10287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defTabSz="10287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defTabSz="10287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3600">
                  <a:solidFill>
                    <a:srgbClr val="660033"/>
                  </a:solidFill>
                  <a:ea typeface="宋体" panose="02010600030101010101" pitchFamily="2" charset="-122"/>
                </a:rPr>
                <a:t>(c)</a:t>
              </a:r>
              <a:r>
                <a:rPr lang="en-US" altLang="zh-CN" sz="3600">
                  <a:solidFill>
                    <a:srgbClr val="FF3300"/>
                  </a:solidFill>
                  <a:ea typeface="宋体" panose="02010600030101010101" pitchFamily="2" charset="-122"/>
                </a:rPr>
                <a:t> no induced current</a:t>
              </a:r>
            </a:p>
          </p:txBody>
        </p:sp>
      </p:grpSp>
      <p:sp>
        <p:nvSpPr>
          <p:cNvPr id="36875" name="Rectangle 1035"/>
          <p:cNvSpPr>
            <a:spLocks noChangeArrowheads="1"/>
          </p:cNvSpPr>
          <p:nvPr/>
        </p:nvSpPr>
        <p:spPr bwMode="auto">
          <a:xfrm>
            <a:off x="4353378" y="4386815"/>
            <a:ext cx="1632373" cy="7586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36888" name="Text Box 1048"/>
          <p:cNvSpPr txBox="1">
            <a:spLocks noChangeArrowheads="1"/>
          </p:cNvSpPr>
          <p:nvPr/>
        </p:nvSpPr>
        <p:spPr bwMode="auto">
          <a:xfrm>
            <a:off x="467689" y="8094990"/>
            <a:ext cx="105593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Current is induced in the clockwise direction to restore the flux</a:t>
            </a:r>
          </a:p>
        </p:txBody>
      </p:sp>
      <p:sp>
        <p:nvSpPr>
          <p:cNvPr id="36889" name="Text Box 1049"/>
          <p:cNvSpPr txBox="1">
            <a:spLocks noChangeArrowheads="1"/>
          </p:cNvSpPr>
          <p:nvPr/>
        </p:nvSpPr>
        <p:spPr bwMode="auto">
          <a:xfrm>
            <a:off x="552002" y="6808979"/>
            <a:ext cx="855746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Therefore, by Lenz’s Law, an 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will be induced which will oppose the change in flux</a:t>
            </a:r>
          </a:p>
        </p:txBody>
      </p:sp>
      <p:sp>
        <p:nvSpPr>
          <p:cNvPr id="36890" name="Text Box 1050"/>
          <p:cNvSpPr txBox="1">
            <a:spLocks noChangeArrowheads="1"/>
          </p:cNvSpPr>
          <p:nvPr/>
        </p:nvSpPr>
        <p:spPr bwMode="auto">
          <a:xfrm>
            <a:off x="462847" y="5439955"/>
            <a:ext cx="1205201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flux through this loop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does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change in time since the loop is moving from a region of higher magnetic field to a region of lower magnetic field</a:t>
            </a:r>
          </a:p>
        </p:txBody>
      </p:sp>
      <p:sp>
        <p:nvSpPr>
          <p:cNvPr id="36891" name="Text Box 1051"/>
          <p:cNvSpPr txBox="1">
            <a:spLocks noChangeArrowheads="1"/>
          </p:cNvSpPr>
          <p:nvPr/>
        </p:nvSpPr>
        <p:spPr bwMode="auto">
          <a:xfrm>
            <a:off x="978852" y="3618378"/>
            <a:ext cx="83006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What is the direction of the induced current in the loop?</a:t>
            </a:r>
          </a:p>
        </p:txBody>
      </p:sp>
      <p:sp>
        <p:nvSpPr>
          <p:cNvPr id="36892" name="Text Box 1052"/>
          <p:cNvSpPr txBox="1">
            <a:spLocks noChangeArrowheads="1"/>
          </p:cNvSpPr>
          <p:nvPr/>
        </p:nvSpPr>
        <p:spPr bwMode="auto">
          <a:xfrm>
            <a:off x="452113" y="835897"/>
            <a:ext cx="728359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conducting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rectangular loop 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moves with constant velocity </a:t>
            </a:r>
            <a:r>
              <a:rPr lang="en-US" altLang="zh-CN" sz="32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the -</a:t>
            </a:r>
            <a:r>
              <a:rPr lang="en-US" altLang="zh-CN" sz="32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direction and a constant current </a:t>
            </a:r>
            <a:r>
              <a:rPr lang="en-US" altLang="zh-CN" sz="32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flows in the +</a:t>
            </a:r>
            <a:r>
              <a:rPr lang="en-US" altLang="zh-CN" sz="320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direction as shown</a:t>
            </a:r>
          </a:p>
        </p:txBody>
      </p:sp>
      <p:grpSp>
        <p:nvGrpSpPr>
          <p:cNvPr id="36895" name="Group 1055"/>
          <p:cNvGrpSpPr>
            <a:grpSpLocks/>
          </p:cNvGrpSpPr>
          <p:nvPr/>
        </p:nvGrpSpPr>
        <p:grpSpPr bwMode="auto">
          <a:xfrm>
            <a:off x="7965444" y="527333"/>
            <a:ext cx="4736820" cy="2919307"/>
            <a:chOff x="3538" y="482"/>
            <a:chExt cx="2098" cy="1293"/>
          </a:xfrm>
        </p:grpSpPr>
        <p:sp>
          <p:nvSpPr>
            <p:cNvPr id="36886" name="Rectangle 1046"/>
            <p:cNvSpPr>
              <a:spLocks noChangeArrowheads="1"/>
            </p:cNvSpPr>
            <p:nvPr/>
          </p:nvSpPr>
          <p:spPr bwMode="black">
            <a:xfrm>
              <a:off x="5413" y="1491"/>
              <a:ext cx="223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7217" tIns="73609" rIns="147217" bIns="73609">
              <a:spAutoFit/>
            </a:bodyPr>
            <a:lstStyle>
              <a:lvl1pPr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14350"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28700"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43050"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defTabSz="10287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defTabSz="10287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defTabSz="10287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defTabSz="10287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9000"/>
                </a:lnSpc>
              </a:pPr>
              <a:r>
                <a:rPr lang="en-US" altLang="zh-CN" sz="3600" i="1">
                  <a:solidFill>
                    <a:schemeClr val="tx2"/>
                  </a:solidFill>
                  <a:ea typeface="宋体" panose="02010600030101010101" pitchFamily="2" charset="-122"/>
                </a:rPr>
                <a:t>x</a:t>
              </a:r>
              <a:endParaRPr lang="en-US" altLang="zh-CN"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6894" name="Group 1054"/>
            <p:cNvGrpSpPr>
              <a:grpSpLocks/>
            </p:cNvGrpSpPr>
            <p:nvPr/>
          </p:nvGrpSpPr>
          <p:grpSpPr bwMode="auto">
            <a:xfrm>
              <a:off x="3538" y="482"/>
              <a:ext cx="2066" cy="1050"/>
              <a:chOff x="3538" y="360"/>
              <a:chExt cx="2066" cy="1050"/>
            </a:xfrm>
          </p:grpSpPr>
          <p:sp>
            <p:nvSpPr>
              <p:cNvPr id="36877" name="Rectangle 1037"/>
              <p:cNvSpPr>
                <a:spLocks noChangeArrowheads="1"/>
              </p:cNvSpPr>
              <p:nvPr/>
            </p:nvSpPr>
            <p:spPr bwMode="black">
              <a:xfrm>
                <a:off x="4616" y="721"/>
                <a:ext cx="356" cy="19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6000"/>
              </a:p>
            </p:txBody>
          </p:sp>
          <p:sp>
            <p:nvSpPr>
              <p:cNvPr id="36878" name="Line 1038"/>
              <p:cNvSpPr>
                <a:spLocks noChangeShapeType="1"/>
              </p:cNvSpPr>
              <p:nvPr/>
            </p:nvSpPr>
            <p:spPr bwMode="black">
              <a:xfrm>
                <a:off x="4808" y="929"/>
                <a:ext cx="2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6000"/>
              </a:p>
            </p:txBody>
          </p:sp>
          <p:sp>
            <p:nvSpPr>
              <p:cNvPr id="36879" name="Freeform 1039"/>
              <p:cNvSpPr>
                <a:spLocks/>
              </p:cNvSpPr>
              <p:nvPr/>
            </p:nvSpPr>
            <p:spPr bwMode="black">
              <a:xfrm>
                <a:off x="4766" y="1163"/>
                <a:ext cx="85" cy="137"/>
              </a:xfrm>
              <a:custGeom>
                <a:avLst/>
                <a:gdLst>
                  <a:gd name="T0" fmla="*/ 0 w 151"/>
                  <a:gd name="T1" fmla="*/ 0 h 242"/>
                  <a:gd name="T2" fmla="*/ 75 w 151"/>
                  <a:gd name="T3" fmla="*/ 30 h 242"/>
                  <a:gd name="T4" fmla="*/ 151 w 151"/>
                  <a:gd name="T5" fmla="*/ 0 h 242"/>
                  <a:gd name="T6" fmla="*/ 75 w 151"/>
                  <a:gd name="T7" fmla="*/ 242 h 242"/>
                  <a:gd name="T8" fmla="*/ 0 w 151"/>
                  <a:gd name="T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242">
                    <a:moveTo>
                      <a:pt x="0" y="0"/>
                    </a:moveTo>
                    <a:lnTo>
                      <a:pt x="75" y="30"/>
                    </a:lnTo>
                    <a:lnTo>
                      <a:pt x="151" y="0"/>
                    </a:lnTo>
                    <a:lnTo>
                      <a:pt x="75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6000"/>
              </a:p>
            </p:txBody>
          </p:sp>
          <p:sp>
            <p:nvSpPr>
              <p:cNvPr id="36880" name="Rectangle 1040"/>
              <p:cNvSpPr>
                <a:spLocks noChangeArrowheads="1"/>
              </p:cNvSpPr>
              <p:nvPr/>
            </p:nvSpPr>
            <p:spPr bwMode="black">
              <a:xfrm>
                <a:off x="4895" y="1192"/>
                <a:ext cx="9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14350"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028700"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543050"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defTabSz="10287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defTabSz="10287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defTabSz="10287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defTabSz="10287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89000"/>
                  </a:lnSpc>
                </a:pPr>
                <a:r>
                  <a:rPr lang="en-US" altLang="zh-CN" sz="3600" i="1">
                    <a:ea typeface="宋体" panose="02010600030101010101" pitchFamily="2" charset="-122"/>
                  </a:rPr>
                  <a:t>v</a:t>
                </a:r>
                <a:endParaRPr lang="en-US" altLang="zh-CN" sz="36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1" name="Line 1041"/>
              <p:cNvSpPr>
                <a:spLocks noChangeShapeType="1"/>
              </p:cNvSpPr>
              <p:nvPr/>
            </p:nvSpPr>
            <p:spPr bwMode="black">
              <a:xfrm>
                <a:off x="3840" y="569"/>
                <a:ext cx="1667" cy="1"/>
              </a:xfrm>
              <a:prstGeom prst="line">
                <a:avLst/>
              </a:prstGeom>
              <a:noFill/>
              <a:ln w="38100">
                <a:solidFill>
                  <a:srgbClr val="66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6000"/>
              </a:p>
            </p:txBody>
          </p:sp>
          <p:sp>
            <p:nvSpPr>
              <p:cNvPr id="36882" name="Freeform 1042"/>
              <p:cNvSpPr>
                <a:spLocks/>
              </p:cNvSpPr>
              <p:nvPr/>
            </p:nvSpPr>
            <p:spPr bwMode="black">
              <a:xfrm>
                <a:off x="5466" y="526"/>
                <a:ext cx="138" cy="86"/>
              </a:xfrm>
              <a:custGeom>
                <a:avLst/>
                <a:gdLst>
                  <a:gd name="T0" fmla="*/ 0 w 243"/>
                  <a:gd name="T1" fmla="*/ 151 h 151"/>
                  <a:gd name="T2" fmla="*/ 30 w 243"/>
                  <a:gd name="T3" fmla="*/ 76 h 151"/>
                  <a:gd name="T4" fmla="*/ 0 w 243"/>
                  <a:gd name="T5" fmla="*/ 0 h 151"/>
                  <a:gd name="T6" fmla="*/ 243 w 243"/>
                  <a:gd name="T7" fmla="*/ 76 h 151"/>
                  <a:gd name="T8" fmla="*/ 0 w 243"/>
                  <a:gd name="T9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" h="151">
                    <a:moveTo>
                      <a:pt x="0" y="151"/>
                    </a:moveTo>
                    <a:lnTo>
                      <a:pt x="30" y="76"/>
                    </a:lnTo>
                    <a:lnTo>
                      <a:pt x="0" y="0"/>
                    </a:lnTo>
                    <a:lnTo>
                      <a:pt x="243" y="76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000"/>
              </a:p>
            </p:txBody>
          </p:sp>
          <p:sp>
            <p:nvSpPr>
              <p:cNvPr id="36883" name="Rectangle 1043"/>
              <p:cNvSpPr>
                <a:spLocks noChangeArrowheads="1"/>
              </p:cNvSpPr>
              <p:nvPr/>
            </p:nvSpPr>
            <p:spPr bwMode="black">
              <a:xfrm>
                <a:off x="5369" y="360"/>
                <a:ext cx="6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14350"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028700"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543050"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defTabSz="10287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defTabSz="10287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defTabSz="10287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defTabSz="10287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89000"/>
                  </a:lnSpc>
                </a:pPr>
                <a:r>
                  <a:rPr lang="en-US" altLang="zh-CN" sz="3600" i="1" dirty="0">
                    <a:solidFill>
                      <a:srgbClr val="660033"/>
                    </a:solidFill>
                    <a:ea typeface="宋体" panose="02010600030101010101" pitchFamily="2" charset="-122"/>
                  </a:rPr>
                  <a:t>I</a:t>
                </a:r>
                <a:endParaRPr lang="en-US" altLang="zh-CN" sz="3600" dirty="0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4" name="Line 1044"/>
              <p:cNvSpPr>
                <a:spLocks noChangeShapeType="1"/>
              </p:cNvSpPr>
              <p:nvPr/>
            </p:nvSpPr>
            <p:spPr bwMode="black">
              <a:xfrm flipV="1">
                <a:off x="3779" y="480"/>
                <a:ext cx="0" cy="90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6000"/>
              </a:p>
            </p:txBody>
          </p:sp>
          <p:sp>
            <p:nvSpPr>
              <p:cNvPr id="36887" name="Rectangle 1047"/>
              <p:cNvSpPr>
                <a:spLocks noChangeArrowheads="1"/>
              </p:cNvSpPr>
              <p:nvPr/>
            </p:nvSpPr>
            <p:spPr bwMode="black">
              <a:xfrm>
                <a:off x="3538" y="422"/>
                <a:ext cx="223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7217" tIns="73609" rIns="147217" bIns="73609">
                <a:spAutoFit/>
              </a:bodyPr>
              <a:lstStyle>
                <a:lvl1pPr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14350"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028700"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543050"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defTabSz="10287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defTabSz="10287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defTabSz="10287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defTabSz="10287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9000"/>
                  </a:lnSpc>
                </a:pPr>
                <a:r>
                  <a:rPr lang="en-US" altLang="zh-CN" sz="3600" i="1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y</a:t>
                </a:r>
                <a:endParaRPr lang="en-US" altLang="zh-CN" sz="3600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93" name="Line 1053"/>
              <p:cNvSpPr>
                <a:spLocks noChangeShapeType="1"/>
              </p:cNvSpPr>
              <p:nvPr/>
            </p:nvSpPr>
            <p:spPr bwMode="auto">
              <a:xfrm>
                <a:off x="3777" y="1392"/>
                <a:ext cx="17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6000"/>
              </a:p>
            </p:txBody>
          </p:sp>
        </p:grpSp>
      </p:grpSp>
      <p:grpSp>
        <p:nvGrpSpPr>
          <p:cNvPr id="36899" name="Group 1059"/>
          <p:cNvGrpSpPr>
            <a:grpSpLocks/>
          </p:cNvGrpSpPr>
          <p:nvPr/>
        </p:nvGrpSpPr>
        <p:grpSpPr bwMode="auto">
          <a:xfrm>
            <a:off x="11067079" y="1440962"/>
            <a:ext cx="1185333" cy="643468"/>
            <a:chOff x="5062" y="864"/>
            <a:chExt cx="525" cy="285"/>
          </a:xfrm>
        </p:grpSpPr>
        <p:sp>
          <p:nvSpPr>
            <p:cNvPr id="36896" name="Line 1056"/>
            <p:cNvSpPr>
              <a:spLocks noChangeShapeType="1"/>
            </p:cNvSpPr>
            <p:nvPr/>
          </p:nvSpPr>
          <p:spPr bwMode="auto">
            <a:xfrm>
              <a:off x="5088" y="864"/>
              <a:ext cx="0" cy="144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399"/>
            </a:p>
          </p:txBody>
        </p:sp>
        <p:sp>
          <p:nvSpPr>
            <p:cNvPr id="36897" name="Text Box 1057"/>
            <p:cNvSpPr txBox="1">
              <a:spLocks noChangeArrowheads="1"/>
            </p:cNvSpPr>
            <p:nvPr/>
          </p:nvSpPr>
          <p:spPr bwMode="auto">
            <a:xfrm>
              <a:off x="5062" y="890"/>
              <a:ext cx="525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i="1" baseline="-250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induced</a:t>
              </a:r>
              <a:endPara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631145" y="968460"/>
            <a:ext cx="4035696" cy="1704085"/>
            <a:chOff x="8631143" y="968460"/>
            <a:chExt cx="4035697" cy="1704084"/>
          </a:xfrm>
        </p:grpSpPr>
        <p:sp>
          <p:nvSpPr>
            <p:cNvPr id="29" name="文本框 28"/>
            <p:cNvSpPr txBox="1"/>
            <p:nvPr/>
          </p:nvSpPr>
          <p:spPr>
            <a:xfrm flipH="1">
              <a:off x="9846943" y="984372"/>
              <a:ext cx="492638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</a:t>
              </a:r>
              <a:endParaRPr lang="zh-CN" altLang="en-US" sz="28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 flipH="1">
              <a:off x="11029327" y="984370"/>
              <a:ext cx="492638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</a:t>
              </a:r>
              <a:endParaRPr lang="zh-CN" altLang="en-US" sz="28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 flipH="1">
              <a:off x="12174202" y="1003180"/>
              <a:ext cx="492638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</a:t>
              </a:r>
              <a:endParaRPr lang="zh-CN" altLang="en-US" sz="28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8631143" y="968460"/>
              <a:ext cx="492638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</a:t>
              </a:r>
              <a:endParaRPr lang="zh-CN" altLang="en-US" sz="28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 flipH="1">
              <a:off x="10475101" y="993191"/>
              <a:ext cx="492638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</a:t>
              </a:r>
              <a:endParaRPr lang="zh-CN" altLang="en-US" sz="28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 flipH="1">
              <a:off x="11657486" y="993191"/>
              <a:ext cx="492638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</a:t>
              </a:r>
              <a:endParaRPr lang="zh-CN" altLang="en-US" sz="28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 flipH="1">
              <a:off x="9259302" y="977281"/>
              <a:ext cx="492638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</a:t>
              </a:r>
              <a:endParaRPr lang="zh-CN" altLang="en-US" sz="28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 flipH="1">
              <a:off x="9958239" y="1506916"/>
              <a:ext cx="492638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</a:t>
              </a:r>
              <a:endParaRPr lang="zh-CN" altLang="en-US" sz="28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 flipH="1">
              <a:off x="10879461" y="1499711"/>
              <a:ext cx="492638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</a:t>
              </a:r>
              <a:endParaRPr lang="zh-CN" altLang="en-US" sz="28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 flipH="1">
              <a:off x="12022713" y="1534395"/>
              <a:ext cx="492638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</a:t>
              </a:r>
              <a:endParaRPr lang="zh-CN" altLang="en-US" sz="28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 flipH="1">
              <a:off x="8858360" y="1498670"/>
              <a:ext cx="492638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</a:t>
              </a:r>
              <a:endParaRPr lang="zh-CN" altLang="en-US" sz="28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 flipH="1">
              <a:off x="10446621" y="2105378"/>
              <a:ext cx="492638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</a:t>
              </a:r>
              <a:endParaRPr lang="zh-CN" altLang="en-US" sz="28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 flipH="1">
              <a:off x="11723395" y="2139065"/>
              <a:ext cx="492638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</a:t>
              </a:r>
              <a:endParaRPr lang="zh-CN" altLang="en-US" sz="28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 flipH="1">
              <a:off x="9253289" y="2111004"/>
              <a:ext cx="492638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</a:t>
              </a:r>
              <a:endParaRPr lang="zh-CN" altLang="en-US" sz="28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098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5" grpId="0" animBg="1"/>
      <p:bldP spid="36888" grpId="0" autoUpdateAnimBg="0"/>
      <p:bldP spid="36889" grpId="0" autoUpdateAnimBg="0"/>
      <p:bldP spid="3689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065688" y="1323134"/>
            <a:ext cx="1634835" cy="1554480"/>
          </a:xfrm>
          <a:prstGeom prst="ellipse">
            <a:avLst/>
          </a:prstGeom>
          <a:noFill/>
          <a:ln w="190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65993" y="1474525"/>
            <a:ext cx="316932" cy="4445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x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3258" y="1474525"/>
            <a:ext cx="316932" cy="4445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x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65993" y="2178859"/>
            <a:ext cx="316932" cy="4445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x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41608" y="2178859"/>
            <a:ext cx="316932" cy="4445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x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24639" y="1474525"/>
            <a:ext cx="316932" cy="4445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x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24639" y="2181649"/>
            <a:ext cx="316932" cy="4445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x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65993" y="1823903"/>
            <a:ext cx="316932" cy="4445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x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20483" y="1822508"/>
            <a:ext cx="316932" cy="4445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x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54115" y="1819718"/>
            <a:ext cx="316932" cy="4445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x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880154" y="873803"/>
            <a:ext cx="1811116" cy="123299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/>
          <p:cNvCxnSpPr/>
          <p:nvPr/>
        </p:nvCxnSpPr>
        <p:spPr>
          <a:xfrm>
            <a:off x="2917200" y="2174366"/>
            <a:ext cx="1774070" cy="11998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文本框 25"/>
          <p:cNvSpPr txBox="1"/>
          <p:nvPr/>
        </p:nvSpPr>
        <p:spPr>
          <a:xfrm>
            <a:off x="5144519" y="1801960"/>
            <a:ext cx="23083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l</a:t>
            </a:r>
            <a:endParaRPr kumimoji="0" lang="zh-CN" altLang="en-US" sz="36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360032" y="1580911"/>
                <a:ext cx="2604174" cy="10517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𝐸</m:t>
                      </m:r>
                      <m:r>
                        <a:rPr kumimoji="0" lang="en-US" altLang="zh-CN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  <m:r>
                            <a:rPr kumimoji="0" lang="zh-CN" alt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𝜋</m:t>
                          </m:r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kumimoji="0" lang="el-GR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Φ</m:t>
                          </m:r>
                        </m:num>
                        <m:den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032" y="1580911"/>
                <a:ext cx="2604174" cy="10517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/>
          <p:cNvGrpSpPr/>
          <p:nvPr/>
        </p:nvGrpSpPr>
        <p:grpSpPr>
          <a:xfrm>
            <a:off x="4626406" y="579037"/>
            <a:ext cx="518113" cy="2719484"/>
            <a:chOff x="4626406" y="579037"/>
            <a:chExt cx="518113" cy="2719484"/>
          </a:xfrm>
        </p:grpSpPr>
        <p:cxnSp>
          <p:nvCxnSpPr>
            <p:cNvPr id="30" name="直接箭头连接符 29"/>
            <p:cNvCxnSpPr/>
            <p:nvPr/>
          </p:nvCxnSpPr>
          <p:spPr>
            <a:xfrm flipV="1">
              <a:off x="4902592" y="2991394"/>
              <a:ext cx="241927" cy="307127"/>
            </a:xfrm>
            <a:prstGeom prst="straightConnector1">
              <a:avLst/>
            </a:prstGeom>
            <a:noFill/>
            <a:ln w="50800" cap="flat">
              <a:solidFill>
                <a:srgbClr val="00B050"/>
              </a:solidFill>
              <a:prstDash val="solid"/>
              <a:miter lim="400000"/>
              <a:tailEnd type="triangle" w="lg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865427" y="2264310"/>
              <a:ext cx="206130" cy="462460"/>
            </a:xfrm>
            <a:prstGeom prst="straightConnector1">
              <a:avLst/>
            </a:prstGeom>
            <a:noFill/>
            <a:ln w="50800" cap="flat">
              <a:solidFill>
                <a:srgbClr val="00B050"/>
              </a:solidFill>
              <a:prstDash val="solid"/>
              <a:miter lim="400000"/>
              <a:tailEnd type="triangle" w="lg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4941730" y="1490298"/>
              <a:ext cx="37327" cy="732404"/>
            </a:xfrm>
            <a:prstGeom prst="straightConnector1">
              <a:avLst/>
            </a:prstGeom>
            <a:noFill/>
            <a:ln w="50800" cap="flat">
              <a:solidFill>
                <a:srgbClr val="00B050"/>
              </a:solidFill>
              <a:prstDash val="solid"/>
              <a:miter lim="400000"/>
              <a:tailEnd type="triangle" w="lg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直接箭头连接符 35"/>
            <p:cNvCxnSpPr/>
            <p:nvPr/>
          </p:nvCxnSpPr>
          <p:spPr>
            <a:xfrm flipH="1" flipV="1">
              <a:off x="4691270" y="1146230"/>
              <a:ext cx="146459" cy="404171"/>
            </a:xfrm>
            <a:prstGeom prst="straightConnector1">
              <a:avLst/>
            </a:prstGeom>
            <a:noFill/>
            <a:ln w="50800" cap="flat">
              <a:solidFill>
                <a:srgbClr val="00B050"/>
              </a:solidFill>
              <a:prstDash val="solid"/>
              <a:miter lim="400000"/>
              <a:tailEnd type="triangle" w="lg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直接箭头连接符 37"/>
            <p:cNvCxnSpPr/>
            <p:nvPr/>
          </p:nvCxnSpPr>
          <p:spPr>
            <a:xfrm flipH="1" flipV="1">
              <a:off x="4626406" y="579037"/>
              <a:ext cx="211322" cy="283558"/>
            </a:xfrm>
            <a:prstGeom prst="straightConnector1">
              <a:avLst/>
            </a:prstGeom>
            <a:noFill/>
            <a:ln w="50800" cap="flat">
              <a:solidFill>
                <a:srgbClr val="00B050"/>
              </a:solidFill>
              <a:prstDash val="solid"/>
              <a:miter lim="400000"/>
              <a:tailEnd type="triangle" w="lg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5" name="组合 44"/>
          <p:cNvGrpSpPr/>
          <p:nvPr/>
        </p:nvGrpSpPr>
        <p:grpSpPr>
          <a:xfrm>
            <a:off x="985652" y="4055685"/>
            <a:ext cx="4906032" cy="4243468"/>
            <a:chOff x="1191824" y="1746975"/>
            <a:chExt cx="3898457" cy="5147582"/>
          </a:xfrm>
        </p:grpSpPr>
        <p:sp>
          <p:nvSpPr>
            <p:cNvPr id="46" name="文本框 45"/>
            <p:cNvSpPr txBox="1"/>
            <p:nvPr/>
          </p:nvSpPr>
          <p:spPr>
            <a:xfrm>
              <a:off x="1191824" y="1748699"/>
              <a:ext cx="33342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435739" y="1748699"/>
              <a:ext cx="33342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512941" y="1746975"/>
              <a:ext cx="33342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756856" y="1746975"/>
              <a:ext cx="33342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191824" y="3220448"/>
              <a:ext cx="33342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435739" y="3220448"/>
              <a:ext cx="33342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512941" y="3218724"/>
              <a:ext cx="33342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756856" y="3218724"/>
              <a:ext cx="33342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191824" y="4787990"/>
              <a:ext cx="33342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435739" y="4787990"/>
              <a:ext cx="33342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512941" y="4786266"/>
              <a:ext cx="33342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756856" y="4786266"/>
              <a:ext cx="33342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191824" y="6237967"/>
              <a:ext cx="33342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435739" y="6237967"/>
              <a:ext cx="33342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512941" y="6236243"/>
              <a:ext cx="33342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756856" y="6236243"/>
              <a:ext cx="33342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 flipH="1">
            <a:off x="3371046" y="5268938"/>
            <a:ext cx="132607" cy="1833488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294702" y="3990569"/>
            <a:ext cx="623986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An </a:t>
            </a:r>
            <a:r>
              <a:rPr kumimoji="0" lang="en-US" altLang="zh-CN" sz="3600" b="1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infinite</a:t>
            </a:r>
            <a:r>
              <a:rPr kumimoji="0" lang="en-US" altLang="zh-CN" sz="3600" b="0" i="0" u="none" strike="noStrike" cap="none" spc="0" normalizeH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 plane of uniformly increasing magnetic field?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340195" y="5481910"/>
            <a:ext cx="623986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What is the direction of </a:t>
            </a:r>
            <a:r>
              <a:rPr kumimoji="0" lang="en-US" altLang="zh-CN" sz="3600" b="0" i="1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emf </a:t>
            </a:r>
            <a:r>
              <a:rPr kumimoji="0" lang="en-US" altLang="zh-CN" sz="3600" b="0" i="0" u="none" strike="noStrike" cap="none" spc="0" normalizeH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?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3432408" y="5268938"/>
            <a:ext cx="1975270" cy="1853662"/>
            <a:chOff x="3432408" y="5268938"/>
            <a:chExt cx="1975270" cy="1853662"/>
          </a:xfrm>
        </p:grpSpPr>
        <p:sp>
          <p:nvSpPr>
            <p:cNvPr id="82" name="矩形 81"/>
            <p:cNvSpPr/>
            <p:nvPr/>
          </p:nvSpPr>
          <p:spPr>
            <a:xfrm rot="5400000" flipH="1">
              <a:off x="4318023" y="4383323"/>
              <a:ext cx="137737" cy="1908967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rot="5400000" flipH="1">
              <a:off x="4318023" y="6093542"/>
              <a:ext cx="137737" cy="1908967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flipH="1">
              <a:off x="5275071" y="5289112"/>
              <a:ext cx="132607" cy="1833488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/>
              <p:cNvSpPr txBox="1"/>
              <p:nvPr/>
            </p:nvSpPr>
            <p:spPr>
              <a:xfrm>
                <a:off x="1492668" y="4235319"/>
                <a:ext cx="3247299" cy="10518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𝑑𝐵</m:t>
                          </m:r>
                        </m:num>
                        <m:den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𝑑𝑡</m:t>
                          </m:r>
                        </m:den>
                      </m:f>
                      <m:r>
                        <a:rPr kumimoji="0" lang="en-US" altLang="zh-CN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r>
                        <a:rPr kumimoji="0" lang="en-US" altLang="zh-CN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𝑐𝑜𝑛𝑠𝑡𝑎𝑛𝑡</m:t>
                      </m:r>
                    </m:oMath>
                  </m:oMathPara>
                </a14:m>
                <a:endPara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68" y="4235319"/>
                <a:ext cx="3247299" cy="10518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组合 86"/>
          <p:cNvGrpSpPr/>
          <p:nvPr/>
        </p:nvGrpSpPr>
        <p:grpSpPr>
          <a:xfrm rot="10800000">
            <a:off x="1413430" y="5260272"/>
            <a:ext cx="1975270" cy="1853662"/>
            <a:chOff x="3432408" y="5268938"/>
            <a:chExt cx="1975270" cy="1853662"/>
          </a:xfrm>
        </p:grpSpPr>
        <p:sp>
          <p:nvSpPr>
            <p:cNvPr id="88" name="矩形 87"/>
            <p:cNvSpPr/>
            <p:nvPr/>
          </p:nvSpPr>
          <p:spPr>
            <a:xfrm rot="5400000" flipH="1">
              <a:off x="4318023" y="4383323"/>
              <a:ext cx="137737" cy="1908967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 rot="5400000" flipH="1">
              <a:off x="4318023" y="6093542"/>
              <a:ext cx="137737" cy="1908967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 flipH="1">
              <a:off x="5275071" y="5289112"/>
              <a:ext cx="132607" cy="1833488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6356476" y="7093760"/>
            <a:ext cx="6537207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region of magnetic field could have induced E field or 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the boundary matters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4DB394-8350-411F-AD9E-4912DFAE01EF}"/>
              </a:ext>
            </a:extLst>
          </p:cNvPr>
          <p:cNvSpPr txBox="1"/>
          <p:nvPr/>
        </p:nvSpPr>
        <p:spPr>
          <a:xfrm>
            <a:off x="6502400" y="6388476"/>
            <a:ext cx="542456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58420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induced E field or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28" grpId="0"/>
      <p:bldP spid="79" grpId="0" animBg="1"/>
      <p:bldP spid="80" grpId="0"/>
      <p:bldP spid="81" grpId="0"/>
      <p:bldP spid="86" grpId="0"/>
      <p:bldP spid="62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成组"/>
          <p:cNvGrpSpPr/>
          <p:nvPr/>
        </p:nvGrpSpPr>
        <p:grpSpPr>
          <a:xfrm>
            <a:off x="825501" y="273050"/>
            <a:ext cx="10464294" cy="2008055"/>
            <a:chOff x="0" y="0"/>
            <a:chExt cx="10464294" cy="2008055"/>
          </a:xfrm>
        </p:grpSpPr>
        <p:pic>
          <p:nvPicPr>
            <p:cNvPr id="908" name="pasted-image.png" descr="pasted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241743" cy="1858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9" name="矩形"/>
            <p:cNvSpPr/>
            <p:nvPr/>
          </p:nvSpPr>
          <p:spPr>
            <a:xfrm>
              <a:off x="2092241" y="1382635"/>
              <a:ext cx="8372054" cy="6254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399"/>
            </a:p>
          </p:txBody>
        </p:sp>
      </p:grpSp>
      <p:pic>
        <p:nvPicPr>
          <p:cNvPr id="911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93" y="2989513"/>
            <a:ext cx="7784710" cy="49063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16" name="成组"/>
          <p:cNvGrpSpPr/>
          <p:nvPr/>
        </p:nvGrpSpPr>
        <p:grpSpPr>
          <a:xfrm>
            <a:off x="2954136" y="4872704"/>
            <a:ext cx="1155883" cy="569975"/>
            <a:chOff x="0" y="77727"/>
            <a:chExt cx="1155881" cy="569973"/>
          </a:xfrm>
        </p:grpSpPr>
        <p:grpSp>
          <p:nvGrpSpPr>
            <p:cNvPr id="914" name="成组"/>
            <p:cNvGrpSpPr/>
            <p:nvPr/>
          </p:nvGrpSpPr>
          <p:grpSpPr>
            <a:xfrm>
              <a:off x="0" y="101599"/>
              <a:ext cx="546100" cy="546101"/>
              <a:chOff x="0" y="0"/>
              <a:chExt cx="546100" cy="546100"/>
            </a:xfrm>
          </p:grpSpPr>
          <p:sp>
            <p:nvSpPr>
              <p:cNvPr id="912" name="圆形"/>
              <p:cNvSpPr/>
              <p:nvPr/>
            </p:nvSpPr>
            <p:spPr>
              <a:xfrm>
                <a:off x="0" y="0"/>
                <a:ext cx="546100" cy="546100"/>
              </a:xfrm>
              <a:prstGeom prst="ellipse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399"/>
              </a:p>
            </p:txBody>
          </p:sp>
          <p:sp>
            <p:nvSpPr>
              <p:cNvPr id="913" name="圆形"/>
              <p:cNvSpPr/>
              <p:nvPr/>
            </p:nvSpPr>
            <p:spPr>
              <a:xfrm>
                <a:off x="200025" y="200025"/>
                <a:ext cx="146050" cy="14605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399"/>
              </a:p>
            </p:txBody>
          </p:sp>
        </p:grpSp>
        <p:sp>
          <p:nvSpPr>
            <p:cNvPr id="915" name="B"/>
            <p:cNvSpPr txBox="1"/>
            <p:nvPr/>
          </p:nvSpPr>
          <p:spPr>
            <a:xfrm>
              <a:off x="819251" y="77727"/>
              <a:ext cx="336630" cy="492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532"/>
                <a:t>B</a:t>
              </a:r>
            </a:p>
          </p:txBody>
        </p:sp>
      </p:grpSp>
      <p:grpSp>
        <p:nvGrpSpPr>
          <p:cNvPr id="919" name="成组"/>
          <p:cNvGrpSpPr/>
          <p:nvPr/>
        </p:nvGrpSpPr>
        <p:grpSpPr>
          <a:xfrm>
            <a:off x="6502400" y="5157646"/>
            <a:ext cx="1086031" cy="546103"/>
            <a:chOff x="0" y="38819"/>
            <a:chExt cx="1086030" cy="546101"/>
          </a:xfrm>
        </p:grpSpPr>
        <p:sp>
          <p:nvSpPr>
            <p:cNvPr id="917" name="成组"/>
            <p:cNvSpPr txBox="1"/>
            <p:nvPr/>
          </p:nvSpPr>
          <p:spPr>
            <a:xfrm>
              <a:off x="749399" y="77726"/>
              <a:ext cx="336631" cy="492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532"/>
                <a:t>B</a:t>
              </a:r>
            </a:p>
          </p:txBody>
        </p:sp>
        <p:sp>
          <p:nvSpPr>
            <p:cNvPr id="918" name="X"/>
            <p:cNvSpPr/>
            <p:nvPr/>
          </p:nvSpPr>
          <p:spPr>
            <a:xfrm>
              <a:off x="0" y="38819"/>
              <a:ext cx="546100" cy="546101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399"/>
                <a:t>X</a:t>
              </a:r>
            </a:p>
          </p:txBody>
        </p:sp>
      </p:grpSp>
      <p:grpSp>
        <p:nvGrpSpPr>
          <p:cNvPr id="924" name="成组"/>
          <p:cNvGrpSpPr/>
          <p:nvPr/>
        </p:nvGrpSpPr>
        <p:grpSpPr>
          <a:xfrm>
            <a:off x="6565877" y="4344436"/>
            <a:ext cx="1317785" cy="569975"/>
            <a:chOff x="0" y="77727"/>
            <a:chExt cx="1317783" cy="569973"/>
          </a:xfrm>
        </p:grpSpPr>
        <p:grpSp>
          <p:nvGrpSpPr>
            <p:cNvPr id="922" name="成组"/>
            <p:cNvGrpSpPr/>
            <p:nvPr/>
          </p:nvGrpSpPr>
          <p:grpSpPr>
            <a:xfrm>
              <a:off x="0" y="101599"/>
              <a:ext cx="546100" cy="546101"/>
              <a:chOff x="0" y="0"/>
              <a:chExt cx="546100" cy="546100"/>
            </a:xfrm>
          </p:grpSpPr>
          <p:sp>
            <p:nvSpPr>
              <p:cNvPr id="920" name="圆形"/>
              <p:cNvSpPr/>
              <p:nvPr/>
            </p:nvSpPr>
            <p:spPr>
              <a:xfrm>
                <a:off x="0" y="0"/>
                <a:ext cx="546100" cy="546100"/>
              </a:xfrm>
              <a:prstGeom prst="ellipse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399"/>
              </a:p>
            </p:txBody>
          </p:sp>
          <p:sp>
            <p:nvSpPr>
              <p:cNvPr id="921" name="圆形"/>
              <p:cNvSpPr/>
              <p:nvPr/>
            </p:nvSpPr>
            <p:spPr>
              <a:xfrm>
                <a:off x="200025" y="200025"/>
                <a:ext cx="146050" cy="14605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399"/>
              </a:p>
            </p:txBody>
          </p:sp>
        </p:grpSp>
        <p:sp>
          <p:nvSpPr>
            <p:cNvPr id="923" name="Bind"/>
            <p:cNvSpPr txBox="1"/>
            <p:nvPr/>
          </p:nvSpPr>
          <p:spPr>
            <a:xfrm>
              <a:off x="657347" y="77727"/>
              <a:ext cx="660436" cy="492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2532"/>
                <a:t>B</a:t>
              </a:r>
              <a:r>
                <a:rPr sz="2532" baseline="-5999"/>
                <a:t>ind</a:t>
              </a:r>
            </a:p>
          </p:txBody>
        </p:sp>
      </p:grpSp>
      <p:grpSp>
        <p:nvGrpSpPr>
          <p:cNvPr id="927" name="成组"/>
          <p:cNvGrpSpPr/>
          <p:nvPr/>
        </p:nvGrpSpPr>
        <p:grpSpPr>
          <a:xfrm>
            <a:off x="7423296" y="3547979"/>
            <a:ext cx="1915748" cy="1886006"/>
            <a:chOff x="0" y="-30190"/>
            <a:chExt cx="1915746" cy="1886005"/>
          </a:xfrm>
        </p:grpSpPr>
        <p:sp>
          <p:nvSpPr>
            <p:cNvPr id="938" name="连接线"/>
            <p:cNvSpPr/>
            <p:nvPr/>
          </p:nvSpPr>
          <p:spPr>
            <a:xfrm>
              <a:off x="0" y="18878"/>
              <a:ext cx="1477098" cy="1836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8" h="21600" extrusionOk="0">
                  <a:moveTo>
                    <a:pt x="0" y="0"/>
                  </a:moveTo>
                  <a:cubicBezTo>
                    <a:pt x="15404" y="1405"/>
                    <a:pt x="21600" y="8605"/>
                    <a:pt x="18589" y="21600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endParaRPr sz="2532"/>
            </a:p>
          </p:txBody>
        </p:sp>
        <p:sp>
          <p:nvSpPr>
            <p:cNvPr id="926" name="I2"/>
            <p:cNvSpPr txBox="1"/>
            <p:nvPr/>
          </p:nvSpPr>
          <p:spPr>
            <a:xfrm>
              <a:off x="1423625" y="-30190"/>
              <a:ext cx="492121" cy="748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1" i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4200"/>
                <a:t>I</a:t>
              </a:r>
              <a:r>
                <a:rPr sz="4200" baseline="-5999"/>
                <a:t>2</a:t>
              </a:r>
            </a:p>
          </p:txBody>
        </p:sp>
      </p:grpSp>
      <p:sp>
        <p:nvSpPr>
          <p:cNvPr id="928" name="Increasing I1"/>
          <p:cNvSpPr txBox="1"/>
          <p:nvPr/>
        </p:nvSpPr>
        <p:spPr>
          <a:xfrm>
            <a:off x="2542727" y="2858537"/>
            <a:ext cx="1750479" cy="49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32"/>
              <a:t>Increasing I</a:t>
            </a:r>
            <a:r>
              <a:rPr sz="2532" baseline="-5999"/>
              <a:t>1</a:t>
            </a:r>
          </a:p>
        </p:txBody>
      </p:sp>
      <p:pic>
        <p:nvPicPr>
          <p:cNvPr id="929" name="pasted-image.jpg" descr="pasted-im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465" y="5240743"/>
            <a:ext cx="443739" cy="38648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32" name="成组"/>
          <p:cNvGrpSpPr/>
          <p:nvPr/>
        </p:nvGrpSpPr>
        <p:grpSpPr>
          <a:xfrm>
            <a:off x="6556579" y="4344436"/>
            <a:ext cx="1327083" cy="569975"/>
            <a:chOff x="23876" y="77727"/>
            <a:chExt cx="1327083" cy="569973"/>
          </a:xfrm>
        </p:grpSpPr>
        <p:sp>
          <p:nvSpPr>
            <p:cNvPr id="930" name="成组"/>
            <p:cNvSpPr/>
            <p:nvPr/>
          </p:nvSpPr>
          <p:spPr>
            <a:xfrm>
              <a:off x="23876" y="101599"/>
              <a:ext cx="546101" cy="546101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399"/>
                <a:t>X</a:t>
              </a:r>
            </a:p>
          </p:txBody>
        </p:sp>
        <p:sp>
          <p:nvSpPr>
            <p:cNvPr id="931" name="Bind"/>
            <p:cNvSpPr txBox="1"/>
            <p:nvPr/>
          </p:nvSpPr>
          <p:spPr>
            <a:xfrm>
              <a:off x="690522" y="77727"/>
              <a:ext cx="660437" cy="492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2532"/>
                <a:t>B</a:t>
              </a:r>
              <a:r>
                <a:rPr sz="2532" baseline="-5999"/>
                <a:t>ind</a:t>
              </a:r>
            </a:p>
          </p:txBody>
        </p:sp>
      </p:grpSp>
      <p:grpSp>
        <p:nvGrpSpPr>
          <p:cNvPr id="935" name="成组"/>
          <p:cNvGrpSpPr/>
          <p:nvPr/>
        </p:nvGrpSpPr>
        <p:grpSpPr>
          <a:xfrm>
            <a:off x="7610505" y="3526188"/>
            <a:ext cx="1915748" cy="1886006"/>
            <a:chOff x="0" y="-30190"/>
            <a:chExt cx="1915746" cy="1886005"/>
          </a:xfrm>
        </p:grpSpPr>
        <p:sp>
          <p:nvSpPr>
            <p:cNvPr id="939" name="连接线"/>
            <p:cNvSpPr/>
            <p:nvPr/>
          </p:nvSpPr>
          <p:spPr>
            <a:xfrm>
              <a:off x="0" y="18878"/>
              <a:ext cx="1477098" cy="1836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8" h="21600" extrusionOk="0">
                  <a:moveTo>
                    <a:pt x="0" y="0"/>
                  </a:moveTo>
                  <a:cubicBezTo>
                    <a:pt x="15404" y="1405"/>
                    <a:pt x="21600" y="8605"/>
                    <a:pt x="18589" y="21600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 sz="2532"/>
            </a:p>
          </p:txBody>
        </p:sp>
        <p:sp>
          <p:nvSpPr>
            <p:cNvPr id="934" name="I2"/>
            <p:cNvSpPr txBox="1"/>
            <p:nvPr/>
          </p:nvSpPr>
          <p:spPr>
            <a:xfrm>
              <a:off x="1423625" y="-30190"/>
              <a:ext cx="492121" cy="748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1" i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4200"/>
                <a:t>I</a:t>
              </a:r>
              <a:r>
                <a:rPr sz="4200" baseline="-5999"/>
                <a:t>2</a:t>
              </a:r>
            </a:p>
          </p:txBody>
        </p:sp>
      </p:grpSp>
      <p:sp>
        <p:nvSpPr>
          <p:cNvPr id="936" name="Decreasing I1"/>
          <p:cNvSpPr txBox="1"/>
          <p:nvPr/>
        </p:nvSpPr>
        <p:spPr>
          <a:xfrm>
            <a:off x="2412100" y="2435601"/>
            <a:ext cx="1859483" cy="49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32"/>
              <a:t>Decreasing I</a:t>
            </a:r>
            <a:r>
              <a:rPr sz="2532" baseline="-5999"/>
              <a:t>1</a:t>
            </a:r>
          </a:p>
        </p:txBody>
      </p:sp>
      <p:pic>
        <p:nvPicPr>
          <p:cNvPr id="937" name="pasted-image.jpg" descr="pasted-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505" y="5240742"/>
            <a:ext cx="393701" cy="3429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9014225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6" dur="1000" fill="hold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5" dur="1000" fill="hold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4" dur="1000" fill="hold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8" dur="1000" fill="hold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" grpId="0" animBg="1" advAuto="0"/>
      <p:bldP spid="919" grpId="0" animBg="1" advAuto="0"/>
      <p:bldP spid="924" grpId="0" animBg="1" advAuto="0"/>
      <p:bldP spid="924" grpId="1" animBg="1" advAuto="0"/>
      <p:bldP spid="927" grpId="0" animBg="1" advAuto="0"/>
      <p:bldP spid="927" grpId="1" animBg="1" advAuto="0"/>
      <p:bldP spid="928" grpId="0" animBg="1" advAuto="0"/>
      <p:bldP spid="928" grpId="1" animBg="1" advAuto="0"/>
      <p:bldP spid="929" grpId="0" animBg="1" advAuto="0"/>
      <p:bldP spid="929" grpId="1" animBg="1" advAuto="0"/>
      <p:bldP spid="932" grpId="0" animBg="1" advAuto="0"/>
      <p:bldP spid="935" grpId="0" animBg="1" advAuto="0"/>
      <p:bldP spid="936" grpId="0" animBg="1" advAuto="0"/>
      <p:bldP spid="937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成组"/>
          <p:cNvGrpSpPr/>
          <p:nvPr/>
        </p:nvGrpSpPr>
        <p:grpSpPr>
          <a:xfrm>
            <a:off x="996951" y="431802"/>
            <a:ext cx="10259698" cy="2026170"/>
            <a:chOff x="0" y="0"/>
            <a:chExt cx="10259697" cy="2026170"/>
          </a:xfrm>
        </p:grpSpPr>
        <p:pic>
          <p:nvPicPr>
            <p:cNvPr id="941" name="pasted-image.png" descr="pasted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841600" cy="1811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2" name="矩形"/>
            <p:cNvSpPr/>
            <p:nvPr/>
          </p:nvSpPr>
          <p:spPr>
            <a:xfrm>
              <a:off x="7515903" y="1350219"/>
              <a:ext cx="2743795" cy="67595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399"/>
            </a:p>
          </p:txBody>
        </p:sp>
      </p:grpSp>
      <p:pic>
        <p:nvPicPr>
          <p:cNvPr id="944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502" y="2257685"/>
            <a:ext cx="5385417" cy="63827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47" name="成组"/>
          <p:cNvGrpSpPr/>
          <p:nvPr/>
        </p:nvGrpSpPr>
        <p:grpSpPr>
          <a:xfrm>
            <a:off x="6397711" y="5271241"/>
            <a:ext cx="1350960" cy="546103"/>
            <a:chOff x="0" y="50800"/>
            <a:chExt cx="1350959" cy="546101"/>
          </a:xfrm>
        </p:grpSpPr>
        <p:sp>
          <p:nvSpPr>
            <p:cNvPr id="945" name="成组"/>
            <p:cNvSpPr/>
            <p:nvPr/>
          </p:nvSpPr>
          <p:spPr>
            <a:xfrm>
              <a:off x="0" y="50800"/>
              <a:ext cx="546100" cy="546101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399"/>
                <a:t>X</a:t>
              </a:r>
            </a:p>
          </p:txBody>
        </p:sp>
        <p:sp>
          <p:nvSpPr>
            <p:cNvPr id="946" name="Bind"/>
            <p:cNvSpPr txBox="1"/>
            <p:nvPr/>
          </p:nvSpPr>
          <p:spPr>
            <a:xfrm>
              <a:off x="690522" y="77727"/>
              <a:ext cx="660437" cy="492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2532"/>
                <a:t>B</a:t>
              </a:r>
              <a:r>
                <a:rPr sz="2532" baseline="-5999"/>
                <a:t>ind</a:t>
              </a:r>
            </a:p>
          </p:txBody>
        </p:sp>
      </p:grpSp>
      <p:grpSp>
        <p:nvGrpSpPr>
          <p:cNvPr id="950" name="成组"/>
          <p:cNvGrpSpPr/>
          <p:nvPr/>
        </p:nvGrpSpPr>
        <p:grpSpPr>
          <a:xfrm>
            <a:off x="6502401" y="6130018"/>
            <a:ext cx="936656" cy="569976"/>
            <a:chOff x="0" y="26926"/>
            <a:chExt cx="936654" cy="569975"/>
          </a:xfrm>
        </p:grpSpPr>
        <p:sp>
          <p:nvSpPr>
            <p:cNvPr id="948" name="成组"/>
            <p:cNvSpPr/>
            <p:nvPr/>
          </p:nvSpPr>
          <p:spPr>
            <a:xfrm>
              <a:off x="0" y="50800"/>
              <a:ext cx="546100" cy="546101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399"/>
                <a:t>X</a:t>
              </a:r>
            </a:p>
          </p:txBody>
        </p:sp>
        <p:sp>
          <p:nvSpPr>
            <p:cNvPr id="949" name="B"/>
            <p:cNvSpPr txBox="1"/>
            <p:nvPr/>
          </p:nvSpPr>
          <p:spPr>
            <a:xfrm>
              <a:off x="600024" y="26926"/>
              <a:ext cx="336630" cy="492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532"/>
                <a:t>B</a:t>
              </a:r>
            </a:p>
          </p:txBody>
        </p:sp>
      </p:grpSp>
      <p:pic>
        <p:nvPicPr>
          <p:cNvPr id="951" name="pasted-image.jpg" descr="pasted-im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976" y="6204693"/>
            <a:ext cx="393701" cy="342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6" name="成组"/>
          <p:cNvGrpSpPr/>
          <p:nvPr/>
        </p:nvGrpSpPr>
        <p:grpSpPr>
          <a:xfrm>
            <a:off x="6380248" y="5271240"/>
            <a:ext cx="1385886" cy="546103"/>
            <a:chOff x="0" y="50799"/>
            <a:chExt cx="1385883" cy="546101"/>
          </a:xfrm>
        </p:grpSpPr>
        <p:grpSp>
          <p:nvGrpSpPr>
            <p:cNvPr id="954" name="成组"/>
            <p:cNvGrpSpPr/>
            <p:nvPr/>
          </p:nvGrpSpPr>
          <p:grpSpPr>
            <a:xfrm>
              <a:off x="0" y="50799"/>
              <a:ext cx="546100" cy="546101"/>
              <a:chOff x="0" y="0"/>
              <a:chExt cx="546100" cy="546100"/>
            </a:xfrm>
          </p:grpSpPr>
          <p:sp>
            <p:nvSpPr>
              <p:cNvPr id="952" name="圆形"/>
              <p:cNvSpPr/>
              <p:nvPr/>
            </p:nvSpPr>
            <p:spPr>
              <a:xfrm>
                <a:off x="0" y="0"/>
                <a:ext cx="546100" cy="546100"/>
              </a:xfrm>
              <a:prstGeom prst="ellipse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399"/>
              </a:p>
            </p:txBody>
          </p:sp>
          <p:sp>
            <p:nvSpPr>
              <p:cNvPr id="953" name="圆形"/>
              <p:cNvSpPr/>
              <p:nvPr/>
            </p:nvSpPr>
            <p:spPr>
              <a:xfrm>
                <a:off x="200025" y="200025"/>
                <a:ext cx="146050" cy="14605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399"/>
              </a:p>
            </p:txBody>
          </p:sp>
        </p:grpSp>
        <p:sp>
          <p:nvSpPr>
            <p:cNvPr id="955" name="Bind"/>
            <p:cNvSpPr txBox="1"/>
            <p:nvPr/>
          </p:nvSpPr>
          <p:spPr>
            <a:xfrm>
              <a:off x="725447" y="77727"/>
              <a:ext cx="660436" cy="492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2532"/>
                <a:t>B</a:t>
              </a:r>
              <a:r>
                <a:rPr sz="2532" baseline="-5999"/>
                <a:t>ind</a:t>
              </a:r>
            </a:p>
          </p:txBody>
        </p:sp>
      </p:grpSp>
      <p:grpSp>
        <p:nvGrpSpPr>
          <p:cNvPr id="959" name="成组"/>
          <p:cNvGrpSpPr/>
          <p:nvPr/>
        </p:nvGrpSpPr>
        <p:grpSpPr>
          <a:xfrm>
            <a:off x="7133461" y="4318687"/>
            <a:ext cx="1915748" cy="1886008"/>
            <a:chOff x="0" y="-30191"/>
            <a:chExt cx="1915746" cy="1886006"/>
          </a:xfrm>
        </p:grpSpPr>
        <p:sp>
          <p:nvSpPr>
            <p:cNvPr id="966" name="连接线"/>
            <p:cNvSpPr/>
            <p:nvPr/>
          </p:nvSpPr>
          <p:spPr>
            <a:xfrm>
              <a:off x="0" y="18878"/>
              <a:ext cx="1477098" cy="1836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8" h="21600" extrusionOk="0">
                  <a:moveTo>
                    <a:pt x="0" y="0"/>
                  </a:moveTo>
                  <a:cubicBezTo>
                    <a:pt x="15404" y="1405"/>
                    <a:pt x="21600" y="8605"/>
                    <a:pt x="18589" y="21600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endParaRPr sz="2532"/>
            </a:p>
          </p:txBody>
        </p:sp>
        <p:sp>
          <p:nvSpPr>
            <p:cNvPr id="958" name="I2"/>
            <p:cNvSpPr txBox="1"/>
            <p:nvPr/>
          </p:nvSpPr>
          <p:spPr>
            <a:xfrm>
              <a:off x="1423625" y="-30191"/>
              <a:ext cx="492121" cy="748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1" i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4200"/>
                <a:t>I</a:t>
              </a:r>
              <a:r>
                <a:rPr sz="4200" baseline="-5999"/>
                <a:t>2</a:t>
              </a:r>
            </a:p>
          </p:txBody>
        </p:sp>
      </p:grpSp>
      <p:pic>
        <p:nvPicPr>
          <p:cNvPr id="960" name="pasted-image.jpg" descr="pasted-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976" y="6204693"/>
            <a:ext cx="393701" cy="342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63" name="成组"/>
          <p:cNvGrpSpPr/>
          <p:nvPr/>
        </p:nvGrpSpPr>
        <p:grpSpPr>
          <a:xfrm>
            <a:off x="7135610" y="4318687"/>
            <a:ext cx="1915748" cy="1886008"/>
            <a:chOff x="0" y="-30191"/>
            <a:chExt cx="1915746" cy="1886006"/>
          </a:xfrm>
        </p:grpSpPr>
        <p:sp>
          <p:nvSpPr>
            <p:cNvPr id="967" name="连接线"/>
            <p:cNvSpPr/>
            <p:nvPr/>
          </p:nvSpPr>
          <p:spPr>
            <a:xfrm>
              <a:off x="0" y="18878"/>
              <a:ext cx="1477098" cy="1836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8" h="21600" extrusionOk="0">
                  <a:moveTo>
                    <a:pt x="0" y="0"/>
                  </a:moveTo>
                  <a:cubicBezTo>
                    <a:pt x="15404" y="1405"/>
                    <a:pt x="21600" y="8605"/>
                    <a:pt x="18589" y="21600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 sz="2532"/>
            </a:p>
          </p:txBody>
        </p:sp>
        <p:sp>
          <p:nvSpPr>
            <p:cNvPr id="962" name="I2"/>
            <p:cNvSpPr txBox="1"/>
            <p:nvPr/>
          </p:nvSpPr>
          <p:spPr>
            <a:xfrm>
              <a:off x="1423625" y="-30191"/>
              <a:ext cx="492121" cy="748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1" i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4200"/>
                <a:t>I</a:t>
              </a:r>
              <a:r>
                <a:rPr sz="4200" baseline="-5999"/>
                <a:t>2</a:t>
              </a:r>
            </a:p>
          </p:txBody>
        </p:sp>
      </p:grpSp>
      <p:sp>
        <p:nvSpPr>
          <p:cNvPr id="964" name="Increasing I1"/>
          <p:cNvSpPr txBox="1"/>
          <p:nvPr/>
        </p:nvSpPr>
        <p:spPr>
          <a:xfrm>
            <a:off x="1501327" y="4102754"/>
            <a:ext cx="1750479" cy="49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32"/>
              <a:t>Increasing I</a:t>
            </a:r>
            <a:r>
              <a:rPr sz="2532" baseline="-5999"/>
              <a:t>1</a:t>
            </a:r>
          </a:p>
        </p:txBody>
      </p:sp>
      <p:sp>
        <p:nvSpPr>
          <p:cNvPr id="965" name="Decreasing I1"/>
          <p:cNvSpPr txBox="1"/>
          <p:nvPr/>
        </p:nvSpPr>
        <p:spPr>
          <a:xfrm>
            <a:off x="1522950" y="4020178"/>
            <a:ext cx="1859483" cy="49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32" dirty="0"/>
              <a:t>Decreasing I</a:t>
            </a:r>
            <a:r>
              <a:rPr sz="2532" baseline="-5999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2741639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1" dur="1000" fill="hold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0" dur="1000" fill="hold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9" dur="1000" fill="hold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9" dur="1000" fill="hold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" grpId="0" animBg="1" advAuto="0"/>
      <p:bldP spid="950" grpId="0" animBg="1" advAuto="0"/>
      <p:bldP spid="951" grpId="0" animBg="1" advAuto="0"/>
      <p:bldP spid="951" grpId="1" animBg="1" advAuto="0"/>
      <p:bldP spid="956" grpId="0" animBg="1" advAuto="0"/>
      <p:bldP spid="956" grpId="1" animBg="1" advAuto="0"/>
      <p:bldP spid="959" grpId="0" animBg="1" advAuto="0"/>
      <p:bldP spid="959" grpId="1" animBg="1" advAuto="0"/>
      <p:bldP spid="960" grpId="0" animBg="1" advAuto="0"/>
      <p:bldP spid="963" grpId="0" animBg="1" advAuto="0"/>
      <p:bldP spid="964" grpId="0" animBg="1" advAuto="0"/>
      <p:bldP spid="964" grpId="1" animBg="1" advAuto="0"/>
      <p:bldP spid="965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83" y="16884"/>
            <a:ext cx="9618254" cy="41636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28" y="4354422"/>
            <a:ext cx="4733925" cy="3552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860" y="3778475"/>
            <a:ext cx="4884349" cy="30028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576" y="6694977"/>
            <a:ext cx="4822916" cy="3058623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9432078" y="8831898"/>
            <a:ext cx="1024114" cy="9217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</p:spTree>
    <p:extLst>
      <p:ext uri="{BB962C8B-B14F-4D97-AF65-F5344CB8AC3E}">
        <p14:creationId xmlns:p14="http://schemas.microsoft.com/office/powerpoint/2010/main" val="283568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08" y="268289"/>
            <a:ext cx="12609933" cy="446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5887932" y="3439579"/>
            <a:ext cx="1228937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502400" y="3443041"/>
                <a:ext cx="262033" cy="4376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44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844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420888"/>
                <a:ext cx="18424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40000" r="-4333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线条"/>
          <p:cNvSpPr/>
          <p:nvPr/>
        </p:nvSpPr>
        <p:spPr>
          <a:xfrm>
            <a:off x="5372015" y="1226126"/>
            <a:ext cx="1998737" cy="1492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3" h="20708" extrusionOk="0">
                <a:moveTo>
                  <a:pt x="13921" y="20708"/>
                </a:moveTo>
                <a:cubicBezTo>
                  <a:pt x="17449" y="18963"/>
                  <a:pt x="19872" y="15484"/>
                  <a:pt x="20348" y="11477"/>
                </a:cubicBezTo>
                <a:cubicBezTo>
                  <a:pt x="20910" y="6757"/>
                  <a:pt x="18628" y="2079"/>
                  <a:pt x="14361" y="512"/>
                </a:cubicBezTo>
                <a:cubicBezTo>
                  <a:pt x="10541" y="-892"/>
                  <a:pt x="6410" y="726"/>
                  <a:pt x="3518" y="3741"/>
                </a:cubicBezTo>
                <a:cubicBezTo>
                  <a:pt x="833" y="6540"/>
                  <a:pt x="-690" y="10430"/>
                  <a:pt x="307" y="14194"/>
                </a:cubicBezTo>
                <a:cubicBezTo>
                  <a:pt x="1212" y="17612"/>
                  <a:pt x="4048" y="20112"/>
                  <a:pt x="7460" y="20504"/>
                </a:cubicBezTo>
              </a:path>
            </a:pathLst>
          </a:custGeom>
          <a:ln w="38100">
            <a:solidFill>
              <a:srgbClr val="FF0000"/>
            </a:solidFill>
            <a:miter lim="400000"/>
            <a:headEnd type="triangle"/>
          </a:ln>
        </p:spPr>
        <p:txBody>
          <a:bodyPr lIns="72249" tIns="72249" rIns="72249" bIns="72249" anchor="ctr"/>
          <a:lstStyle/>
          <a:p>
            <a:pPr>
              <a:defRPr sz="2400"/>
            </a:pPr>
            <a:endParaRPr sz="34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371385" y="1210974"/>
                <a:ext cx="262033" cy="4376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44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𝓔</m:t>
                      </m:r>
                    </m:oMath>
                  </m:oMathPara>
                </a14:m>
                <a:endParaRPr lang="zh-CN" altLang="en-US" sz="2844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79" y="851466"/>
                <a:ext cx="18424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43333" r="-40000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496755" y="7002778"/>
                <a:ext cx="4011290" cy="1037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=0.35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55" y="7002778"/>
                <a:ext cx="4011290" cy="10374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393229" y="5450204"/>
                <a:ext cx="8218342" cy="831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44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altLang="zh-CN" sz="2844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4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4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altLang="zh-CN" sz="284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zh-CN" sz="284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844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844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altLang="zh-CN" sz="2844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44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US" altLang="zh-CN" sz="2844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844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 </m:t>
                      </m:r>
                      <m:r>
                        <a:rPr lang="en-US" altLang="zh-CN" sz="2844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844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229" y="5450204"/>
                <a:ext cx="8218342" cy="8311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83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/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95" y="165877"/>
            <a:ext cx="12587502" cy="52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42" y="5813467"/>
            <a:ext cx="11072951" cy="275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532470" y="2777367"/>
            <a:ext cx="4301278" cy="114149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728767" y="7262687"/>
                <a:ext cx="3291991" cy="922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=0.0002 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767" y="7262687"/>
                <a:ext cx="3291991" cy="922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532470" y="6676113"/>
                <a:ext cx="7783265" cy="4376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44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altLang="zh-CN" sz="2844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44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𝐵𝑙𝑣</m:t>
                      </m:r>
                      <m:r>
                        <a:rPr lang="en-US" altLang="zh-CN" sz="2844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=0.001</m:t>
                      </m:r>
                      <m:r>
                        <a:rPr lang="en-US" altLang="zh-CN" sz="2844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844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694142"/>
                <a:ext cx="5472608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444522" y="8563382"/>
                <a:ext cx="39591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𝐵𝑙𝐼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=0.00001 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522" y="8563382"/>
                <a:ext cx="3959161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972187" y="7075346"/>
            <a:ext cx="512057" cy="3746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</p:spTree>
    <p:extLst>
      <p:ext uri="{BB962C8B-B14F-4D97-AF65-F5344CB8AC3E}">
        <p14:creationId xmlns:p14="http://schemas.microsoft.com/office/powerpoint/2010/main" val="2910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7" y="370700"/>
            <a:ext cx="12347432" cy="850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286" y="985168"/>
            <a:ext cx="4608512" cy="262453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424102" y="1497224"/>
            <a:ext cx="2867519" cy="6806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  <p:sp>
        <p:nvSpPr>
          <p:cNvPr id="5" name="椭圆 4"/>
          <p:cNvSpPr/>
          <p:nvPr/>
        </p:nvSpPr>
        <p:spPr>
          <a:xfrm>
            <a:off x="767364" y="1151775"/>
            <a:ext cx="512057" cy="3746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102" y="4051090"/>
            <a:ext cx="4608512" cy="26245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653040" y="4580175"/>
            <a:ext cx="2867519" cy="6806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  <p:sp>
        <p:nvSpPr>
          <p:cNvPr id="8" name="椭圆 7"/>
          <p:cNvSpPr/>
          <p:nvPr/>
        </p:nvSpPr>
        <p:spPr>
          <a:xfrm>
            <a:off x="757680" y="5176017"/>
            <a:ext cx="512057" cy="3746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8960273" y="4422288"/>
            <a:ext cx="1228937" cy="1495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312708" y="3913094"/>
                <a:ext cx="262033" cy="4376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44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zh-CN" altLang="en-US" sz="2844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998" y="2751394"/>
                <a:ext cx="18424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6667" r="-3000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/>
          <p:cNvSpPr/>
          <p:nvPr/>
        </p:nvSpPr>
        <p:spPr>
          <a:xfrm>
            <a:off x="729149" y="7846730"/>
            <a:ext cx="512057" cy="3746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</p:spTree>
    <p:extLst>
      <p:ext uri="{BB962C8B-B14F-4D97-AF65-F5344CB8AC3E}">
        <p14:creationId xmlns:p14="http://schemas.microsoft.com/office/powerpoint/2010/main" val="302894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_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085" y="3238218"/>
            <a:ext cx="3804419" cy="22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0598" y="278111"/>
            <a:ext cx="12110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 uniform and constant magnetic field B is directed perpendicularly into the plane of the page everywhere within a rectangular region as shown above. A wire circuit in the shape of a semicircle is rotated counterclockwise in the plane of the page about an axis A. The axis A is perpendicular to the page at the edge of the field and directed through the center of the straight-line portion of the circuit. Which of the following graphs best approximates the </a:t>
            </a:r>
            <a:r>
              <a:rPr lang="en-US" altLang="zh-CN" sz="24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emf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/>
              </a:rPr>
              <a:t>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induced in the circuit as a function of time t?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051" name="Picture 3" descr="3_57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38" y="2893669"/>
            <a:ext cx="8192910" cy="664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>
          <a:xfrm>
            <a:off x="10906089" y="5081623"/>
            <a:ext cx="102411" cy="102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  <p:sp>
        <p:nvSpPr>
          <p:cNvPr id="6" name="椭圆 5"/>
          <p:cNvSpPr/>
          <p:nvPr/>
        </p:nvSpPr>
        <p:spPr>
          <a:xfrm>
            <a:off x="480598" y="2864428"/>
            <a:ext cx="664182" cy="6656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</p:spTree>
    <p:extLst>
      <p:ext uri="{BB962C8B-B14F-4D97-AF65-F5344CB8AC3E}">
        <p14:creationId xmlns:p14="http://schemas.microsoft.com/office/powerpoint/2010/main" val="183453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491</Words>
  <Application>Microsoft Office PowerPoint</Application>
  <PresentationFormat>自定义</PresentationFormat>
  <Paragraphs>102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 Unicode MS</vt:lpstr>
      <vt:lpstr>Helvetica Light</vt:lpstr>
      <vt:lpstr>Helvetica Neue</vt:lpstr>
      <vt:lpstr>Arial</vt:lpstr>
      <vt:lpstr>Cambria Math</vt:lpstr>
      <vt:lpstr>Helvetica</vt:lpstr>
      <vt:lpstr>Times New Roman</vt:lpstr>
      <vt:lpstr>White</vt:lpstr>
      <vt:lpstr>Equation</vt:lpstr>
      <vt:lpstr>Faraday’s Law of Induction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Electromagnetic  Induction</dc:title>
  <dc:creator>asd</dc:creator>
  <cp:lastModifiedBy>Yajing Cui</cp:lastModifiedBy>
  <cp:revision>79</cp:revision>
  <dcterms:modified xsi:type="dcterms:W3CDTF">2023-10-25T03:10:05Z</dcterms:modified>
</cp:coreProperties>
</file>