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62" r:id="rId3"/>
    <p:sldId id="264" r:id="rId4"/>
    <p:sldId id="263" r:id="rId5"/>
    <p:sldId id="267" r:id="rId6"/>
    <p:sldId id="279" r:id="rId7"/>
    <p:sldId id="280" r:id="rId8"/>
    <p:sldId id="281" r:id="rId9"/>
    <p:sldId id="282" r:id="rId10"/>
    <p:sldId id="283" r:id="rId11"/>
    <p:sldId id="28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9DAA-222A-415E-84A7-FA3D52494A1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36F9-0CC3-4B71-87B3-DBE0CC01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4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84EECCF-6894-4FEF-B76E-EEE4F138C0B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0963" y="550863"/>
            <a:ext cx="4008437" cy="30067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lIns="90699" tIns="45350" rIns="90699" bIns="4535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46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68032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3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jpeg"/><Relationship Id="rId7" Type="http://schemas.openxmlformats.org/officeDocument/2006/relationships/image" Target="../media/image5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10" Type="http://schemas.openxmlformats.org/officeDocument/2006/relationships/image" Target="../media/image59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image" Target="../media/image67.jpeg"/><Relationship Id="rId7" Type="http://schemas.openxmlformats.org/officeDocument/2006/relationships/image" Target="../media/image7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Relationship Id="rId9" Type="http://schemas.openxmlformats.org/officeDocument/2006/relationships/image" Target="../media/image7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0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5.png"/><Relationship Id="rId7" Type="http://schemas.openxmlformats.org/officeDocument/2006/relationships/image" Target="../media/image1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4153" y="348126"/>
            <a:ext cx="7200800" cy="2585323"/>
            <a:chOff x="899592" y="2564904"/>
            <a:chExt cx="7200800" cy="2585323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899592" y="2564904"/>
              <a:ext cx="7200800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A solenoid of radius </a:t>
              </a: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 and length 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zh-CN" altLang="zh-CN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 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( 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 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 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) is uniformly wound with </a:t>
              </a: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n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 turns. A square coil of side length a and N turns is placed around it, near its center. The current in the solenoid is changing at a rate of </a:t>
              </a:r>
              <a:r>
                <a:rPr kumimoji="0" lang="en-US" altLang="zh-CN" sz="1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18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kumimoji="0" lang="en-US" altLang="zh-CN" sz="1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18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0" lang="el-GR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              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 .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(a) What is the current induced in the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coil (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resistance R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)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? (Hint: remember the B field outside the solenoid is zero). </a:t>
              </a:r>
              <a:b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</a:b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(b) If the current in the solenoid changes from 0 to 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800" b="0" i="1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zh-CN" altLang="zh-CN" sz="18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 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what is the charge q that flows through the circuit ? (Hint: how is charge related to current ?) </a:t>
              </a:r>
            </a:p>
          </p:txBody>
        </p:sp>
        <p:pic>
          <p:nvPicPr>
            <p:cNvPr id="1027" name="Picture 3" descr="tex2html_wrap_inline8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207" y="2695446"/>
              <a:ext cx="477046" cy="34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椭圆 1"/>
          <p:cNvSpPr/>
          <p:nvPr/>
        </p:nvSpPr>
        <p:spPr>
          <a:xfrm>
            <a:off x="6998700" y="3897510"/>
            <a:ext cx="930400" cy="921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16216" y="3414888"/>
            <a:ext cx="2016224" cy="18863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88211" y="41272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4527" y="3351445"/>
                <a:ext cx="5472608" cy="602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7" y="3351445"/>
                <a:ext cx="5472608" cy="6027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698644" y="2982113"/>
                <a:ext cx="4326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44" y="2982113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-213680" y="4158549"/>
                <a:ext cx="5472608" cy="5270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680" y="4158549"/>
                <a:ext cx="5472608" cy="5270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-684584" y="4869160"/>
                <a:ext cx="5472608" cy="617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zh-CN" altLang="en-US" sz="2000" dirty="0"/>
                            <m:t> 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𝑅𝑙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84" y="4869160"/>
                <a:ext cx="5472608" cy="6175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7544" y="5805264"/>
                <a:ext cx="5472608" cy="617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zh-CN" altLang="en-US" sz="2000" dirty="0"/>
                            <m:t> 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𝑅𝑙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000" dirty="0"/>
                            <m:t> 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𝑅𝑙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05264"/>
                <a:ext cx="5472608" cy="6175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332656"/>
            <a:ext cx="8496944" cy="2195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2000" dirty="0"/>
              <a:t>The potential difference across the terminals of a battery is 10 volts if no current is drawn from it. When a 4-ohm resistor is connected across the terminals, a current of 2 amperes is drawn from the battery. This resistor is then removed and replaced with a variable resistor that can have any value of resistance from 0 to ∞. If the internal resistance of the battery is constant, what is the maximum power P the battery can deliver to the variable resistor?</a:t>
            </a:r>
            <a:endParaRPr lang="zh-CN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2852936"/>
            <a:ext cx="2472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EMF of battery is 10 V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707904" y="2852936"/>
                <a:ext cx="1450846" cy="583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852936"/>
                <a:ext cx="1450846" cy="583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52120" y="2976047"/>
                <a:ext cx="8374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976047"/>
                <a:ext cx="83740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3623" r="-65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83568" y="3861048"/>
            <a:ext cx="3851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Current with the variable resistor is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63955" y="3736142"/>
                <a:ext cx="1293239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55" y="3736142"/>
                <a:ext cx="1293239" cy="583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83568" y="4544135"/>
            <a:ext cx="353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power on the variable resistor is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81177" y="4452507"/>
                <a:ext cx="2411238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10 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77" y="4452507"/>
                <a:ext cx="2411238" cy="5833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83568" y="5194224"/>
            <a:ext cx="234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 maximum requires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23022" y="5131322"/>
                <a:ext cx="855299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22" y="5131322"/>
                <a:ext cx="855299" cy="5843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4535200" y="5308507"/>
            <a:ext cx="29195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72647" y="5295035"/>
                <a:ext cx="8809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47" y="5295035"/>
                <a:ext cx="88094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944" r="-625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37435" y="6021288"/>
                <a:ext cx="15142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35" y="6021288"/>
                <a:ext cx="151426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3629" r="-282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19" y="178768"/>
            <a:ext cx="79971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capacitor is charged with two batteries, as shown in the graph. If initially there is no charge on C,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charging current </a:t>
            </a:r>
            <a:r>
              <a:rPr kumimoji="0" lang="en-US" altLang="zh-CN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immediately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after the switch is closed?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you find the expression of the charge on C as a function of time?</a:t>
            </a:r>
            <a:endParaRPr kumimoji="0" lang="en-US" altLang="zh-CN" sz="32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29" y="1721899"/>
            <a:ext cx="3827019" cy="27754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28" y="1721899"/>
            <a:ext cx="3827019" cy="3036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8953" y="30555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40749" y="32564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Q=0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6772704" y="2263472"/>
            <a:ext cx="480931" cy="1957615"/>
          </a:xfrm>
          <a:prstGeom prst="rightBrace">
            <a:avLst>
              <a:gd name="adj1" fmla="val 444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9984" y="30717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64088" y="1988840"/>
            <a:ext cx="432048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322583" y="15271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55576" y="1717057"/>
                <a:ext cx="861838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17057"/>
                <a:ext cx="861838" cy="6265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7091398" y="2015548"/>
            <a:ext cx="432048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54976" y="156865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b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366746" y="2945331"/>
            <a:ext cx="3976" cy="461665"/>
          </a:xfrm>
          <a:prstGeom prst="straightConnector1">
            <a:avLst/>
          </a:prstGeom>
          <a:ln w="22225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44300" y="294533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83568" y="2549289"/>
                <a:ext cx="1710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49289"/>
                <a:ext cx="1710084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56" r="-284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55576" y="3093736"/>
                <a:ext cx="87376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93736"/>
                <a:ext cx="873764" cy="6265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299488" y="3147652"/>
                <a:ext cx="239655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88" y="3147652"/>
                <a:ext cx="2396554" cy="6265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>
          <a:xfrm>
            <a:off x="3710215" y="2867754"/>
            <a:ext cx="1123500" cy="1169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260973" y="2950069"/>
                <a:ext cx="6680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73" y="2950069"/>
                <a:ext cx="668068" cy="5203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91032" y="4509880"/>
                <a:ext cx="74161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2" y="4509880"/>
                <a:ext cx="741613" cy="5782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271249" y="4503262"/>
                <a:ext cx="132401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49" y="4503262"/>
                <a:ext cx="1324017" cy="62651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028070" y="4512383"/>
                <a:ext cx="1335943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70" y="4512383"/>
                <a:ext cx="1335943" cy="62651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872760" y="4529089"/>
                <a:ext cx="228081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60" y="4529089"/>
                <a:ext cx="2280817" cy="62651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91032" y="5251223"/>
                <a:ext cx="2955809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2" y="5251223"/>
                <a:ext cx="2955809" cy="62651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398251" y="5266139"/>
                <a:ext cx="3179588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51" y="5266139"/>
                <a:ext cx="3179588" cy="63466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83568" y="6162595"/>
                <a:ext cx="4636526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162595"/>
                <a:ext cx="4636526" cy="57291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796773" y="6152990"/>
                <a:ext cx="1237070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3" y="6152990"/>
                <a:ext cx="1237070" cy="57291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9" grpId="0" animBg="1"/>
      <p:bldP spid="10" grpId="0"/>
      <p:bldP spid="10" grpId="1"/>
      <p:bldP spid="13" grpId="0"/>
      <p:bldP spid="14" grpId="0"/>
      <p:bldP spid="16" grpId="0"/>
      <p:bldP spid="18" grpId="0"/>
      <p:bldP spid="21" grpId="0"/>
      <p:bldP spid="22" grpId="0"/>
      <p:bldP spid="23" grpId="0"/>
      <p:bldP spid="24" grpId="0" animBg="1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668" y="281285"/>
            <a:ext cx="7876838" cy="23595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1" name="成组"/>
          <p:cNvGrpSpPr/>
          <p:nvPr/>
        </p:nvGrpSpPr>
        <p:grpSpPr>
          <a:xfrm>
            <a:off x="2317550" y="2895320"/>
            <a:ext cx="2352582" cy="616149"/>
            <a:chOff x="-1" y="0"/>
            <a:chExt cx="3345893" cy="876300"/>
          </a:xfrm>
        </p:grpSpPr>
        <p:pic>
          <p:nvPicPr>
            <p:cNvPr id="1049" name="pasted-image.jpg" descr="pasted-ima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50391" y="0"/>
              <a:ext cx="2095501" cy="87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0" name="emf :"/>
            <p:cNvSpPr txBox="1"/>
            <p:nvPr/>
          </p:nvSpPr>
          <p:spPr>
            <a:xfrm>
              <a:off x="-1" y="124220"/>
              <a:ext cx="989445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400" dirty="0" err="1"/>
                <a:t>emf</a:t>
              </a:r>
              <a:r>
                <a:rPr sz="2400" dirty="0"/>
                <a:t> :</a:t>
              </a:r>
            </a:p>
          </p:txBody>
        </p:sp>
      </p:grpSp>
      <p:pic>
        <p:nvPicPr>
          <p:cNvPr id="1052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2217" y="4701612"/>
            <a:ext cx="1750219" cy="303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3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2480" y="6023336"/>
            <a:ext cx="3554016" cy="625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4" name="pasted-image.jpg" descr="pasted-imag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26496" y="6197465"/>
            <a:ext cx="1777008" cy="27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5" name="pasted-image.jpg" descr="pasted-image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77537" y="6197465"/>
            <a:ext cx="1241227" cy="2768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8" name="成组"/>
          <p:cNvGrpSpPr/>
          <p:nvPr/>
        </p:nvGrpSpPr>
        <p:grpSpPr>
          <a:xfrm>
            <a:off x="660741" y="3827764"/>
            <a:ext cx="3911261" cy="441468"/>
            <a:chOff x="82861" y="9919"/>
            <a:chExt cx="5562680" cy="627863"/>
          </a:xfrm>
        </p:grpSpPr>
        <p:pic>
          <p:nvPicPr>
            <p:cNvPr id="1056" name="pasted-image.jpg" descr="pasted-image.jp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96040" y="189098"/>
              <a:ext cx="23495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7" name="maximum field:"/>
            <p:cNvSpPr txBox="1"/>
            <p:nvPr/>
          </p:nvSpPr>
          <p:spPr>
            <a:xfrm>
              <a:off x="82861" y="9919"/>
              <a:ext cx="2904499" cy="627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400" dirty="0"/>
                <a:t>maximum field:</a:t>
              </a:r>
            </a:p>
          </p:txBody>
        </p:sp>
      </p:grpSp>
      <p:grpSp>
        <p:nvGrpSpPr>
          <p:cNvPr id="1061" name="成组"/>
          <p:cNvGrpSpPr/>
          <p:nvPr/>
        </p:nvGrpSpPr>
        <p:grpSpPr>
          <a:xfrm>
            <a:off x="642847" y="4592500"/>
            <a:ext cx="6429371" cy="448441"/>
            <a:chOff x="57413" y="9919"/>
            <a:chExt cx="9143992" cy="637781"/>
          </a:xfrm>
        </p:grpSpPr>
        <p:pic>
          <p:nvPicPr>
            <p:cNvPr id="1059" name="pasted-image.jpg" descr="pasted-image.jp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08604" y="114300"/>
              <a:ext cx="5892801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0" name="maximum flux:"/>
            <p:cNvSpPr txBox="1"/>
            <p:nvPr/>
          </p:nvSpPr>
          <p:spPr>
            <a:xfrm>
              <a:off x="57413" y="9919"/>
              <a:ext cx="2808747" cy="627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400" dirty="0"/>
                <a:t>maximum flux:</a:t>
              </a:r>
            </a:p>
          </p:txBody>
        </p:sp>
      </p:grpSp>
      <p:grpSp>
        <p:nvGrpSpPr>
          <p:cNvPr id="1064" name="成组"/>
          <p:cNvGrpSpPr/>
          <p:nvPr/>
        </p:nvGrpSpPr>
        <p:grpSpPr>
          <a:xfrm>
            <a:off x="763294" y="5224274"/>
            <a:ext cx="3326408" cy="441468"/>
            <a:chOff x="31813" y="9918"/>
            <a:chExt cx="4730891" cy="627864"/>
          </a:xfrm>
        </p:grpSpPr>
        <p:pic>
          <p:nvPicPr>
            <p:cNvPr id="1062" name="pasted-image.jpg" descr="pasted-image.jp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111703" y="107950"/>
              <a:ext cx="1651001" cy="431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3" name="minimum flux:"/>
            <p:cNvSpPr txBox="1"/>
            <p:nvPr/>
          </p:nvSpPr>
          <p:spPr>
            <a:xfrm>
              <a:off x="31813" y="9918"/>
              <a:ext cx="2735794" cy="627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400" dirty="0"/>
                <a:t>minimum flux: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5471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" grpId="0" animBg="1" advAuto="0"/>
      <p:bldP spid="1052" grpId="0" animBg="1" advAuto="0"/>
      <p:bldP spid="1053" grpId="0" animBg="1" advAuto="0"/>
      <p:bldP spid="1054" grpId="0" animBg="1" advAuto="0"/>
      <p:bldP spid="1055" grpId="0" animBg="1" advAuto="0"/>
      <p:bldP spid="1058" grpId="0" animBg="1" advAuto="0"/>
      <p:bldP spid="1061" grpId="0" animBg="1" advAuto="0"/>
      <p:bldP spid="1064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59087" y="341010"/>
                <a:ext cx="1966820" cy="8036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𝑅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7" y="341010"/>
                <a:ext cx="1966820" cy="8036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186548" y="1567315"/>
            <a:ext cx="1355949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Total heat</a:t>
            </a:r>
            <a:endParaRPr lang="zh-CN" altLang="en-US" sz="253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78831" y="1396275"/>
                <a:ext cx="1414490" cy="8036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31" y="1396275"/>
                <a:ext cx="1414490" cy="803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76433" y="2451539"/>
            <a:ext cx="2854949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Specific heat of gold:</a:t>
            </a:r>
            <a:endParaRPr lang="zh-CN" altLang="en-US" sz="253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49517" y="2451539"/>
                <a:ext cx="2418739" cy="3894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𝑐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=5 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𝑘𝐽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/(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𝑘𝑔</m:t>
                      </m:r>
                      <m:r>
                        <a:rPr lang="en-US" altLang="zh-CN" sz="126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𝐾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lang="zh-CN" alt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4" y="3486587"/>
                <a:ext cx="368120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39205" y="3339989"/>
                <a:ext cx="2551661" cy="8036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𝑚𝑐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≈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05" y="3339989"/>
                <a:ext cx="2551661" cy="8036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71812" y="4340692"/>
                <a:ext cx="14859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2" y="4340692"/>
                <a:ext cx="1485984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11339" y="4340692"/>
                <a:ext cx="1504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39" y="4340692"/>
                <a:ext cx="150432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71024" y="4295527"/>
                <a:ext cx="2941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=19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24" y="4295527"/>
                <a:ext cx="294157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14909" y="5009828"/>
                <a:ext cx="30241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=22.1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09" y="5009828"/>
                <a:ext cx="3024161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447233" y="5009828"/>
                <a:ext cx="29373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0.022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33" y="5009828"/>
                <a:ext cx="293736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7948" y="5885414"/>
                <a:ext cx="26516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≈2.2×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48" y="5885414"/>
                <a:ext cx="2651623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73989" y="3504064"/>
            <a:ext cx="3042501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Change of temperature</a:t>
            </a:r>
            <a:endParaRPr lang="zh-CN" altLang="en-US" sz="253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2173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360" y="209848"/>
            <a:ext cx="7480659" cy="2122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7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2696766"/>
            <a:ext cx="2589609" cy="59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8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094" y="2861965"/>
            <a:ext cx="1321594" cy="34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9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89672" y="2652117"/>
            <a:ext cx="1401961" cy="64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0" name="pasted-image.jpg" descr="pasted-imag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60442" y="4094262"/>
            <a:ext cx="3795117" cy="2768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3" name="成组"/>
          <p:cNvGrpSpPr/>
          <p:nvPr/>
        </p:nvGrpSpPr>
        <p:grpSpPr>
          <a:xfrm>
            <a:off x="906751" y="4011940"/>
            <a:ext cx="3928676" cy="441468"/>
            <a:chOff x="222801" y="9919"/>
            <a:chExt cx="5587449" cy="627865"/>
          </a:xfrm>
        </p:grpSpPr>
        <p:pic>
          <p:nvPicPr>
            <p:cNvPr id="1071" name="pasted-image.jpg" descr="pasted-image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4350" y="139700"/>
              <a:ext cx="1485900" cy="38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2" name="power dissipated:"/>
            <p:cNvSpPr txBox="1"/>
            <p:nvPr/>
          </p:nvSpPr>
          <p:spPr>
            <a:xfrm>
              <a:off x="222801" y="9919"/>
              <a:ext cx="3175799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400" dirty="0"/>
                <a:t>power dissipated:</a:t>
              </a:r>
            </a:p>
          </p:txBody>
        </p:sp>
      </p:grpSp>
      <p:pic>
        <p:nvPicPr>
          <p:cNvPr id="1074" name="pasted-image.jpg" descr="pasted-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72000" y="5045273"/>
            <a:ext cx="4196953" cy="6072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7" name="成组"/>
          <p:cNvGrpSpPr/>
          <p:nvPr/>
        </p:nvGrpSpPr>
        <p:grpSpPr>
          <a:xfrm>
            <a:off x="214207" y="5045273"/>
            <a:ext cx="4277427" cy="607219"/>
            <a:chOff x="166067" y="0"/>
            <a:chExt cx="6083451" cy="863600"/>
          </a:xfrm>
        </p:grpSpPr>
        <p:pic>
          <p:nvPicPr>
            <p:cNvPr id="1075" name="pasted-image.jpg" descr="pasted-image.jp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420717" y="0"/>
              <a:ext cx="1828801" cy="86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6" name="field inside the ring:"/>
            <p:cNvSpPr txBox="1"/>
            <p:nvPr/>
          </p:nvSpPr>
          <p:spPr>
            <a:xfrm>
              <a:off x="166067" y="117868"/>
              <a:ext cx="3743476" cy="62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sz="2400" dirty="0"/>
                <a:t>field inside the ring: </a:t>
              </a:r>
            </a:p>
          </p:txBody>
        </p:sp>
      </p:grpSp>
      <p:sp>
        <p:nvSpPr>
          <p:cNvPr id="1078" name="direction opposite to the magnetic field of the MRI"/>
          <p:cNvSpPr txBox="1"/>
          <p:nvPr/>
        </p:nvSpPr>
        <p:spPr>
          <a:xfrm>
            <a:off x="1331640" y="6068274"/>
            <a:ext cx="569386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444500" indent="-444500">
              <a:buSzPct val="75000"/>
              <a:buChar char="➡"/>
              <a:defRPr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400" dirty="0"/>
              <a:t>opposite to the magnetic field of the MRI </a:t>
            </a:r>
          </a:p>
        </p:txBody>
      </p:sp>
    </p:spTree>
    <p:extLst>
      <p:ext uri="{BB962C8B-B14F-4D97-AF65-F5344CB8AC3E}">
        <p14:creationId xmlns:p14="http://schemas.microsoft.com/office/powerpoint/2010/main" val="135854290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0" animBg="1" advAuto="0"/>
      <p:bldP spid="1068" grpId="0" animBg="1" advAuto="0"/>
      <p:bldP spid="1069" grpId="0" animBg="1" advAuto="0"/>
      <p:bldP spid="1070" grpId="0" animBg="1" advAuto="0"/>
      <p:bldP spid="1073" grpId="0" animBg="1" advAuto="0"/>
      <p:bldP spid="1074" grpId="0" animBg="1" advAuto="0"/>
      <p:bldP spid="1077" grpId="0" animBg="1" advAuto="0"/>
      <p:bldP spid="107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7" y="404664"/>
            <a:ext cx="8306734" cy="118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0514" y="2150170"/>
                <a:ext cx="5472608" cy="602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𝑁𝐴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4" y="2150170"/>
                <a:ext cx="5472608" cy="6027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0" y="3303313"/>
                <a:ext cx="5472608" cy="578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3313"/>
                <a:ext cx="5472608" cy="5783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7504" y="4176987"/>
                <a:ext cx="5472608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176987"/>
                <a:ext cx="5472608" cy="578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9552" y="5157192"/>
                <a:ext cx="5472608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57192"/>
                <a:ext cx="5472608" cy="578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1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462505" cy="2448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9512" y="2996952"/>
                <a:ext cx="5472608" cy="602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𝑁𝐴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996952"/>
                <a:ext cx="5472608" cy="6027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-324544" y="3717032"/>
                <a:ext cx="5472608" cy="578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544" y="3717032"/>
                <a:ext cx="5472608" cy="5783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-180528" y="4412683"/>
                <a:ext cx="5472608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412683"/>
                <a:ext cx="5472608" cy="578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47664" y="5303444"/>
                <a:ext cx="2811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=3.14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303444"/>
                <a:ext cx="281173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35" r="-1518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-127160" y="5808117"/>
                <a:ext cx="5472608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000" b="0" i="1" smtClean="0">
                          <a:latin typeface="Cambria Math"/>
                          <a:ea typeface="Cambria Math" panose="02040503050406030204" pitchFamily="18" charset="0"/>
                        </a:rPr>
                        <m:t>03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160" y="5808117"/>
                <a:ext cx="5472608" cy="5781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1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5" y="476672"/>
            <a:ext cx="8671123" cy="109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2191575"/>
                <a:ext cx="5472608" cy="741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=7.96×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91575"/>
                <a:ext cx="5472608" cy="7411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87016" y="3603369"/>
                <a:ext cx="5472608" cy="738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=6.33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6" y="3603369"/>
                <a:ext cx="5472608" cy="7387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1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49625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69" y="361292"/>
            <a:ext cx="3273270" cy="283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59632" y="3573016"/>
                <a:ext cx="20561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     </m:t>
                      </m:r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73016"/>
                <a:ext cx="205614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077" r="-237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11960" y="3573016"/>
                <a:ext cx="21907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573016"/>
                <a:ext cx="219079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507" t="-1961" r="-39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41360" y="4509120"/>
                <a:ext cx="2580771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360" y="4509120"/>
                <a:ext cx="2580771" cy="5843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76056" y="4510248"/>
                <a:ext cx="2847831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f>
                        <m:fPr>
                          <m:ctrl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10248"/>
                <a:ext cx="2847831" cy="5843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7233" y="5445224"/>
                <a:ext cx="547260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𝑁𝐵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=78.5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33" y="5445224"/>
                <a:ext cx="5472608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2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0" name="Text Box 1050"/>
          <p:cNvSpPr txBox="1">
            <a:spLocks noChangeArrowheads="1"/>
          </p:cNvSpPr>
          <p:nvPr/>
        </p:nvSpPr>
        <p:spPr bwMode="auto">
          <a:xfrm>
            <a:off x="352367" y="2760892"/>
            <a:ext cx="594908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induced </a:t>
            </a:r>
            <a:r>
              <a:rPr lang="en-US" altLang="zh-CN" sz="2250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emf</a:t>
            </a:r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the rectangular loop?</a:t>
            </a:r>
          </a:p>
        </p:txBody>
      </p:sp>
      <p:sp>
        <p:nvSpPr>
          <p:cNvPr id="36892" name="Text Box 1052"/>
          <p:cNvSpPr txBox="1">
            <a:spLocks noChangeArrowheads="1"/>
          </p:cNvSpPr>
          <p:nvPr/>
        </p:nvSpPr>
        <p:spPr bwMode="auto">
          <a:xfrm>
            <a:off x="336036" y="431285"/>
            <a:ext cx="5288979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conducting </a:t>
            </a:r>
            <a:r>
              <a:rPr lang="en-US" altLang="zh-CN" sz="225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rectangular loop </a:t>
            </a:r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fixed (i.e. not moving), but the current </a:t>
            </a:r>
            <a:r>
              <a:rPr lang="en-US" altLang="zh-CN" sz="225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flowing in the +</a:t>
            </a:r>
            <a:r>
              <a:rPr lang="en-US" altLang="zh-CN" sz="2250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direction is increasing at a constant rate</a:t>
            </a:r>
          </a:p>
        </p:txBody>
      </p:sp>
      <p:grpSp>
        <p:nvGrpSpPr>
          <p:cNvPr id="36895" name="Group 1055"/>
          <p:cNvGrpSpPr>
            <a:grpSpLocks/>
          </p:cNvGrpSpPr>
          <p:nvPr/>
        </p:nvGrpSpPr>
        <p:grpSpPr bwMode="auto">
          <a:xfrm>
            <a:off x="5661803" y="94061"/>
            <a:ext cx="3330576" cy="2613026"/>
            <a:chOff x="3537" y="320"/>
            <a:chExt cx="2098" cy="1646"/>
          </a:xfrm>
        </p:grpSpPr>
        <p:sp>
          <p:nvSpPr>
            <p:cNvPr id="36886" name="Rectangle 1046"/>
            <p:cNvSpPr>
              <a:spLocks noChangeArrowheads="1"/>
            </p:cNvSpPr>
            <p:nvPr/>
          </p:nvSpPr>
          <p:spPr bwMode="black">
            <a:xfrm>
              <a:off x="5412" y="1491"/>
              <a:ext cx="22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3512" tIns="51756" rIns="103512" bIns="51756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9000"/>
                </a:lnSpc>
              </a:pPr>
              <a:r>
                <a:rPr lang="en-US" altLang="zh-CN" sz="2531" i="1">
                  <a:solidFill>
                    <a:schemeClr val="tx2"/>
                  </a:solidFill>
                  <a:ea typeface="宋体" panose="02010600030101010101" pitchFamily="2" charset="-122"/>
                </a:rPr>
                <a:t>x</a:t>
              </a:r>
              <a:endParaRPr lang="en-US" altLang="zh-CN" sz="253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6894" name="Group 1054"/>
            <p:cNvGrpSpPr>
              <a:grpSpLocks/>
            </p:cNvGrpSpPr>
            <p:nvPr/>
          </p:nvGrpSpPr>
          <p:grpSpPr bwMode="auto">
            <a:xfrm>
              <a:off x="3537" y="320"/>
              <a:ext cx="2016" cy="1646"/>
              <a:chOff x="3537" y="198"/>
              <a:chExt cx="2016" cy="1646"/>
            </a:xfrm>
          </p:grpSpPr>
          <p:sp>
            <p:nvSpPr>
              <p:cNvPr id="36877" name="Rectangle 1037"/>
              <p:cNvSpPr>
                <a:spLocks noChangeArrowheads="1"/>
              </p:cNvSpPr>
              <p:nvPr/>
            </p:nvSpPr>
            <p:spPr bwMode="black">
              <a:xfrm>
                <a:off x="4349" y="898"/>
                <a:ext cx="564" cy="3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4219"/>
              </a:p>
            </p:txBody>
          </p:sp>
          <p:sp>
            <p:nvSpPr>
              <p:cNvPr id="36881" name="Line 1041"/>
              <p:cNvSpPr>
                <a:spLocks noChangeShapeType="1"/>
              </p:cNvSpPr>
              <p:nvPr/>
            </p:nvSpPr>
            <p:spPr bwMode="black">
              <a:xfrm flipH="1" flipV="1">
                <a:off x="3876" y="279"/>
                <a:ext cx="20" cy="1565"/>
              </a:xfrm>
              <a:prstGeom prst="line">
                <a:avLst/>
              </a:prstGeom>
              <a:noFill/>
              <a:ln w="38100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219"/>
              </a:p>
            </p:txBody>
          </p:sp>
          <p:sp>
            <p:nvSpPr>
              <p:cNvPr id="36882" name="Freeform 1042"/>
              <p:cNvSpPr>
                <a:spLocks/>
              </p:cNvSpPr>
              <p:nvPr/>
            </p:nvSpPr>
            <p:spPr bwMode="black">
              <a:xfrm rot="16200000">
                <a:off x="3811" y="273"/>
                <a:ext cx="130" cy="143"/>
              </a:xfrm>
              <a:custGeom>
                <a:avLst/>
                <a:gdLst>
                  <a:gd name="T0" fmla="*/ 0 w 243"/>
                  <a:gd name="T1" fmla="*/ 151 h 151"/>
                  <a:gd name="T2" fmla="*/ 30 w 243"/>
                  <a:gd name="T3" fmla="*/ 76 h 151"/>
                  <a:gd name="T4" fmla="*/ 0 w 243"/>
                  <a:gd name="T5" fmla="*/ 0 h 151"/>
                  <a:gd name="T6" fmla="*/ 243 w 243"/>
                  <a:gd name="T7" fmla="*/ 76 h 151"/>
                  <a:gd name="T8" fmla="*/ 0 w 243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51">
                    <a:moveTo>
                      <a:pt x="0" y="151"/>
                    </a:moveTo>
                    <a:lnTo>
                      <a:pt x="30" y="76"/>
                    </a:lnTo>
                    <a:lnTo>
                      <a:pt x="0" y="0"/>
                    </a:lnTo>
                    <a:lnTo>
                      <a:pt x="243" y="76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4219"/>
              </a:p>
            </p:txBody>
          </p:sp>
          <p:sp>
            <p:nvSpPr>
              <p:cNvPr id="36883" name="Rectangle 1043"/>
              <p:cNvSpPr>
                <a:spLocks noChangeArrowheads="1"/>
              </p:cNvSpPr>
              <p:nvPr/>
            </p:nvSpPr>
            <p:spPr bwMode="black">
              <a:xfrm>
                <a:off x="3993" y="198"/>
                <a:ext cx="6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143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287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430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9000"/>
                  </a:lnSpc>
                </a:pPr>
                <a:r>
                  <a:rPr lang="en-US" altLang="zh-CN" sz="2531" i="1" dirty="0">
                    <a:solidFill>
                      <a:srgbClr val="660033"/>
                    </a:solidFill>
                    <a:ea typeface="宋体" panose="02010600030101010101" pitchFamily="2" charset="-122"/>
                  </a:rPr>
                  <a:t>I</a:t>
                </a:r>
                <a:endParaRPr lang="en-US" altLang="zh-CN" sz="2531" dirty="0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4" name="Line 1044"/>
              <p:cNvSpPr>
                <a:spLocks noChangeShapeType="1"/>
              </p:cNvSpPr>
              <p:nvPr/>
            </p:nvSpPr>
            <p:spPr bwMode="black">
              <a:xfrm flipV="1">
                <a:off x="3779" y="480"/>
                <a:ext cx="0" cy="90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4219"/>
              </a:p>
            </p:txBody>
          </p:sp>
          <p:sp>
            <p:nvSpPr>
              <p:cNvPr id="36887" name="Rectangle 1047"/>
              <p:cNvSpPr>
                <a:spLocks noChangeArrowheads="1"/>
              </p:cNvSpPr>
              <p:nvPr/>
            </p:nvSpPr>
            <p:spPr bwMode="black">
              <a:xfrm>
                <a:off x="3537" y="422"/>
                <a:ext cx="223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3512" tIns="51756" rIns="103512" bIns="51756">
                <a:spAutoFit/>
              </a:bodyPr>
              <a:lstStyle>
                <a:lvl1pPr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143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287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54305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defTabSz="10287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defTabSz="10287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9000"/>
                  </a:lnSpc>
                </a:pPr>
                <a:r>
                  <a:rPr lang="en-US" altLang="zh-CN" sz="2531" i="1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y</a:t>
                </a:r>
                <a:endParaRPr lang="en-US" altLang="zh-CN" sz="253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3" name="Line 1053"/>
              <p:cNvSpPr>
                <a:spLocks noChangeShapeType="1"/>
              </p:cNvSpPr>
              <p:nvPr/>
            </p:nvSpPr>
            <p:spPr bwMode="auto">
              <a:xfrm>
                <a:off x="3777" y="1392"/>
                <a:ext cx="17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4219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16200000">
            <a:off x="5861190" y="843045"/>
            <a:ext cx="2615281" cy="1563599"/>
            <a:chOff x="8631144" y="1050430"/>
            <a:chExt cx="4035696" cy="1540143"/>
          </a:xfrm>
        </p:grpSpPr>
        <p:sp>
          <p:nvSpPr>
            <p:cNvPr id="29" name="文本框 28"/>
            <p:cNvSpPr txBox="1"/>
            <p:nvPr/>
          </p:nvSpPr>
          <p:spPr>
            <a:xfrm flipH="1">
              <a:off x="9846944" y="1066341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1029326" y="1066341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12174202" y="1085151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8631144" y="1050430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 flipH="1">
              <a:off x="10475101" y="1075162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 flipH="1">
              <a:off x="11657487" y="1075162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9259302" y="1059252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9958237" y="1588887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10879460" y="1581683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 flipH="1">
              <a:off x="12022713" y="1616367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8858360" y="1580640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flipH="1">
              <a:off x="10446621" y="2187351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flipH="1">
              <a:off x="11723395" y="2221034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 flipH="1">
              <a:off x="9253288" y="2192975"/>
              <a:ext cx="492638" cy="369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altLang="zh-CN" sz="1969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Helvetica Light"/>
                </a:rPr>
                <a:t>x</a:t>
              </a:r>
              <a:endParaRPr lang="zh-CN" altLang="en-US" sz="1969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H="1" flipV="1">
            <a:off x="6253144" y="1473333"/>
            <a:ext cx="629490" cy="10008"/>
          </a:xfrm>
          <a:prstGeom prst="straightConnector1">
            <a:avLst/>
          </a:prstGeom>
          <a:noFill/>
          <a:ln w="28575" cap="flat">
            <a:solidFill>
              <a:srgbClr val="00B0F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/>
          <p:cNvSpPr txBox="1"/>
          <p:nvPr/>
        </p:nvSpPr>
        <p:spPr>
          <a:xfrm>
            <a:off x="6424313" y="1050796"/>
            <a:ext cx="198773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r</a:t>
            </a:r>
            <a:endParaRPr lang="zh-CN" altLang="en-US" sz="2531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79709" y="1350245"/>
            <a:ext cx="234039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a</a:t>
            </a:r>
            <a:endParaRPr lang="zh-CN" altLang="en-US" sz="2531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854815" y="1221121"/>
            <a:ext cx="234039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b</a:t>
            </a:r>
            <a:endParaRPr lang="zh-CN" altLang="en-US" sz="2531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36408" y="1664406"/>
                <a:ext cx="1023614" cy="739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𝑑𝐼</m:t>
                          </m:r>
                        </m:num>
                        <m:den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𝑑𝑡</m:t>
                          </m:r>
                        </m:den>
                      </m:f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r>
                        <a:rPr lang="zh-CN" altLang="en-US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𝛼</m:t>
                      </m:r>
                    </m:oMath>
                  </m:oMathPara>
                </a14:m>
                <a:endParaRPr lang="zh-CN" alt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523" y="2367016"/>
                <a:ext cx="1584986" cy="1051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530" y="3415136"/>
            <a:ext cx="1463684" cy="667990"/>
          </a:xfrm>
          <a:prstGeom prst="rect">
            <a:avLst/>
          </a:prstGeom>
          <a:ln w="25400">
            <a:noFill/>
            <a:miter lim="400000"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48791" y="3311145"/>
                <a:ext cx="2982098" cy="8608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Φ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</m:t>
                      </m:r>
                      <m:nary>
                        <m:naryPr>
                          <m:ctrlP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𝑟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+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sz="253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53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53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53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 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𝑏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 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𝑑𝑟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zh-CN" alt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345" y="4709079"/>
                <a:ext cx="4365298" cy="1224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928181" y="3343714"/>
                <a:ext cx="2369431" cy="739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53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lang="zh-CN" altLang="en-US" sz="253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53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𝐼𝑏</m:t>
                          </m:r>
                        </m:num>
                        <m:den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2</m:t>
                          </m:r>
                          <m:r>
                            <a:rPr lang="zh-CN" alt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53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ln</m:t>
                      </m:r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⁡(</m:t>
                      </m:r>
                      <m:f>
                        <m:fPr>
                          <m:ctrlP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𝑟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+</m:t>
                          </m:r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𝑟</m:t>
                          </m:r>
                        </m:den>
                      </m:f>
                      <m:r>
                        <a:rPr lang="en-US" altLang="zh-CN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lang="zh-CN" alt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33" y="4755349"/>
                <a:ext cx="3497175" cy="10517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71600" y="4524288"/>
                <a:ext cx="4128310" cy="701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ℇ=−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24288"/>
                <a:ext cx="4128310" cy="701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222937" y="5477184"/>
                <a:ext cx="2595775" cy="1070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 algn="ctr" defTabSz="410751" hangingPunct="0"/>
                <a:endParaRPr lang="zh-CN" altLang="en-US" sz="240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37" y="5477184"/>
                <a:ext cx="2595775" cy="10705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肘形连接符 8"/>
          <p:cNvCxnSpPr/>
          <p:nvPr/>
        </p:nvCxnSpPr>
        <p:spPr>
          <a:xfrm rot="10800000">
            <a:off x="7210708" y="1256506"/>
            <a:ext cx="566567" cy="339114"/>
          </a:xfrm>
          <a:prstGeom prst="bentConnector3">
            <a:avLst>
              <a:gd name="adj1" fmla="val 6229"/>
            </a:avLst>
          </a:prstGeom>
          <a:noFill/>
          <a:ln w="3492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5507755" y="5620774"/>
            <a:ext cx="1954061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If </a:t>
            </a:r>
            <a:r>
              <a:rPr lang="el-GR" altLang="zh-CN" sz="2531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Helvetica Light"/>
              </a:rPr>
              <a:t>α</a:t>
            </a:r>
            <a:r>
              <a:rPr lang="en-US" altLang="zh-CN" sz="253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Helvetica Light"/>
              </a:rPr>
              <a:t> is positive</a:t>
            </a:r>
            <a:endParaRPr lang="zh-CN" altLang="en-US" sz="253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5370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" grpId="0"/>
      <p:bldP spid="4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1" y="145108"/>
            <a:ext cx="8778999" cy="487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3" y="5447173"/>
            <a:ext cx="8726537" cy="6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0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57" y="387801"/>
            <a:ext cx="2089547" cy="60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603" y="483335"/>
            <a:ext cx="6556283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In the R-C circuit, the current is </a:t>
            </a:r>
            <a:r>
              <a:rPr lang="en-US" altLang="zh-CN" sz="2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exponentially decaying</a:t>
            </a:r>
            <a:endParaRPr lang="zh-CN" altLang="en-US" sz="225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11018" y="1633101"/>
            <a:ext cx="1994838" cy="2838528"/>
            <a:chOff x="8549002" y="2322632"/>
            <a:chExt cx="2837102" cy="4037016"/>
          </a:xfrm>
        </p:grpSpPr>
        <p:grpSp>
          <p:nvGrpSpPr>
            <p:cNvPr id="28" name="Group 1054"/>
            <p:cNvGrpSpPr>
              <a:grpSpLocks/>
            </p:cNvGrpSpPr>
            <p:nvPr/>
          </p:nvGrpSpPr>
          <p:grpSpPr bwMode="auto">
            <a:xfrm>
              <a:off x="8549002" y="2322632"/>
              <a:ext cx="2504024" cy="3716338"/>
              <a:chOff x="3804" y="198"/>
              <a:chExt cx="1109" cy="1646"/>
            </a:xfrm>
          </p:grpSpPr>
          <p:sp>
            <p:nvSpPr>
              <p:cNvPr id="29" name="Rectangle 1037"/>
              <p:cNvSpPr>
                <a:spLocks noChangeArrowheads="1"/>
              </p:cNvSpPr>
              <p:nvPr/>
            </p:nvSpPr>
            <p:spPr bwMode="black">
              <a:xfrm>
                <a:off x="4349" y="751"/>
                <a:ext cx="564" cy="4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marL="742950" indent="-28575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marL="1143000" indent="-2286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marL="1600200" indent="-2286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marL="2057400" indent="-2286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marL="25146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marL="29718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marL="34290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marL="38862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algn="ctr" eaLnBrk="1"/>
                <a:endParaRPr lang="zh-CN" altLang="en-US" sz="4219"/>
              </a:p>
            </p:txBody>
          </p:sp>
          <p:sp>
            <p:nvSpPr>
              <p:cNvPr id="30" name="Line 1041"/>
              <p:cNvSpPr>
                <a:spLocks noChangeShapeType="1"/>
              </p:cNvSpPr>
              <p:nvPr/>
            </p:nvSpPr>
            <p:spPr bwMode="black">
              <a:xfrm flipH="1" flipV="1">
                <a:off x="3876" y="279"/>
                <a:ext cx="20" cy="1565"/>
              </a:xfrm>
              <a:prstGeom prst="line">
                <a:avLst/>
              </a:prstGeom>
              <a:noFill/>
              <a:ln w="38100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66"/>
              </a:p>
            </p:txBody>
          </p:sp>
          <p:sp>
            <p:nvSpPr>
              <p:cNvPr id="31" name="Freeform 1042"/>
              <p:cNvSpPr>
                <a:spLocks/>
              </p:cNvSpPr>
              <p:nvPr/>
            </p:nvSpPr>
            <p:spPr bwMode="black">
              <a:xfrm rot="-5400000">
                <a:off x="3811" y="273"/>
                <a:ext cx="130" cy="143"/>
              </a:xfrm>
              <a:custGeom>
                <a:avLst/>
                <a:gdLst>
                  <a:gd name="T0" fmla="*/ 0 w 243"/>
                  <a:gd name="T1" fmla="*/ 128 h 151"/>
                  <a:gd name="T2" fmla="*/ 5 w 243"/>
                  <a:gd name="T3" fmla="*/ 64 h 151"/>
                  <a:gd name="T4" fmla="*/ 0 w 243"/>
                  <a:gd name="T5" fmla="*/ 0 h 151"/>
                  <a:gd name="T6" fmla="*/ 37 w 243"/>
                  <a:gd name="T7" fmla="*/ 64 h 151"/>
                  <a:gd name="T8" fmla="*/ 0 w 243"/>
                  <a:gd name="T9" fmla="*/ 128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" h="151">
                    <a:moveTo>
                      <a:pt x="0" y="151"/>
                    </a:moveTo>
                    <a:lnTo>
                      <a:pt x="30" y="76"/>
                    </a:lnTo>
                    <a:lnTo>
                      <a:pt x="0" y="0"/>
                    </a:lnTo>
                    <a:lnTo>
                      <a:pt x="243" y="76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66"/>
              </a:p>
            </p:txBody>
          </p:sp>
          <p:sp>
            <p:nvSpPr>
              <p:cNvPr id="32" name="Rectangle 1043"/>
              <p:cNvSpPr>
                <a:spLocks noChangeArrowheads="1"/>
              </p:cNvSpPr>
              <p:nvPr/>
            </p:nvSpPr>
            <p:spPr bwMode="black">
              <a:xfrm>
                <a:off x="3993" y="198"/>
                <a:ext cx="6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287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marL="514350" indent="228600" defTabSz="10287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marL="1028700" indent="457200" defTabSz="10287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marL="1543050" indent="685800" defTabSz="10287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marL="2057400" indent="914400" defTabSz="1028700"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marL="2514600" indent="9144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marL="2971800" indent="9144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marL="3429000" indent="9144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marL="3886200" indent="9144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algn="ctr" eaLnBrk="1">
                  <a:lnSpc>
                    <a:spcPct val="89000"/>
                  </a:lnSpc>
                </a:pPr>
                <a:r>
                  <a:rPr lang="en-US" altLang="zh-CN" sz="2531" i="1">
                    <a:solidFill>
                      <a:srgbClr val="660033"/>
                    </a:solidFill>
                    <a:latin typeface="Times New Roman" pitchFamily="18" charset="0"/>
                    <a:ea typeface="宋体" pitchFamily="2" charset="-122"/>
                  </a:rPr>
                  <a:t>I</a:t>
                </a:r>
                <a:endParaRPr lang="en-US" altLang="zh-CN" sz="2531">
                  <a:solidFill>
                    <a:srgbClr val="660033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组合 1"/>
            <p:cNvGrpSpPr>
              <a:grpSpLocks/>
            </p:cNvGrpSpPr>
            <p:nvPr/>
          </p:nvGrpSpPr>
          <p:grpSpPr bwMode="auto">
            <a:xfrm rot="-5400000">
              <a:off x="8230306" y="3388500"/>
              <a:ext cx="3719512" cy="2222784"/>
              <a:chOff x="8631143" y="1050321"/>
              <a:chExt cx="4035696" cy="1540361"/>
            </a:xfrm>
          </p:grpSpPr>
          <p:sp>
            <p:nvSpPr>
              <p:cNvPr id="37" name="文本框 28"/>
              <p:cNvSpPr txBox="1"/>
              <p:nvPr/>
            </p:nvSpPr>
            <p:spPr>
              <a:xfrm flipH="1">
                <a:off x="9846943" y="1066231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8" name="文本框 29"/>
              <p:cNvSpPr txBox="1"/>
              <p:nvPr/>
            </p:nvSpPr>
            <p:spPr>
              <a:xfrm flipH="1">
                <a:off x="11029327" y="1066231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9" name="文本框 30"/>
              <p:cNvSpPr txBox="1"/>
              <p:nvPr/>
            </p:nvSpPr>
            <p:spPr>
              <a:xfrm flipH="1">
                <a:off x="12174201" y="1085041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0" name="文本框 31"/>
              <p:cNvSpPr txBox="1"/>
              <p:nvPr/>
            </p:nvSpPr>
            <p:spPr>
              <a:xfrm flipH="1">
                <a:off x="8631143" y="1050321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1" name="文本框 32"/>
              <p:cNvSpPr txBox="1"/>
              <p:nvPr/>
            </p:nvSpPr>
            <p:spPr>
              <a:xfrm flipH="1">
                <a:off x="10475101" y="1075052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2" name="文本框 33"/>
              <p:cNvSpPr txBox="1"/>
              <p:nvPr/>
            </p:nvSpPr>
            <p:spPr>
              <a:xfrm flipH="1">
                <a:off x="11657485" y="1075052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3" name="文本框 35"/>
              <p:cNvSpPr txBox="1"/>
              <p:nvPr/>
            </p:nvSpPr>
            <p:spPr>
              <a:xfrm flipH="1">
                <a:off x="9259302" y="1059142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4" name="文本框 36"/>
              <p:cNvSpPr txBox="1"/>
              <p:nvPr/>
            </p:nvSpPr>
            <p:spPr>
              <a:xfrm flipH="1">
                <a:off x="9958238" y="1588777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5" name="文本框 37"/>
              <p:cNvSpPr txBox="1"/>
              <p:nvPr/>
            </p:nvSpPr>
            <p:spPr>
              <a:xfrm flipH="1">
                <a:off x="10879461" y="1581572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6" name="文本框 38"/>
              <p:cNvSpPr txBox="1"/>
              <p:nvPr/>
            </p:nvSpPr>
            <p:spPr>
              <a:xfrm flipH="1">
                <a:off x="12022714" y="1616256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7" name="文本框 39"/>
              <p:cNvSpPr txBox="1"/>
              <p:nvPr/>
            </p:nvSpPr>
            <p:spPr>
              <a:xfrm flipH="1">
                <a:off x="8858361" y="1580529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8" name="文本框 44"/>
              <p:cNvSpPr txBox="1"/>
              <p:nvPr/>
            </p:nvSpPr>
            <p:spPr>
              <a:xfrm flipH="1">
                <a:off x="10446620" y="2187240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9" name="文本框 45"/>
              <p:cNvSpPr txBox="1"/>
              <p:nvPr/>
            </p:nvSpPr>
            <p:spPr>
              <a:xfrm flipH="1">
                <a:off x="11723395" y="2220924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9253288" y="2192865"/>
                <a:ext cx="492638" cy="369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35719" tIns="35719" rIns="35719" bIns="35719" spcCol="381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sz="1969" kern="0" dirty="0">
                    <a:solidFill>
                      <a:srgbClr val="00B050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x</a:t>
                </a:r>
                <a:endParaRPr lang="zh-CN" altLang="en-US" sz="1969" kern="0" dirty="0">
                  <a:solidFill>
                    <a:srgbClr val="00B05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 flipH="1">
              <a:off x="8756730" y="4272242"/>
              <a:ext cx="1022834" cy="0"/>
            </a:xfrm>
            <a:prstGeom prst="straightConnector1">
              <a:avLst/>
            </a:prstGeom>
            <a:noFill/>
            <a:ln w="28575" cap="flat">
              <a:solidFill>
                <a:srgbClr val="00B0F0"/>
              </a:solidFill>
              <a:prstDash val="solid"/>
              <a:miter lim="400000"/>
              <a:tailEnd type="triangle" w="lg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6"/>
            <p:cNvSpPr txBox="1"/>
            <p:nvPr/>
          </p:nvSpPr>
          <p:spPr>
            <a:xfrm>
              <a:off x="9184774" y="3815353"/>
              <a:ext cx="21886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35719" tIns="35719" rIns="35719" bIns="35719" spcCol="38100" anchor="ctr">
              <a:spAutoFit/>
            </a:bodyPr>
            <a:lstStyle/>
            <a:p>
              <a:pPr algn="ctr">
                <a:defRPr/>
              </a:pPr>
              <a:r>
                <a:rPr lang="en-US" altLang="zh-CN" sz="1266" b="1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266" b="1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48"/>
            <p:cNvSpPr txBox="1"/>
            <p:nvPr/>
          </p:nvSpPr>
          <p:spPr>
            <a:xfrm>
              <a:off x="10207809" y="4248061"/>
              <a:ext cx="412649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35719" tIns="35719" rIns="35719" bIns="35719" spcCol="38100" anchor="ctr">
              <a:spAutoFit/>
            </a:bodyPr>
            <a:lstStyle/>
            <a:p>
              <a:pPr algn="ctr">
                <a:defRPr/>
              </a:pPr>
              <a:r>
                <a:rPr lang="en-US" altLang="zh-CN" sz="1266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266" b="1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</a:t>
              </a:r>
              <a:endParaRPr lang="zh-CN" altLang="en-US" sz="1266" b="1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0"/>
            <p:cNvSpPr txBox="1"/>
            <p:nvPr/>
          </p:nvSpPr>
          <p:spPr>
            <a:xfrm>
              <a:off x="11155841" y="3764425"/>
              <a:ext cx="230263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35719" tIns="35719" rIns="35719" bIns="35719" spcCol="38100" anchor="ctr">
              <a:spAutoFit/>
            </a:bodyPr>
            <a:lstStyle/>
            <a:p>
              <a:pPr algn="ctr">
                <a:defRPr/>
              </a:pPr>
              <a:r>
                <a:rPr lang="en-US" altLang="zh-CN" sz="1266" b="1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266" b="1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2878" y="1784862"/>
            <a:ext cx="4292916" cy="764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2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The magnetic flux in ONE turn of wire loop is given by</a:t>
            </a:r>
            <a:endParaRPr lang="zh-CN" altLang="en-US" sz="225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2"/>
              <p:cNvSpPr txBox="1"/>
              <p:nvPr/>
            </p:nvSpPr>
            <p:spPr>
              <a:xfrm>
                <a:off x="690565" y="2630692"/>
                <a:ext cx="2084673" cy="785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Φ</m:t>
                      </m:r>
                      <m:r>
                        <a:rPr lang="en-US" altLang="zh-C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</m:t>
                      </m:r>
                      <m:nary>
                        <m:naryPr>
                          <m:ctrlP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𝐵</m:t>
                          </m:r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𝑟</m:t>
                          </m:r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h𝑑𝑟</m:t>
                          </m:r>
                        </m:e>
                      </m:nary>
                    </m:oMath>
                  </m:oMathPara>
                </a14:m>
                <a:endParaRPr lang="zh-CN" altLang="en-US" sz="225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59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54" y="3741375"/>
                <a:ext cx="3074431" cy="11170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40"/>
              <p:cNvSpPr txBox="1"/>
              <p:nvPr/>
            </p:nvSpPr>
            <p:spPr>
              <a:xfrm>
                <a:off x="2718677" y="2718290"/>
                <a:ext cx="1622175" cy="657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lang="zh-CN" altLang="en-US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𝐼</m:t>
                          </m:r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2</m:t>
                          </m:r>
                          <m:r>
                            <a:rPr lang="zh-CN" altLang="en-US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2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ln</m:t>
                      </m:r>
                      <m:r>
                        <a:rPr lang="en-US" altLang="zh-C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⁡(</m:t>
                      </m:r>
                      <m:f>
                        <m:fPr>
                          <m:ctrlP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Helvetica Light"/>
                            </a:rPr>
                            <m:t>𝑎</m:t>
                          </m:r>
                        </m:den>
                      </m:f>
                      <m:r>
                        <a:rPr lang="en-US" altLang="zh-C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lang="zh-CN" altLang="en-US" sz="225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60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611" y="3865967"/>
                <a:ext cx="2418996" cy="935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9" name="TextBox 7168"/>
              <p:cNvSpPr txBox="1"/>
              <p:nvPr/>
            </p:nvSpPr>
            <p:spPr>
              <a:xfrm>
                <a:off x="536900" y="3530682"/>
                <a:ext cx="3041025" cy="950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5719" tIns="35719" rIns="35719" bIns="35719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69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Helvetica Light"/>
                        </a:rPr>
                        <m:t>ℇ=−</m:t>
                      </m:r>
                      <m:f>
                        <m:fPr>
                          <m:ctrlPr>
                            <a:rPr lang="en-US" altLang="zh-CN" sz="1969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CN" sz="1969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sym typeface="Helvetica Light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CN" sz="1969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sym typeface="Helvetica Light"/>
                            </a:rPr>
                            <m:t>Φ</m:t>
                          </m:r>
                        </m:num>
                        <m:den>
                          <m:r>
                            <a:rPr lang="en-US" altLang="zh-CN" sz="1969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sym typeface="Helvetica Light"/>
                            </a:rPr>
                            <m:t>𝑑𝑡</m:t>
                          </m:r>
                        </m:den>
                      </m:f>
                      <m:r>
                        <a:rPr lang="en-US" altLang="zh-CN" sz="196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969" i="1"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96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96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96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96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969" i="1">
                              <a:latin typeface="Cambria Math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96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96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969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altLang="zh-CN" sz="196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196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69" i="1">
                              <a:latin typeface="Cambria Math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969" i="1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196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969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1969" i="1">
                              <a:latin typeface="Cambria Math"/>
                              <a:ea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altLang="zh-CN" sz="1969" i="1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969" dirty="0"/>
              </a:p>
              <a:p>
                <a:pPr algn="ctr" defTabSz="410751" hangingPunct="0"/>
                <a:endParaRPr lang="zh-CN" altLang="en-US" sz="1969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7169" name="TextBox 7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1" y="5021712"/>
                <a:ext cx="4418389" cy="13515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Box 7170"/>
              <p:cNvSpPr txBox="1"/>
              <p:nvPr/>
            </p:nvSpPr>
            <p:spPr>
              <a:xfrm>
                <a:off x="3973813" y="3525069"/>
                <a:ext cx="1958871" cy="729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5719" tIns="35719" rIns="35719" bIns="35719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5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zh-CN" sz="225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5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5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25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𝐶</m:t>
                          </m:r>
                        </m:den>
                      </m:f>
                      <m:sSup>
                        <m:sSupPr>
                          <m:ctrlPr>
                            <a:rPr lang="en-US" altLang="zh-CN" sz="225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5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5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7171" name="TextBox 7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45" y="5013433"/>
                <a:ext cx="2898486" cy="103759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Box 7171"/>
          <p:cNvSpPr txBox="1"/>
          <p:nvPr/>
        </p:nvSpPr>
        <p:spPr>
          <a:xfrm>
            <a:off x="759907" y="4625530"/>
            <a:ext cx="2051845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altLang="zh-CN" sz="253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N-turns in total</a:t>
            </a:r>
            <a:endParaRPr lang="zh-CN" altLang="en-US" sz="253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96543" y="4476044"/>
                <a:ext cx="3992880" cy="10758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sym typeface="Helvetica Light"/>
                            </a:rPr>
                          </m:ctrlPr>
                        </m:sSubPr>
                        <m:e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ℇ</m:t>
                          </m:r>
                        </m:e>
                        <m:sub>
                          <m:r>
                            <a:rPr lang="en-US" altLang="zh-CN" sz="225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sym typeface="Helvetica Light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225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Helvetica Light"/>
                        </a:rPr>
                        <m:t>=</m:t>
                      </m:r>
                      <m:r>
                        <a:rPr lang="en-US" altLang="zh-CN" sz="225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Helvetica Light"/>
                        </a:rPr>
                        <m:t>𝑁</m:t>
                      </m:r>
                      <m:r>
                        <a:rPr lang="en-US" altLang="zh-CN" sz="225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sym typeface="Helvetica Light"/>
                        </a:rPr>
                        <m:t>ℇ=</m:t>
                      </m:r>
                      <m:f>
                        <m:fPr>
                          <m:ctrlPr>
                            <a:rPr lang="en-US" altLang="zh-CN" sz="22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50" i="1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5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250" i="1">
                              <a:latin typeface="Cambria Math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2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25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𝐶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2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altLang="zh-CN" sz="2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22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50" i="1">
                              <a:latin typeface="Cambria Math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250" i="1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2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25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50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5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250" i="1">
                                  <a:latin typeface="Cambria Math"/>
                                  <a:ea typeface="Cambria Math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50" dirty="0"/>
              </a:p>
              <a:p>
                <a:pPr algn="ctr" defTabSz="410751" hangingPunct="0"/>
                <a:endParaRPr lang="zh-CN" altLang="en-US" sz="2250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95" y="6365931"/>
                <a:ext cx="5678762" cy="15300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0" y="1230097"/>
            <a:ext cx="7733620" cy="32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0" y="5354942"/>
            <a:ext cx="8029863" cy="93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652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7169" grpId="0"/>
      <p:bldP spid="7171" grpId="0"/>
      <p:bldP spid="7172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6" descr="Figs\3_63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259354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20" y="348503"/>
            <a:ext cx="82089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Positive charge of magnitude q, 2q, and 3q are located at the corners of an equilateral triangle as shown above. The sides of the triangle have a length l. What is the minimum amount of work requires to bring a positive charge Q from infinity to the center of the triangle?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2132856"/>
            <a:ext cx="3439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minimum work required is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009289" y="2167192"/>
                <a:ext cx="132427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89" y="2167192"/>
                <a:ext cx="1324273" cy="331437"/>
              </a:xfrm>
              <a:prstGeom prst="rect">
                <a:avLst/>
              </a:prstGeom>
              <a:blipFill rotWithShape="0">
                <a:blip r:embed="rId3"/>
                <a:stretch>
                  <a:fillRect l="-4147" r="-3226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4749" y="2951270"/>
                <a:ext cx="3234540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9" y="2951270"/>
                <a:ext cx="3234540" cy="331437"/>
              </a:xfrm>
              <a:prstGeom prst="rect">
                <a:avLst/>
              </a:prstGeom>
              <a:blipFill rotWithShape="0">
                <a:blip r:embed="rId4"/>
                <a:stretch>
                  <a:fillRect l="-1318" r="-18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4749" y="3665674"/>
                <a:ext cx="2222916" cy="734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9" y="3665674"/>
                <a:ext cx="2222916" cy="7349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5775536" y="2840946"/>
            <a:ext cx="936732" cy="55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43902" y="2764680"/>
                <a:ext cx="414216" cy="518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zh-CN" alt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02" y="2764680"/>
                <a:ext cx="414216" cy="5180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74749" y="4509120"/>
                <a:ext cx="2344168" cy="722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9" y="4509120"/>
                <a:ext cx="2344168" cy="7221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74749" y="5339742"/>
                <a:ext cx="2344168" cy="722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9" y="5339742"/>
                <a:ext cx="2344168" cy="7221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977215" y="5302039"/>
                <a:ext cx="4518609" cy="797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215" y="5302039"/>
                <a:ext cx="4518609" cy="797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4" grpId="0"/>
      <p:bldP spid="11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828</Words>
  <Application>Microsoft Office PowerPoint</Application>
  <PresentationFormat>全屏显示(4:3)</PresentationFormat>
  <Paragraphs>142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Helvetica Light</vt:lpstr>
      <vt:lpstr>Simsun</vt:lpstr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asd</cp:lastModifiedBy>
  <cp:revision>47</cp:revision>
  <dcterms:created xsi:type="dcterms:W3CDTF">2018-04-16T07:24:34Z</dcterms:created>
  <dcterms:modified xsi:type="dcterms:W3CDTF">2021-04-25T16:36:59Z</dcterms:modified>
</cp:coreProperties>
</file>