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58" r:id="rId7"/>
    <p:sldId id="264" r:id="rId8"/>
    <p:sldId id="262" r:id="rId9"/>
    <p:sldId id="263" r:id="rId10"/>
    <p:sldId id="265" r:id="rId11"/>
    <p:sldId id="269" r:id="rId12"/>
    <p:sldId id="266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3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4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24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7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00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05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76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2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0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775AB-8347-491C-A403-E7BCD7DA0BC9}" type="datetimeFigureOut">
              <a:rPr lang="en-US" smtClean="0"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7C438-25F2-4CAA-B9E4-887E59253B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houghtco.com/definition-of-excess-reactant-605111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3110"/>
          </a:xfrm>
        </p:spPr>
        <p:txBody>
          <a:bodyPr>
            <a:normAutofit/>
          </a:bodyPr>
          <a:lstStyle/>
          <a:p>
            <a:r>
              <a:rPr lang="en-GB" sz="6600" b="1" dirty="0">
                <a:latin typeface="Arial" panose="020B0604020202020204" pitchFamily="34" charset="0"/>
                <a:cs typeface="Arial" panose="020B0604020202020204" pitchFamily="34" charset="0"/>
              </a:rPr>
              <a:t>Stoichiometry</a:t>
            </a:r>
            <a:endParaRPr lang="en-US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b="1" dirty="0"/>
              <a:t>Chapter 4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8092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5346" y="1714896"/>
            <a:ext cx="5753046" cy="584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4729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49854"/>
            <a:ext cx="10515600" cy="5327109"/>
          </a:xfrm>
        </p:spPr>
        <p:txBody>
          <a:bodyPr/>
          <a:lstStyle/>
          <a:p>
            <a:r>
              <a:rPr lang="en-US" dirty="0"/>
              <a:t>A general overall equation for this very complex process represents</a:t>
            </a:r>
          </a:p>
          <a:p>
            <a:pPr marL="0" indent="0">
              <a:buNone/>
            </a:pPr>
            <a:r>
              <a:rPr lang="en-US" dirty="0"/>
              <a:t> the degradation of glucose (C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</a:t>
            </a:r>
            <a:r>
              <a:rPr lang="en-US" dirty="0"/>
              <a:t>) to carbon dioxide (CO</a:t>
            </a:r>
            <a:r>
              <a:rPr lang="en-US" baseline="-25000" dirty="0"/>
              <a:t>2</a:t>
            </a:r>
            <a:r>
              <a:rPr lang="en-US" dirty="0"/>
              <a:t>) and water (H</a:t>
            </a:r>
            <a:r>
              <a:rPr lang="en-US" baseline="-25000" dirty="0"/>
              <a:t>2</a:t>
            </a:r>
            <a:r>
              <a:rPr lang="en-US" dirty="0"/>
              <a:t>O):</a:t>
            </a:r>
          </a:p>
          <a:p>
            <a:r>
              <a:rPr lang="en-US" dirty="0"/>
              <a:t>If </a:t>
            </a:r>
            <a:r>
              <a:rPr lang="en-US" u="sng" dirty="0"/>
              <a:t>856 g of C</a:t>
            </a:r>
            <a:r>
              <a:rPr lang="en-US" u="sng" baseline="-25000" dirty="0"/>
              <a:t>6</a:t>
            </a:r>
            <a:r>
              <a:rPr lang="en-US" u="sng" dirty="0"/>
              <a:t>H</a:t>
            </a:r>
            <a:r>
              <a:rPr lang="en-US" u="sng" baseline="-25000" dirty="0"/>
              <a:t>12</a:t>
            </a:r>
            <a:r>
              <a:rPr lang="en-US" u="sng" dirty="0"/>
              <a:t>O</a:t>
            </a:r>
            <a:r>
              <a:rPr lang="en-US" u="sng" baseline="-25000" dirty="0"/>
              <a:t>6</a:t>
            </a:r>
            <a:r>
              <a:rPr lang="en-US" u="sng" dirty="0"/>
              <a:t> </a:t>
            </a:r>
            <a:r>
              <a:rPr lang="en-US" dirty="0"/>
              <a:t>is consumed by a person over a certain period, what is the </a:t>
            </a:r>
            <a:r>
              <a:rPr lang="en-US" u="sng" dirty="0"/>
              <a:t>mass of CO</a:t>
            </a:r>
            <a:r>
              <a:rPr lang="en-US" u="sng" baseline="-25000" dirty="0"/>
              <a:t>2</a:t>
            </a:r>
            <a:r>
              <a:rPr lang="en-US" u="sng" dirty="0"/>
              <a:t> </a:t>
            </a:r>
            <a:r>
              <a:rPr lang="en-US" dirty="0"/>
              <a:t>produced?</a:t>
            </a:r>
          </a:p>
          <a:p>
            <a:endParaRPr lang="en-US" dirty="0"/>
          </a:p>
          <a:p>
            <a:pPr marL="0" indent="0">
              <a:buNone/>
            </a:pPr>
            <a:r>
              <a:rPr lang="en-GB" b="1" dirty="0"/>
              <a:t>Given: </a:t>
            </a:r>
            <a:r>
              <a:rPr lang="en-GB" dirty="0"/>
              <a:t>856 g </a:t>
            </a:r>
            <a:r>
              <a:rPr lang="en-US" dirty="0"/>
              <a:t>C</a:t>
            </a:r>
            <a:r>
              <a:rPr lang="en-US" baseline="-25000" dirty="0"/>
              <a:t>6</a:t>
            </a:r>
            <a:r>
              <a:rPr lang="en-US" dirty="0"/>
              <a:t>H</a:t>
            </a:r>
            <a:r>
              <a:rPr lang="en-US" baseline="-25000" dirty="0"/>
              <a:t>12</a:t>
            </a:r>
            <a:r>
              <a:rPr lang="en-US" dirty="0"/>
              <a:t>O</a:t>
            </a:r>
            <a:r>
              <a:rPr lang="en-US" baseline="-25000" dirty="0"/>
              <a:t>6 </a:t>
            </a:r>
            <a:r>
              <a:rPr lang="en-GB" dirty="0"/>
              <a:t>	</a:t>
            </a:r>
            <a:r>
              <a:rPr lang="en-GB" b="1" dirty="0">
                <a:solidFill>
                  <a:srgbClr val="00B050"/>
                </a:solidFill>
              </a:rPr>
              <a:t>Find: </a:t>
            </a:r>
            <a:r>
              <a:rPr lang="en-GB" dirty="0"/>
              <a:t>mass (g) of CO</a:t>
            </a:r>
            <a:r>
              <a:rPr lang="en-GB" baseline="-25000" dirty="0"/>
              <a:t>2</a:t>
            </a:r>
            <a:endParaRPr lang="en-US" baseline="-25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579" y="4128862"/>
            <a:ext cx="10761854" cy="176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5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54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46674"/>
            <a:ext cx="11650531" cy="523028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number of moles of solid mercury(I) oxide that can be produced by the reaction of oxygen gas with 25.0 mL of liquid mercury (density =13.6 g/mL). Also, calculate the number of molecules of oxygen required.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14" y="2250775"/>
            <a:ext cx="9797563" cy="2267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55" y="4509704"/>
            <a:ext cx="10409379" cy="154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995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7609"/>
          </a:xfrm>
        </p:spPr>
        <p:txBody>
          <a:bodyPr>
            <a:normAutofit fontScale="90000"/>
          </a:bodyPr>
          <a:lstStyle/>
          <a:p>
            <a:r>
              <a:rPr lang="en-GB" dirty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7887"/>
            <a:ext cx="10515600" cy="49290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alkali metals react with water to produce hydrogen gas and the corresponding alkali metal hydroxide. A typical reaction is that between lithium and water: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grams of Li are needed to produce 9.89 g of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5732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214"/>
          </a:xfrm>
        </p:spPr>
        <p:txBody>
          <a:bodyPr>
            <a:normAutofit fontScale="90000"/>
          </a:bodyPr>
          <a:lstStyle/>
          <a:p>
            <a:r>
              <a:rPr lang="en-GB" dirty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336" y="1043492"/>
            <a:ext cx="10880464" cy="51334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number of metric tons of gas required to prepare 50.0 metric tons of liquid 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(1 MT = 1×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404" y="2092026"/>
            <a:ext cx="6680040" cy="45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4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6094"/>
          </a:xfrm>
        </p:spPr>
        <p:txBody>
          <a:bodyPr>
            <a:normAutofit fontScale="90000"/>
          </a:bodyPr>
          <a:lstStyle/>
          <a:p>
            <a:r>
              <a:rPr lang="en-GB" dirty="0"/>
              <a:t>Practice 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9402"/>
            <a:ext cx="10515600" cy="490756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volume of liquid water (density = 1g/mL) produced by burning 48.4 g of propane gas (C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condensing the gaseous water produced.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20690">
            <a:off x="3842722" y="2419686"/>
            <a:ext cx="5436406" cy="54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30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700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reactant (reagent)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44" y="1275684"/>
            <a:ext cx="7195968" cy="4351338"/>
          </a:xfrm>
        </p:spPr>
      </p:pic>
      <p:sp>
        <p:nvSpPr>
          <p:cNvPr id="7" name="Rectangle 6"/>
          <p:cNvSpPr/>
          <p:nvPr/>
        </p:nvSpPr>
        <p:spPr>
          <a:xfrm>
            <a:off x="7971416" y="1275684"/>
            <a:ext cx="39695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reagent is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reactant used up first in a reaction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reagents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reactants present in quantities greater than necessary to react with the quantity of the limiting reagent.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6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C1F4-77FA-4C72-A723-1D2C95AE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4992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45C7-7472-48DD-B794-61861151E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084" y="1027906"/>
            <a:ext cx="10515600" cy="4351338"/>
          </a:xfrm>
        </p:spPr>
        <p:txBody>
          <a:bodyPr/>
          <a:lstStyle/>
          <a:p>
            <a:r>
              <a:rPr lang="en-US" altLang="zh-CN" dirty="0"/>
              <a:t>If 23 g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iron(II)</a:t>
            </a:r>
            <a:r>
              <a:rPr lang="zh-CN" altLang="en-US" dirty="0"/>
              <a:t> </a:t>
            </a:r>
            <a:r>
              <a:rPr lang="en-US" altLang="zh-CN" dirty="0"/>
              <a:t>chloride</a:t>
            </a:r>
            <a:r>
              <a:rPr lang="zh-CN" altLang="en-US" dirty="0"/>
              <a:t> </a:t>
            </a:r>
            <a:r>
              <a:rPr lang="en-US" altLang="zh-CN" dirty="0"/>
              <a:t>reacts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41 g of sodium phosphate, what is the limiting reactant? How much sodium chloride can be formed?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5127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18F6-571B-410D-B292-A7648DDB3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28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Practice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87F10-E3F3-4C45-BD1A-A0A3E72F0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228" y="847288"/>
            <a:ext cx="10917572" cy="5329675"/>
          </a:xfrm>
        </p:spPr>
        <p:txBody>
          <a:bodyPr/>
          <a:lstStyle/>
          <a:p>
            <a:pPr fontAlgn="base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Consider the reaction: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 H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(g) + O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(g) → 2 H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O(l)</a:t>
            </a:r>
            <a:b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If 20 grams of H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gas is reacted with 96 grams of O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gas, </a:t>
            </a:r>
          </a:p>
          <a:p>
            <a:pPr fontAlgn="base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Which reactant is the limiting reactant?</a:t>
            </a:r>
          </a:p>
          <a:p>
            <a:pPr fontAlgn="base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much of the 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excess reactant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 remains?</a:t>
            </a:r>
          </a:p>
          <a:p>
            <a:pPr fontAlgn="base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How much H</a:t>
            </a:r>
            <a:r>
              <a:rPr lang="en-US" altLang="zh-CN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O is produced?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87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BFAC-5B15-4AB3-AC6F-B2BF5E541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448"/>
            <a:ext cx="10515600" cy="553674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Theoretical, Actual, &amp; Percent Yield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B993D-ECCD-4473-8F7A-B70341C23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83" y="1031846"/>
            <a:ext cx="10959517" cy="5145117"/>
          </a:xfrm>
        </p:spPr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Yield </a:t>
            </a:r>
          </a:p>
          <a:p>
            <a:r>
              <a:rPr lang="en-US" altLang="en-US" dirty="0"/>
              <a:t>The maximum amount of product calculated using the balanced equation.</a:t>
            </a:r>
          </a:p>
          <a:p>
            <a:r>
              <a:rPr lang="en-US" altLang="zh-CN" dirty="0"/>
              <a:t>The maximum amount of a given product that can be formed when the limiting reactant is completely consumed.  </a:t>
            </a:r>
          </a:p>
          <a:p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 Yield</a:t>
            </a:r>
          </a:p>
          <a:p>
            <a:r>
              <a:rPr lang="en-US" altLang="en-US" dirty="0"/>
              <a:t>The amount of product obtained when the reaction takes place.</a:t>
            </a:r>
          </a:p>
          <a:p>
            <a:r>
              <a:rPr lang="en-US" altLang="zh-CN" dirty="0">
                <a:cs typeface="Times New Roman" panose="02020603050405020304" charset="0"/>
              </a:rPr>
              <a:t>The actual yield (amount produced) of a reaction is usually less than the maximum expected (theoretical yield).</a:t>
            </a:r>
          </a:p>
          <a:p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768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779-9828-4529-8BE2-487DD6EF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440"/>
          </a:xfrm>
        </p:spPr>
        <p:txBody>
          <a:bodyPr>
            <a:normAutofit fontScale="90000"/>
          </a:bodyPr>
          <a:lstStyle/>
          <a:p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6D806-CF2F-4EAD-A977-D2C1F4893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172"/>
            <a:ext cx="10515600" cy="5698791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ct val="20000"/>
              </a:spcAft>
              <a:buClr>
                <a:schemeClr val="bg2"/>
              </a:buClr>
              <a:buNone/>
            </a:pPr>
            <a:r>
              <a:rPr lang="en-US" alt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Percent yield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spcBef>
                <a:spcPct val="10000"/>
              </a:spcBef>
              <a:spcAft>
                <a:spcPct val="20000"/>
              </a:spcAft>
              <a:buClr>
                <a:schemeClr val="bg2"/>
              </a:buClr>
              <a:buFontTx/>
              <a:buChar char="•"/>
            </a:pPr>
            <a:r>
              <a:rPr lang="en-US" altLang="en-US" dirty="0"/>
              <a:t>The ratio of actual yield to theoretical yield.</a:t>
            </a:r>
          </a:p>
          <a:p>
            <a:pPr>
              <a:buClr>
                <a:schemeClr val="bg2"/>
              </a:buClr>
              <a:buNone/>
            </a:pPr>
            <a:r>
              <a:rPr lang="en-US" altLang="en-US" dirty="0"/>
              <a:t>	percent yield =   </a:t>
            </a:r>
            <a:r>
              <a:rPr lang="en-US" altLang="en-US" u="sng" dirty="0"/>
              <a:t>   actual yield (g)       </a:t>
            </a:r>
            <a:r>
              <a:rPr lang="en-US" altLang="en-US" dirty="0"/>
              <a:t> x 100			       	theoretical yield (g)</a:t>
            </a:r>
          </a:p>
          <a:p>
            <a:pPr>
              <a:buClr>
                <a:schemeClr val="bg2"/>
              </a:buClr>
              <a:buNone/>
            </a:pPr>
            <a:endParaRPr lang="en-US" altLang="en-US" dirty="0"/>
          </a:p>
          <a:p>
            <a:pPr>
              <a:buClr>
                <a:schemeClr val="bg2"/>
              </a:buClr>
              <a:buNone/>
            </a:pPr>
            <a:r>
              <a:rPr lang="en-US" altLang="en-US" b="1" dirty="0"/>
              <a:t>To calculate the percent yield, the actual yield and theoretical yield are needed. </a:t>
            </a:r>
            <a:endParaRPr lang="en-US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366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7483" y="487662"/>
            <a:ext cx="9144000" cy="48052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903642" y="968189"/>
                <a:ext cx="9585064" cy="5131398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2800" b="1" i="1" dirty="0"/>
                  <a:t>Stoichiometry </a:t>
                </a:r>
                <a:r>
                  <a:rPr lang="en-US" sz="2800" dirty="0"/>
                  <a:t>is </a:t>
                </a:r>
                <a:r>
                  <a:rPr lang="en-US" sz="2800" i="1" dirty="0"/>
                  <a:t>the quantitative study of reactants and products in a chemical reaction.</a:t>
                </a:r>
              </a:p>
              <a:p>
                <a:pPr algn="just"/>
                <a:endParaRPr lang="en-US" sz="2800" i="1" dirty="0"/>
              </a:p>
              <a:p>
                <a:pPr algn="just"/>
                <a:r>
                  <a:rPr lang="en-GB" sz="2800" b="1" i="1" dirty="0">
                    <a:solidFill>
                      <a:srgbClr val="FF0000"/>
                    </a:solidFill>
                  </a:rPr>
                  <a:t>	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+ 3H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 </a:t>
                </a:r>
                <a14:m>
                  <m:oMath xmlns:m="http://schemas.openxmlformats.org/officeDocument/2006/math">
                    <m:r>
                      <a:rPr lang="en-GB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b="1" i="1" dirty="0">
                    <a:solidFill>
                      <a:srgbClr val="FF0000"/>
                    </a:solidFill>
                  </a:rPr>
                  <a:t>  2NH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</a:t>
                </a:r>
              </a:p>
              <a:p>
                <a:pPr algn="just"/>
                <a:r>
                  <a:rPr lang="en-US" dirty="0"/>
                  <a:t>A lot of information can be concluded from a balanced equation! </a:t>
                </a:r>
                <a:endParaRPr lang="en-US" sz="2800" i="1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b="1" dirty="0"/>
                  <a:t>Particles: </a:t>
                </a:r>
              </a:p>
              <a:p>
                <a:pPr algn="just"/>
                <a:r>
                  <a:rPr lang="en-US" dirty="0"/>
                  <a:t>	• 1 molecule of N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	• 3 molecules of H</a:t>
                </a:r>
                <a:r>
                  <a:rPr lang="en-US" baseline="-25000" dirty="0"/>
                  <a:t>2</a:t>
                </a:r>
              </a:p>
              <a:p>
                <a:pPr algn="just"/>
                <a:r>
                  <a:rPr lang="en-US" dirty="0"/>
                  <a:t>	• 2 molecules of NH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</a:p>
              <a:p>
                <a:pPr algn="just"/>
                <a:r>
                  <a:rPr lang="en-US" dirty="0"/>
                  <a:t>	• 2 nitrogen atoms (reactants and products)</a:t>
                </a:r>
              </a:p>
              <a:p>
                <a:pPr algn="just"/>
                <a:r>
                  <a:rPr lang="en-US" dirty="0"/>
                  <a:t>	• 6 hydrogen atoms (reactants and products) </a:t>
                </a:r>
              </a:p>
              <a:p>
                <a:pPr algn="just"/>
                <a:r>
                  <a:rPr lang="en-US" dirty="0"/>
                  <a:t>	1: 3: 2 ratio</a:t>
                </a:r>
                <a:endParaRPr lang="en-GB" sz="2800" i="1" dirty="0"/>
              </a:p>
              <a:p>
                <a:pPr algn="just"/>
                <a:endParaRPr lang="en-US" sz="2800" dirty="0"/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903642" y="968189"/>
                <a:ext cx="9585064" cy="5131398"/>
              </a:xfrm>
              <a:blipFill>
                <a:blip r:embed="rId2"/>
                <a:stretch>
                  <a:fillRect l="-1271" t="-2732" r="-1271" b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739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94CC-CF56-4E3E-94C3-8817A6E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2344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Practice exercise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9FDD-586C-4254-9BCC-02A2B3740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792"/>
            <a:ext cx="10515600" cy="51031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		2C(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    +     O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            2CO(</a:t>
            </a:r>
            <a:r>
              <a:rPr lang="en-US" altLang="en-US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What is the percent yield of CO when 30.0 g O</a:t>
            </a:r>
            <a:r>
              <a:rPr lang="en-US" alt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are used? The actual yield is 40.0 g CO.</a:t>
            </a:r>
          </a:p>
          <a:p>
            <a:pPr marL="0" indent="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>
                <a:solidFill>
                  <a:schemeClr val="accent2"/>
                </a:solidFill>
              </a:rPr>
              <a:t>theoretical yield of CO</a:t>
            </a:r>
          </a:p>
          <a:p>
            <a:pPr marL="609600" indent="-609600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en-US" dirty="0"/>
              <a:t>30.0 g O</a:t>
            </a:r>
            <a:r>
              <a:rPr lang="en-US" altLang="en-US" baseline="-25000" dirty="0"/>
              <a:t>2</a:t>
            </a:r>
            <a:r>
              <a:rPr lang="en-US" altLang="en-US" dirty="0"/>
              <a:t>  x </a:t>
            </a:r>
            <a:r>
              <a:rPr lang="en-US" altLang="en-US" u="sng" dirty="0"/>
              <a:t> 1 mol O</a:t>
            </a:r>
            <a:r>
              <a:rPr lang="en-US" altLang="en-US" u="sng" baseline="-25000" dirty="0"/>
              <a:t>2</a:t>
            </a:r>
            <a:r>
              <a:rPr lang="en-US" altLang="en-US" dirty="0"/>
              <a:t> x  </a:t>
            </a:r>
            <a:r>
              <a:rPr lang="en-US" altLang="en-US" u="sng" dirty="0"/>
              <a:t>2 mol CO</a:t>
            </a:r>
            <a:r>
              <a:rPr lang="en-US" altLang="en-US" dirty="0"/>
              <a:t>  x  </a:t>
            </a:r>
            <a:r>
              <a:rPr lang="en-US" altLang="en-US" u="sng" dirty="0"/>
              <a:t>28.01 g CO</a:t>
            </a:r>
          </a:p>
          <a:p>
            <a:pPr marL="609600" indent="-609600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en-US" dirty="0"/>
              <a:t>	            32.00 g O</a:t>
            </a:r>
            <a:r>
              <a:rPr lang="en-US" altLang="en-US" baseline="-25000" dirty="0"/>
              <a:t>2</a:t>
            </a:r>
            <a:r>
              <a:rPr lang="en-US" altLang="en-US" dirty="0"/>
              <a:t>   1 mol O</a:t>
            </a:r>
            <a:r>
              <a:rPr lang="en-US" altLang="en-US" baseline="-25000" dirty="0"/>
              <a:t>2</a:t>
            </a:r>
            <a:r>
              <a:rPr lang="en-US" altLang="en-US" dirty="0"/>
              <a:t>       1 mol CO	</a:t>
            </a:r>
          </a:p>
          <a:p>
            <a:pPr marL="609600" indent="-609600">
              <a:buNone/>
            </a:pPr>
            <a:r>
              <a:rPr lang="en-US" altLang="en-US" dirty="0"/>
              <a:t>	=  52.5 g CO (theoretical)</a:t>
            </a:r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percent yield </a:t>
            </a:r>
          </a:p>
          <a:p>
            <a:pPr marL="609600" indent="-609600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en-US" dirty="0"/>
              <a:t>	</a:t>
            </a:r>
            <a:r>
              <a:rPr lang="en-US" altLang="en-US" u="sng" dirty="0"/>
              <a:t>40.0 g CO (actual)</a:t>
            </a:r>
            <a:r>
              <a:rPr lang="en-US" altLang="en-US" u="sng" dirty="0">
                <a:solidFill>
                  <a:schemeClr val="accent2"/>
                </a:solidFill>
              </a:rPr>
              <a:t>    </a:t>
            </a:r>
            <a:r>
              <a:rPr lang="en-US" altLang="en-US" dirty="0"/>
              <a:t>  x 100 =  </a:t>
            </a:r>
            <a:r>
              <a:rPr lang="en-US" altLang="en-US" b="1" dirty="0">
                <a:latin typeface="Bahnschrift SemiBold" panose="020B0502040204020203" pitchFamily="34" charset="0"/>
              </a:rPr>
              <a:t>76.2</a:t>
            </a:r>
            <a:r>
              <a:rPr lang="en-US" altLang="en-US" dirty="0"/>
              <a:t> % yield </a:t>
            </a:r>
          </a:p>
          <a:p>
            <a:pPr marL="609600" indent="-609600">
              <a:lnSpc>
                <a:spcPct val="95000"/>
              </a:lnSpc>
              <a:spcBef>
                <a:spcPct val="10000"/>
              </a:spcBef>
              <a:buNone/>
            </a:pPr>
            <a:r>
              <a:rPr lang="en-US" altLang="en-US" dirty="0"/>
              <a:t>       52.5 g CO </a:t>
            </a:r>
            <a:r>
              <a:rPr lang="en-US" altLang="en-US" dirty="0">
                <a:solidFill>
                  <a:schemeClr val="accent2"/>
                </a:solidFill>
              </a:rPr>
              <a:t>(theoretical)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820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AA26-6A36-4CF6-B16B-D0E0EE57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0666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Practice exercise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5B6CD-5731-489B-941D-C0623D2E34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2179"/>
                <a:ext cx="10515600" cy="5276675"/>
              </a:xfrm>
            </p:spPr>
            <p:txBody>
              <a:bodyPr>
                <a:normAutofit/>
              </a:bodyPr>
              <a:lstStyle/>
              <a:p>
                <a:pPr marL="609600" indent="-6096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en-US" altLang="en-US" dirty="0"/>
                  <a:t>When N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 and 5.00 g H</a:t>
                </a:r>
                <a:r>
                  <a:rPr lang="en-US" altLang="en-US" baseline="-25000" dirty="0"/>
                  <a:t>2 </a:t>
                </a:r>
                <a:r>
                  <a:rPr lang="en-US" altLang="en-US" dirty="0"/>
                  <a:t>are mixed, the reaction </a:t>
                </a:r>
              </a:p>
              <a:p>
                <a:pPr marL="609600" indent="-6096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en-US" altLang="en-US" dirty="0"/>
                  <a:t>produces 16.0 g NH</a:t>
                </a:r>
                <a:r>
                  <a:rPr lang="en-US" altLang="en-US" baseline="-25000" dirty="0"/>
                  <a:t>3</a:t>
                </a:r>
                <a:r>
                  <a:rPr lang="en-US" altLang="en-US" dirty="0"/>
                  <a:t>.  What is the percent yield</a:t>
                </a:r>
              </a:p>
              <a:p>
                <a:pPr marL="609600" indent="-609600"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en-US" altLang="en-US" dirty="0"/>
                  <a:t>for the reaction?</a:t>
                </a:r>
              </a:p>
              <a:p>
                <a:pPr lvl="1"/>
                <a:r>
                  <a:rPr lang="en-US" altLang="en-US" dirty="0"/>
                  <a:t>N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(g)  +  3H</a:t>
                </a:r>
                <a:r>
                  <a:rPr lang="en-US" altLang="en-US" baseline="-25000" dirty="0"/>
                  <a:t>2</a:t>
                </a:r>
                <a:r>
                  <a:rPr lang="en-US" altLang="en-US" dirty="0"/>
                  <a:t>(g) 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en-US" dirty="0"/>
                  <a:t>   2NH</a:t>
                </a:r>
                <a:r>
                  <a:rPr lang="en-US" altLang="en-US" baseline="-25000" dirty="0"/>
                  <a:t>3</a:t>
                </a:r>
                <a:r>
                  <a:rPr lang="en-US" altLang="en-US" dirty="0"/>
                  <a:t>(g)</a:t>
                </a:r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 marL="457200" lvl="1" indent="0">
                  <a:buNone/>
                </a:pPr>
                <a:endParaRPr lang="en-US" altLang="en-US" dirty="0"/>
              </a:p>
              <a:p>
                <a:pPr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en-US" altLang="en-US" sz="2400" dirty="0"/>
                  <a:t>5.00 g H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 x </a:t>
                </a:r>
                <a:r>
                  <a:rPr lang="en-US" altLang="en-US" sz="2400" u="sng" dirty="0"/>
                  <a:t>1 mol H</a:t>
                </a:r>
                <a:r>
                  <a:rPr lang="en-US" altLang="en-US" sz="2400" u="sng" baseline="-25000" dirty="0"/>
                  <a:t>2 </a:t>
                </a:r>
                <a:r>
                  <a:rPr lang="en-US" altLang="en-US" sz="2400" baseline="-25000" dirty="0"/>
                  <a:t> </a:t>
                </a:r>
                <a:r>
                  <a:rPr lang="en-US" altLang="en-US" sz="2400" dirty="0"/>
                  <a:t>x    </a:t>
                </a:r>
                <a:r>
                  <a:rPr lang="en-US" altLang="en-US" sz="2400" u="sng" dirty="0"/>
                  <a:t>2 mol NH</a:t>
                </a:r>
                <a:r>
                  <a:rPr lang="en-US" altLang="en-US" sz="2400" u="sng" baseline="-25000" dirty="0"/>
                  <a:t>3</a:t>
                </a:r>
                <a:r>
                  <a:rPr lang="en-US" altLang="en-US" sz="2400" dirty="0"/>
                  <a:t> x </a:t>
                </a:r>
                <a:r>
                  <a:rPr lang="en-US" altLang="en-US" sz="2400" u="sng" dirty="0"/>
                  <a:t>17.03 g NH</a:t>
                </a:r>
                <a:r>
                  <a:rPr lang="en-US" altLang="en-US" sz="2400" u="sng" baseline="-25000" dirty="0"/>
                  <a:t>3 </a:t>
                </a:r>
              </a:p>
              <a:p>
                <a:pPr>
                  <a:lnSpc>
                    <a:spcPct val="95000"/>
                  </a:lnSpc>
                  <a:spcBef>
                    <a:spcPct val="5000"/>
                  </a:spcBef>
                  <a:buNone/>
                </a:pPr>
                <a:r>
                  <a:rPr lang="en-US" altLang="en-US" sz="2400" dirty="0"/>
                  <a:t>                   2.016 g H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    3 mol H</a:t>
                </a:r>
                <a:r>
                  <a:rPr lang="en-US" altLang="en-US" sz="2400" baseline="-25000" dirty="0"/>
                  <a:t>2</a:t>
                </a:r>
                <a:r>
                  <a:rPr lang="en-US" altLang="en-US" sz="2400" dirty="0"/>
                  <a:t>       1 mol NH</a:t>
                </a:r>
                <a:r>
                  <a:rPr lang="en-US" altLang="en-US" sz="2400" baseline="-25000" dirty="0"/>
                  <a:t>3</a:t>
                </a:r>
              </a:p>
              <a:p>
                <a:pPr>
                  <a:buNone/>
                </a:pPr>
                <a:r>
                  <a:rPr lang="en-US" altLang="en-US" sz="2400" baseline="-25000" dirty="0"/>
                  <a:t>	</a:t>
                </a:r>
                <a:r>
                  <a:rPr lang="en-US" altLang="en-US" sz="2400" dirty="0"/>
                  <a:t>=    </a:t>
                </a:r>
                <a:r>
                  <a:rPr lang="en-US" altLang="en-US" sz="2400" dirty="0">
                    <a:solidFill>
                      <a:schemeClr val="accent2"/>
                    </a:solidFill>
                  </a:rPr>
                  <a:t>28.2 g NH</a:t>
                </a:r>
                <a:r>
                  <a:rPr lang="en-US" altLang="en-US" sz="2400" baseline="-25000" dirty="0">
                    <a:solidFill>
                      <a:schemeClr val="accent2"/>
                    </a:solidFill>
                  </a:rPr>
                  <a:t>3</a:t>
                </a:r>
                <a:r>
                  <a:rPr lang="en-US" altLang="en-US" sz="2400" dirty="0">
                    <a:solidFill>
                      <a:schemeClr val="accent2"/>
                    </a:solidFill>
                  </a:rPr>
                  <a:t> (theoretical)</a:t>
                </a:r>
              </a:p>
              <a:p>
                <a:pPr>
                  <a:buNone/>
                </a:pPr>
                <a:r>
                  <a:rPr lang="en-US" altLang="en-US" sz="2400" dirty="0"/>
                  <a:t>Percent yield   =   </a:t>
                </a:r>
                <a:r>
                  <a:rPr lang="en-US" altLang="en-US" sz="2400" u="sng" dirty="0"/>
                  <a:t>16.0 g NH</a:t>
                </a:r>
                <a:r>
                  <a:rPr lang="en-US" altLang="en-US" sz="2400" u="sng" baseline="-25000" dirty="0"/>
                  <a:t>3</a:t>
                </a:r>
                <a:r>
                  <a:rPr lang="en-US" altLang="en-US" sz="2400" baseline="-25000" dirty="0"/>
                  <a:t>  </a:t>
                </a:r>
                <a:r>
                  <a:rPr lang="en-US" altLang="en-US" sz="2400" dirty="0"/>
                  <a:t> x  100 =  </a:t>
                </a:r>
                <a:r>
                  <a:rPr lang="en-US" altLang="en-US" b="1" dirty="0"/>
                  <a:t>56.7 %</a:t>
                </a:r>
                <a:endParaRPr lang="en-US" altLang="en-US" sz="2400" b="1" dirty="0"/>
              </a:p>
              <a:p>
                <a:pPr>
                  <a:buNone/>
                </a:pPr>
                <a:r>
                  <a:rPr lang="en-US" altLang="en-US" sz="2400" dirty="0"/>
                  <a:t>	</a:t>
                </a:r>
                <a:r>
                  <a:rPr lang="en-US" altLang="en-US" sz="2400" dirty="0">
                    <a:solidFill>
                      <a:schemeClr val="accent2"/>
                    </a:solidFill>
                  </a:rPr>
                  <a:t>	                  28.2 g NH</a:t>
                </a:r>
                <a:r>
                  <a:rPr lang="en-US" altLang="en-US" sz="2400" baseline="-25000" dirty="0">
                    <a:solidFill>
                      <a:schemeClr val="accent2"/>
                    </a:solidFill>
                  </a:rPr>
                  <a:t>3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5B6CD-5731-489B-941D-C0623D2E3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2179"/>
                <a:ext cx="10515600" cy="5276675"/>
              </a:xfrm>
              <a:blipFill>
                <a:blip r:embed="rId2"/>
                <a:stretch>
                  <a:fillRect l="-1217" t="-1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31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7DA47-6875-4A46-8594-C75D4EA3C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r>
              <a:rPr lang="en-US" altLang="zh-CN" sz="2800" b="1" dirty="0"/>
              <a:t>Practice exercise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A67E9-D92E-4636-A9F0-ABCF2E0EB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514"/>
            <a:ext cx="10515600" cy="5044449"/>
          </a:xfrm>
        </p:spPr>
        <p:txBody>
          <a:bodyPr/>
          <a:lstStyle/>
          <a:p>
            <a:pPr marL="854075" indent="-3175">
              <a:buNone/>
            </a:pPr>
            <a:r>
              <a:rPr lang="en-US" altLang="zh-CN" dirty="0"/>
              <a:t>Consider the following reaction:</a:t>
            </a:r>
          </a:p>
          <a:p>
            <a:pPr marL="854075" indent="-3175">
              <a:buNone/>
            </a:pPr>
            <a:endParaRPr lang="en-US" altLang="zh-CN" dirty="0"/>
          </a:p>
          <a:p>
            <a:pPr marL="854075" indent="-3175">
              <a:buNone/>
            </a:pPr>
            <a:r>
              <a:rPr lang="en-US" altLang="zh-CN" dirty="0"/>
              <a:t>			P</a:t>
            </a:r>
            <a:r>
              <a:rPr lang="en-US" altLang="zh-CN" baseline="-25000" dirty="0"/>
              <a:t>4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) + 6F</a:t>
            </a:r>
            <a:r>
              <a:rPr lang="en-US" altLang="zh-CN" baseline="-25000" dirty="0"/>
              <a:t>2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 4PF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marL="854075" indent="-3175">
              <a:buNone/>
            </a:pPr>
            <a:endParaRPr lang="en-US" altLang="zh-CN" dirty="0"/>
          </a:p>
          <a:p>
            <a:pPr marL="1425575" lvl="1" indent="-457200">
              <a:buFont typeface="Wingdings" panose="05000000000000000000" pitchFamily="2" charset="2"/>
              <a:buChar char="§"/>
            </a:pPr>
            <a:r>
              <a:rPr lang="en-US" altLang="zh-CN" sz="2800" dirty="0"/>
              <a:t>What </a:t>
            </a:r>
            <a:r>
              <a:rPr lang="en-US" altLang="zh-CN" sz="2800" dirty="0">
                <a:solidFill>
                  <a:srgbClr val="0000FF"/>
                </a:solidFill>
              </a:rPr>
              <a:t>mass of P</a:t>
            </a:r>
            <a:r>
              <a:rPr lang="en-US" altLang="zh-CN" sz="2800" baseline="-25000" dirty="0">
                <a:solidFill>
                  <a:srgbClr val="0000FF"/>
                </a:solidFill>
              </a:rPr>
              <a:t>4</a:t>
            </a:r>
            <a:r>
              <a:rPr lang="en-US" altLang="zh-CN" sz="2800" dirty="0"/>
              <a:t> is needed to produce 85.0 g of PF</a:t>
            </a:r>
            <a:r>
              <a:rPr lang="en-US" altLang="zh-CN" sz="2800" baseline="-25000" dirty="0"/>
              <a:t>3</a:t>
            </a:r>
            <a:r>
              <a:rPr lang="en-US" altLang="zh-CN" sz="2800" dirty="0"/>
              <a:t> if the reaction has a 64.9% yield?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9900"/>
                </a:solidFill>
              </a:rPr>
              <a:t>		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9900"/>
                </a:solidFill>
              </a:rPr>
              <a:t>		46.1 g P</a:t>
            </a:r>
            <a:r>
              <a:rPr lang="en-US" altLang="zh-CN" baseline="-25000" dirty="0">
                <a:solidFill>
                  <a:srgbClr val="009900"/>
                </a:solidFill>
              </a:rPr>
              <a:t>4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222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34F32-0CAE-490D-B707-743D61B9F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5051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Solution stoichiometry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31158-BB22-4CB6-B635-DCA4FCD2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60" y="1174459"/>
            <a:ext cx="11018240" cy="5002504"/>
          </a:xfrm>
        </p:spPr>
        <p:txBody>
          <a:bodyPr/>
          <a:lstStyle/>
          <a:p>
            <a:r>
              <a:rPr lang="en-US" altLang="zh-CN" b="1" dirty="0"/>
              <a:t>Solution Stoichiometry </a:t>
            </a:r>
            <a:r>
              <a:rPr lang="en-US" altLang="zh-CN" dirty="0"/>
              <a:t>uses molarity as a conversion factor between volume and moles of a substance in a solution.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B79CCB-E584-49C3-9891-EA754974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71" y="2734790"/>
            <a:ext cx="7835447" cy="27401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2A14F55-56DE-4A03-98A1-4EF330EBC75C}"/>
              </a:ext>
            </a:extLst>
          </p:cNvPr>
          <p:cNvSpPr/>
          <p:nvPr/>
        </p:nvSpPr>
        <p:spPr>
          <a:xfrm>
            <a:off x="945099" y="2197894"/>
            <a:ext cx="1992853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sz="2000" b="1" i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MV</a:t>
            </a:r>
          </a:p>
          <a:p>
            <a:r>
              <a:rPr lang="en-GB" altLang="zh-CN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n: moles of solute</a:t>
            </a:r>
          </a:p>
          <a:p>
            <a:r>
              <a:rPr lang="en-GB" altLang="zh-CN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 molarity</a:t>
            </a:r>
          </a:p>
          <a:p>
            <a:r>
              <a:rPr lang="en-GB" altLang="zh-CN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V: volume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73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8A0A-6001-4E4D-8E7A-061C6C93F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22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Practice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8BB4-CB8D-4A75-A1D5-920247736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100"/>
            <a:ext cx="10515600" cy="4995863"/>
          </a:xfrm>
        </p:spPr>
        <p:txBody>
          <a:bodyPr/>
          <a:lstStyle/>
          <a:p>
            <a:r>
              <a:rPr lang="en-US" altLang="zh-CN" dirty="0"/>
              <a:t>What volume (in mL) of 0.150 Molar HCl is required to react completely with 0.503 g of dry Na</a:t>
            </a:r>
            <a:r>
              <a:rPr lang="en-US" altLang="zh-CN" baseline="-25000" dirty="0"/>
              <a:t>2</a:t>
            </a:r>
            <a:r>
              <a:rPr lang="en-US" altLang="zh-CN" dirty="0"/>
              <a:t>CO</a:t>
            </a:r>
            <a:r>
              <a:rPr lang="en-US" altLang="zh-CN" baseline="-25000" dirty="0"/>
              <a:t>3</a:t>
            </a:r>
            <a:r>
              <a:rPr lang="en-US" altLang="zh-CN" dirty="0"/>
              <a:t>?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1031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9BB5-2667-4A62-AC64-26104364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957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Practice exercise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886-DD99-4061-9375-658296508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016000"/>
            <a:ext cx="10756900" cy="5160963"/>
          </a:xfrm>
        </p:spPr>
        <p:txBody>
          <a:bodyPr/>
          <a:lstStyle/>
          <a:p>
            <a:r>
              <a:rPr lang="en-US" altLang="zh-CN" dirty="0"/>
              <a:t>Aluminum hydroxide can be dissolved in hydrochloric acid to form aluminum chloride and water. How many mL of 3.37M HCl is needed to react with 10 g of aluminum hydroxide?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71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C172-418B-4ACE-BB65-9D1198674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5384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Titration</a:t>
            </a:r>
            <a:endParaRPr lang="zh-CN" alt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8B625-DB95-4B41-866D-714CEF131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85" y="1065402"/>
            <a:ext cx="10733015" cy="5111561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Titration is a technique for determining either the concentration of a solution of unknown molarity or the number of moles of a substance in a given sample.</a:t>
            </a: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example, </a:t>
            </a:r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acid-base titrations </a:t>
            </a:r>
          </a:p>
          <a:p>
            <a:r>
              <a:rPr lang="en-GB" altLang="zh-CN" dirty="0">
                <a:latin typeface="Arial" panose="020B0604020202020204" pitchFamily="34" charset="0"/>
                <a:cs typeface="Arial" panose="020B0604020202020204" pitchFamily="34" charset="0"/>
              </a:rPr>
              <a:t>In the titration,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 solution of known concentration (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standard solution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 is added gradually to another solution (unknown concentration), until the chemical reaction between the two solutions is complete. </a:t>
            </a:r>
            <a:endParaRPr lang="en-GB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indicator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is used to signal the point at which the titration is stopped.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1488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4B5E-8D6E-42CB-8896-6F8CB627C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0277"/>
          </a:xfrm>
        </p:spPr>
        <p:txBody>
          <a:bodyPr/>
          <a:lstStyle/>
          <a:p>
            <a:r>
              <a:rPr lang="en-US" altLang="zh-CN" dirty="0"/>
              <a:t>Titration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4807-D4E7-4FFB-89A7-942079F4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C2DAF-F9C6-4BBA-8191-AE8C40430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128581"/>
            <a:ext cx="10325100" cy="3829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327134-453A-4C6B-9957-CE8398521DDA}"/>
              </a:ext>
            </a:extLst>
          </p:cNvPr>
          <p:cNvSpPr/>
          <p:nvPr/>
        </p:nvSpPr>
        <p:spPr>
          <a:xfrm>
            <a:off x="1352313" y="4957631"/>
            <a:ext cx="1601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231F20"/>
                </a:solidFill>
                <a:latin typeface="Times-Roman"/>
              </a:rPr>
              <a:t>Stock solutions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6CDBA-3AAA-4010-90CA-209EA534C496}"/>
              </a:ext>
            </a:extLst>
          </p:cNvPr>
          <p:cNvSpPr/>
          <p:nvPr/>
        </p:nvSpPr>
        <p:spPr>
          <a:xfrm>
            <a:off x="5476636" y="5020810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zh-CN" dirty="0">
                <a:solidFill>
                  <a:srgbClr val="231F20"/>
                </a:solidFill>
                <a:latin typeface="Times-Roman"/>
              </a:rPr>
              <a:t>Erlenmeyer ﬂask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8E5C6-71A1-4ADB-85B8-BABB01994E3E}"/>
              </a:ext>
            </a:extLst>
          </p:cNvPr>
          <p:cNvSpPr/>
          <p:nvPr/>
        </p:nvSpPr>
        <p:spPr>
          <a:xfrm>
            <a:off x="4111814" y="502081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-Roman"/>
              </a:rPr>
              <a:t>P</a:t>
            </a:r>
            <a:r>
              <a:rPr lang="en-GB" altLang="zh-CN" dirty="0" err="1">
                <a:solidFill>
                  <a:srgbClr val="231F20"/>
                </a:solidFill>
                <a:latin typeface="Times-Roman"/>
              </a:rPr>
              <a:t>ipet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24A72-25F3-4347-AC6E-C72EB1EFE88D}"/>
              </a:ext>
            </a:extLst>
          </p:cNvPr>
          <p:cNvSpPr/>
          <p:nvPr/>
        </p:nvSpPr>
        <p:spPr>
          <a:xfrm>
            <a:off x="7953972" y="5013299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231F20"/>
                </a:solidFill>
                <a:latin typeface="Times-Roman"/>
              </a:rPr>
              <a:t>B</a:t>
            </a:r>
            <a:r>
              <a:rPr lang="en-GB" altLang="zh-CN" dirty="0" err="1">
                <a:solidFill>
                  <a:srgbClr val="231F20"/>
                </a:solidFill>
                <a:latin typeface="Times-Roman"/>
              </a:rPr>
              <a:t>uret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13EFFF-41CB-4978-89C0-6D6710CB2122}"/>
              </a:ext>
            </a:extLst>
          </p:cNvPr>
          <p:cNvSpPr/>
          <p:nvPr/>
        </p:nvSpPr>
        <p:spPr>
          <a:xfrm>
            <a:off x="9370090" y="5020810"/>
            <a:ext cx="1938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Reagent</a:t>
            </a:r>
            <a:r>
              <a:rPr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（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indicator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2881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321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66974" y="1000461"/>
                <a:ext cx="10686826" cy="517650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1" dirty="0">
                    <a:solidFill>
                      <a:srgbClr val="FF0000"/>
                    </a:solidFill>
                  </a:rPr>
                  <a:t>	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+ 3H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b="1" i="1" dirty="0">
                    <a:solidFill>
                      <a:srgbClr val="FF0000"/>
                    </a:solidFill>
                  </a:rPr>
                  <a:t>  2NH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b="1" dirty="0"/>
                  <a:t>Moles: </a:t>
                </a:r>
                <a:r>
                  <a:rPr lang="en-US" dirty="0"/>
                  <a:t>(Avogadro’s number of representative particles is one mole of a substance.)</a:t>
                </a:r>
              </a:p>
              <a:p>
                <a:pPr lvl="1"/>
                <a:r>
                  <a:rPr lang="en-US" dirty="0"/>
                  <a:t> 1 mole of N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 3 mole of H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2 mole of NH</a:t>
                </a:r>
                <a:r>
                  <a:rPr lang="en-US" baseline="-25000" dirty="0"/>
                  <a:t>3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1: 3: 2 ratio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GB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974" y="1000461"/>
                <a:ext cx="10686826" cy="5176502"/>
              </a:xfrm>
              <a:blipFill>
                <a:blip r:embed="rId2"/>
                <a:stretch>
                  <a:fillRect l="-1026" t="-2356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88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87910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+ 3H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b="1" i="1" dirty="0">
                    <a:solidFill>
                      <a:srgbClr val="FF0000"/>
                    </a:solidFill>
                  </a:rPr>
                  <a:t>  2NH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b="1" dirty="0"/>
                  <a:t>Mass </a:t>
                </a:r>
              </a:p>
              <a:p>
                <a:pPr marL="0" indent="0">
                  <a:buNone/>
                </a:pPr>
                <a:r>
                  <a:rPr lang="en-US" dirty="0"/>
                  <a:t>	• 1 mole N</a:t>
                </a:r>
                <a:r>
                  <a:rPr lang="en-US" baseline="-25000" dirty="0"/>
                  <a:t>2</a:t>
                </a:r>
                <a:r>
                  <a:rPr lang="en-US" dirty="0"/>
                  <a:t>: 2 (14.0) = 28.0 grams</a:t>
                </a:r>
              </a:p>
              <a:p>
                <a:pPr marL="0" indent="0">
                  <a:buNone/>
                </a:pPr>
                <a:r>
                  <a:rPr lang="en-US" dirty="0"/>
                  <a:t>	• 3 mole H</a:t>
                </a:r>
                <a:r>
                  <a:rPr lang="en-US" baseline="-25000" dirty="0"/>
                  <a:t>2</a:t>
                </a:r>
                <a:r>
                  <a:rPr lang="en-US" dirty="0"/>
                  <a:t>: 6 (1.0) = 6.0 grams</a:t>
                </a:r>
              </a:p>
              <a:p>
                <a:pPr marL="0" indent="0">
                  <a:buNone/>
                </a:pPr>
                <a:r>
                  <a:rPr lang="en-US" dirty="0"/>
                  <a:t>	• Total: 28.0 + 6.0 = 34.0 grams </a:t>
                </a:r>
              </a:p>
              <a:p>
                <a:pPr marL="0" indent="0">
                  <a:buNone/>
                </a:pPr>
                <a:r>
                  <a:rPr lang="en-US" dirty="0"/>
                  <a:t>	• 2 moles of NH</a:t>
                </a:r>
                <a:r>
                  <a:rPr lang="en-US" baseline="-25000" dirty="0"/>
                  <a:t>3</a:t>
                </a:r>
                <a:r>
                  <a:rPr lang="en-US" dirty="0"/>
                  <a:t> = 34.0 grams </a:t>
                </a:r>
              </a:p>
              <a:p>
                <a:r>
                  <a:rPr lang="en-US" dirty="0"/>
                  <a:t>The mass from the reactants will always equal the mass of the products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4400"/>
                <a:ext cx="10515600" cy="5262563"/>
              </a:xfrm>
              <a:blipFill>
                <a:blip r:embed="rId2"/>
                <a:stretch>
                  <a:fillRect l="-1043" t="-2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777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8517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03642"/>
                <a:ext cx="10515600" cy="52733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N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+ 3H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  </a:t>
                </a:r>
                <a14:m>
                  <m:oMath xmlns:m="http://schemas.openxmlformats.org/officeDocument/2006/math">
                    <m:r>
                      <a:rPr lang="en-GB" sz="32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3200" b="1" i="1" dirty="0">
                    <a:solidFill>
                      <a:srgbClr val="FF0000"/>
                    </a:solidFill>
                  </a:rPr>
                  <a:t>  2NH</a:t>
                </a:r>
                <a:r>
                  <a:rPr lang="en-GB" sz="3200" b="1" i="1" baseline="-25000" dirty="0">
                    <a:solidFill>
                      <a:srgbClr val="FF0000"/>
                    </a:solidFill>
                  </a:rPr>
                  <a:t>3</a:t>
                </a:r>
                <a:r>
                  <a:rPr lang="en-GB" sz="3200" b="1" i="1" dirty="0">
                    <a:solidFill>
                      <a:srgbClr val="FF0000"/>
                    </a:solidFill>
                  </a:rPr>
                  <a:t> (g)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b="1" dirty="0"/>
                  <a:t>Volume (at STP)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/>
                  <a:t>• 1 mole N</a:t>
                </a:r>
                <a:r>
                  <a:rPr lang="en-US" baseline="-25000" dirty="0"/>
                  <a:t>2</a:t>
                </a:r>
                <a:r>
                  <a:rPr lang="en-US" dirty="0"/>
                  <a:t>: = 1mole x 22.4 L = 22.4 L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/>
                  <a:t>• 3 mole H</a:t>
                </a:r>
                <a:r>
                  <a:rPr lang="en-US" baseline="-25000" dirty="0"/>
                  <a:t>2</a:t>
                </a:r>
                <a:r>
                  <a:rPr lang="en-US" dirty="0"/>
                  <a:t>: = 3 mole x 22.4 L = 67.2 L </a:t>
                </a:r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lang="en-US" dirty="0"/>
                  <a:t>• 2 moles of NH</a:t>
                </a:r>
                <a:r>
                  <a:rPr lang="en-US" baseline="-25000" dirty="0"/>
                  <a:t>3</a:t>
                </a:r>
                <a:r>
                  <a:rPr lang="en-US" dirty="0"/>
                  <a:t> = 2 mole x 22.4 L = 44.8 L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* Volume of the reactant is NOT always equal to the volume of the products (there are different amounts of moles)*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03642"/>
                <a:ext cx="10515600" cy="5273321"/>
              </a:xfrm>
              <a:blipFill>
                <a:blip r:embed="rId2"/>
                <a:stretch>
                  <a:fillRect l="-1043" t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33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613" y="365125"/>
            <a:ext cx="6425016" cy="6315374"/>
          </a:xfrm>
        </p:spPr>
      </p:pic>
    </p:spTree>
    <p:extLst>
      <p:ext uri="{BB962C8B-B14F-4D97-AF65-F5344CB8AC3E}">
        <p14:creationId xmlns:p14="http://schemas.microsoft.com/office/powerpoint/2010/main" val="88515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579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Mole to Mole Ratio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8795"/>
            <a:ext cx="10515600" cy="505816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number of moles of aluminum atoms that will react with 3.18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oxygen molecules to form aluminum oxide.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O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Find?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116" y="2230152"/>
            <a:ext cx="5484300" cy="6211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856" y="3779828"/>
            <a:ext cx="6470819" cy="116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2154"/>
          </a:xfrm>
        </p:spPr>
        <p:txBody>
          <a:bodyPr>
            <a:normAutofit/>
          </a:bodyPr>
          <a:lstStyle/>
          <a:p>
            <a:r>
              <a:rPr lang="en-GB" sz="4000" b="1" dirty="0"/>
              <a:t>Mole to Mole Ratio</a:t>
            </a: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852" y="1226372"/>
                <a:ext cx="10858948" cy="535730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>
                    <a:solidFill>
                      <a:srgbClr val="FF0000"/>
                    </a:solidFill>
                  </a:rPr>
                  <a:t>	Moles of compound </a:t>
                </a:r>
                <a14:m>
                  <m:oMath xmlns:m="http://schemas.openxmlformats.org/officeDocument/2006/math">
                    <m:r>
                      <a:rPr lang="en-GB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Moles of a different compound</a:t>
                </a:r>
              </a:p>
              <a:p>
                <a:pPr marL="0" indent="0">
                  <a:buNone/>
                </a:pPr>
                <a:r>
                  <a:rPr lang="en-GB" dirty="0"/>
                  <a:t>	Moles of compound A   moles of compound B</a:t>
                </a:r>
              </a:p>
              <a:p>
                <a:pPr marL="3657600" lvl="8" indent="0">
                  <a:buNone/>
                </a:pPr>
                <a:r>
                  <a:rPr lang="en-GB" sz="2800" dirty="0"/>
                  <a:t>         moles of compound A</a:t>
                </a:r>
              </a:p>
              <a:p>
                <a:pPr marL="3657600" lvl="8" indent="0">
                  <a:buNone/>
                </a:pPr>
                <a:endParaRPr lang="en-GB" sz="2800" dirty="0"/>
              </a:p>
              <a:p>
                <a:pPr marL="3657600" lvl="8" indent="0" algn="just">
                  <a:buNone/>
                </a:pPr>
                <a:r>
                  <a:rPr lang="en-GB" sz="2800" dirty="0">
                    <a:solidFill>
                      <a:srgbClr val="00B050"/>
                    </a:solidFill>
                  </a:rPr>
                  <a:t>Where to find mole to mole ratio?</a:t>
                </a:r>
                <a:endParaRPr 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852" y="1226372"/>
                <a:ext cx="10858948" cy="5357308"/>
              </a:xfrm>
              <a:blipFill>
                <a:blip r:embed="rId2"/>
                <a:stretch>
                  <a:fillRect t="-1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515932" y="2237590"/>
            <a:ext cx="6563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75946" y="1780389"/>
            <a:ext cx="21516" cy="8283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323216" y="3619945"/>
                <a:ext cx="6051015" cy="2800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400" dirty="0"/>
                  <a:t>1. Coefficients found in the balanced equation</a:t>
                </a:r>
                <a:endParaRPr lang="en-US" sz="2400" dirty="0"/>
              </a:p>
              <a:p>
                <a:endParaRPr lang="en-GB" sz="2400" dirty="0"/>
              </a:p>
              <a:p>
                <a:r>
                  <a:rPr lang="en-GB" sz="2400" dirty="0">
                    <a:solidFill>
                      <a:srgbClr val="00B050"/>
                    </a:solidFill>
                  </a:rPr>
                  <a:t>	2</a:t>
                </a:r>
                <a:r>
                  <a:rPr lang="en-GB" sz="2400" dirty="0"/>
                  <a:t>NaCl + </a:t>
                </a:r>
                <a:r>
                  <a:rPr lang="en-GB" sz="2400" dirty="0">
                    <a:solidFill>
                      <a:srgbClr val="00B050"/>
                    </a:solidFill>
                  </a:rPr>
                  <a:t>1</a:t>
                </a:r>
                <a:r>
                  <a:rPr lang="en-GB" sz="2400" dirty="0"/>
                  <a:t>Cl</a:t>
                </a:r>
                <a:r>
                  <a:rPr lang="en-GB" sz="2400" baseline="-25000" dirty="0"/>
                  <a:t>2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2400" dirty="0">
                    <a:solidFill>
                      <a:srgbClr val="00B050"/>
                    </a:solidFill>
                  </a:rPr>
                  <a:t>2</a:t>
                </a:r>
                <a:r>
                  <a:rPr lang="en-GB" sz="2400" dirty="0"/>
                  <a:t>NaCl = </a:t>
                </a:r>
                <a:r>
                  <a:rPr lang="en-GB" sz="2400" dirty="0">
                    <a:solidFill>
                      <a:srgbClr val="00B050"/>
                    </a:solidFill>
                  </a:rPr>
                  <a:t>1</a:t>
                </a:r>
                <a:r>
                  <a:rPr lang="en-GB" sz="2400" dirty="0"/>
                  <a:t> I</a:t>
                </a:r>
                <a:r>
                  <a:rPr lang="en-GB" sz="2400" baseline="-25000" dirty="0"/>
                  <a:t>2</a:t>
                </a:r>
              </a:p>
              <a:p>
                <a:endParaRPr lang="en-GB" sz="2400" baseline="-25000" dirty="0"/>
              </a:p>
              <a:p>
                <a:endParaRPr lang="en-GB" sz="2400" baseline="-25000" dirty="0"/>
              </a:p>
              <a:p>
                <a:r>
                  <a:rPr lang="en-GB" sz="2400" dirty="0"/>
                  <a:t>2. Subscripts found in a molecule or compound</a:t>
                </a:r>
              </a:p>
              <a:p>
                <a:endParaRPr lang="en-GB" sz="2400" dirty="0"/>
              </a:p>
              <a:p>
                <a:r>
                  <a:rPr lang="en-GB" sz="2400" dirty="0"/>
                  <a:t>	Ca(NO</a:t>
                </a:r>
                <a:r>
                  <a:rPr lang="en-GB" sz="2400" baseline="-25000" dirty="0"/>
                  <a:t>3</a:t>
                </a:r>
                <a:r>
                  <a:rPr lang="en-GB" sz="2400" dirty="0"/>
                  <a:t>)</a:t>
                </a:r>
                <a:r>
                  <a:rPr lang="en-GB" sz="2400" baseline="-25000" dirty="0"/>
                  <a:t>2</a:t>
                </a:r>
                <a:r>
                  <a:rPr lang="en-GB" sz="2400" dirty="0"/>
                  <a:t>   [Ca=1mol, N=2mol, O=6 </a:t>
                </a:r>
                <a:r>
                  <a:rPr lang="en-GB" sz="2400" dirty="0" err="1"/>
                  <a:t>mol</a:t>
                </a:r>
                <a:r>
                  <a:rPr lang="en-GB" sz="2400" dirty="0"/>
                  <a:t>]</a:t>
                </a:r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216" y="3619945"/>
                <a:ext cx="6051015" cy="2800767"/>
              </a:xfrm>
              <a:prstGeom prst="rect">
                <a:avLst/>
              </a:prstGeom>
              <a:blipFill>
                <a:blip r:embed="rId3"/>
                <a:stretch>
                  <a:fillRect l="-1511" t="-1743" r="-504" b="-4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72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845" y="935915"/>
            <a:ext cx="7590644" cy="5480425"/>
          </a:xfrm>
        </p:spPr>
      </p:pic>
    </p:spTree>
    <p:extLst>
      <p:ext uri="{BB962C8B-B14F-4D97-AF65-F5344CB8AC3E}">
        <p14:creationId xmlns:p14="http://schemas.microsoft.com/office/powerpoint/2010/main" val="23954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692</Words>
  <Application>Microsoft Office PowerPoint</Application>
  <PresentationFormat>Widescreen</PresentationFormat>
  <Paragraphs>146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Times-Roman</vt:lpstr>
      <vt:lpstr>等线</vt:lpstr>
      <vt:lpstr>等线 Light</vt:lpstr>
      <vt:lpstr>Arial</vt:lpstr>
      <vt:lpstr>Bahnschrift SemiBold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Stoichiometry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Mole to Mole Ratio</vt:lpstr>
      <vt:lpstr>Mole to Mole Ratio</vt:lpstr>
      <vt:lpstr>PowerPoint Presentation</vt:lpstr>
      <vt:lpstr>PowerPoint Presentation</vt:lpstr>
      <vt:lpstr>PowerPoint Presentation</vt:lpstr>
      <vt:lpstr>Practice exercise</vt:lpstr>
      <vt:lpstr>Practice exercise</vt:lpstr>
      <vt:lpstr>Practice exercise</vt:lpstr>
      <vt:lpstr>Limiting reactant (reagent)</vt:lpstr>
      <vt:lpstr>PowerPoint Presentation</vt:lpstr>
      <vt:lpstr>Practice exercise</vt:lpstr>
      <vt:lpstr>Theoretical, Actual, &amp; Percent Yield</vt:lpstr>
      <vt:lpstr>PowerPoint Presentation</vt:lpstr>
      <vt:lpstr>Practice exercise</vt:lpstr>
      <vt:lpstr>Practice exercise</vt:lpstr>
      <vt:lpstr>Practice exercise</vt:lpstr>
      <vt:lpstr>Solution stoichiometry</vt:lpstr>
      <vt:lpstr>Practice exercise</vt:lpstr>
      <vt:lpstr>Practice exercise</vt:lpstr>
      <vt:lpstr>Titration</vt:lpstr>
      <vt:lpstr>Titration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Stoichiometry</dc:title>
  <dc:creator>Windows User</dc:creator>
  <cp:lastModifiedBy>Mohd Hassan</cp:lastModifiedBy>
  <cp:revision>116</cp:revision>
  <dcterms:created xsi:type="dcterms:W3CDTF">2022-11-08T06:26:10Z</dcterms:created>
  <dcterms:modified xsi:type="dcterms:W3CDTF">2022-11-10T15:44:02Z</dcterms:modified>
</cp:coreProperties>
</file>