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52"/>
  </p:normalViewPr>
  <p:slideViewPr>
    <p:cSldViewPr>
      <p:cViewPr varScale="1">
        <p:scale>
          <a:sx n="116" d="100"/>
          <a:sy n="116" d="100"/>
        </p:scale>
        <p:origin x="1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A031598-0937-A3E2-551B-86D3DD43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effectLst>
            <a:outerShdw blurRad="68580" dist="35921" dir="2700000" algn="ctr" rotWithShape="0">
              <a:srgbClr val="808080">
                <a:alpha val="75000"/>
              </a:srgb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45720" dist="25399" dir="2700000" algn="ctr" rotWithShape="0">
              <a:srgbClr val="808080">
                <a:alpha val="75000"/>
              </a:srgbClr>
            </a:outerShdw>
          </a:effectLst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DAC2A9-93BA-7A1E-B9DC-A256DD401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4B3277-1B7D-DB6C-B00B-D6A09E9B0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750BC8D-88EA-00ED-7677-0A03CB2A75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4CD57-CE02-3E40-84A7-96B5DEB24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4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0727F9A-06A1-E980-CF11-F82156AD2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5E0B5CC-29C3-2066-68CF-1FB584135F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D65E02D-ECFC-7D51-3441-0BC7EB0C2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D1801-CA67-CB40-9F2B-F361CB171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50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8C386C7-26C1-2140-5709-710349A21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BF7B913-1CAD-97C3-E364-265CAAC0B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9F73127-2347-9A0C-5905-19F56FA38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5EE91-87E1-1A47-8844-F213C1505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07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C4D65E5-03D4-857E-F63A-B10FB16A9E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201A3D4-A715-8A71-3259-3E80FFEE4E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6BFCB34-7DD8-2E48-A58B-C5156683D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71B3A-2D2C-294F-80A6-26332C8E7F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B1BD43E-7CD9-4B99-1684-7B0CC67DC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5B7F11E-622C-3F5C-6623-FA487858C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0F911AAB-B782-B858-D96E-2CEEF69F9C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A3119-0DC4-AE45-BCC4-2D44D9E95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84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21993AC-43BD-227D-3C1B-F8ECDA523A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84B09D2-B905-25C8-DD1C-BB2F8BBEB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6E64EBC-464F-3F22-9F62-BA2A98D49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79300-16A3-DA44-8B15-7AE27E0173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09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33CE3D-6404-AA96-A954-5A477F4406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8CCADC4-E962-7D6D-1B0A-325DF917E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54DA13D-5AC7-3B05-E966-77FC72C15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1E7CA-6480-2E47-BD61-2945860EE7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64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1579FF8-4763-D74C-3E4F-B69A890BE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474A38A-DBB7-32FE-09A5-BF52BD6F9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C8D64855-3D3F-8382-3560-D679530B75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4FE23-26DC-F145-873A-F2356693D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70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8D3FF894-F186-5BB8-8803-2E0F4CCE1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B372B0F3-1766-7218-D2CC-D6E3E7E0DA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4CC24CB-21C9-F1BB-6D1C-C2730420B3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894AD-ADE1-8D40-9590-DE0F1153D4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2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FDADF34-72B3-64BA-BAA2-CF7807B465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8FF3A6C-9B28-5495-515B-C85EF817CE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19B1C68-0F2D-1064-06BA-A1CA2A388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57AE8-AE37-3C44-9E9F-922382D2B2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6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853B77-7155-057F-66BA-21FFF73F9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5C9F156-5119-BB4B-06AC-210A56A05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D51F0F1-DF43-CE03-A7A0-5ECCA7AC4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8C7FC-428C-1A45-9B55-D74688794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66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6CC1F20-CF52-7CA9-9F91-78D0B6E58E8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32" name="Picture 3">
              <a:extLst>
                <a:ext uri="{FF2B5EF4-FFF2-40B4-BE49-F238E27FC236}">
                  <a16:creationId xmlns:a16="http://schemas.microsoft.com/office/drawing/2014/main" id="{5EA7DDBD-76E7-481A-FC9E-6A1A235DA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8D75674E-D4D9-7D31-3353-82A694BFD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6"/>
              <a:ext cx="96" cy="96"/>
            </a:xfrm>
            <a:prstGeom prst="rect">
              <a:avLst/>
            </a:prstGeom>
            <a:solidFill>
              <a:srgbClr val="FFE6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CFFF56DA-3174-AD99-BA08-A80D41F4F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6"/>
              <a:ext cx="96" cy="96"/>
            </a:xfrm>
            <a:prstGeom prst="rect">
              <a:avLst/>
            </a:prstGeom>
            <a:solidFill>
              <a:srgbClr val="FFE6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0DD018B3-308B-CFE2-2DD4-64A94CAE6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40"/>
              <a:ext cx="96" cy="96"/>
            </a:xfrm>
            <a:prstGeom prst="rect">
              <a:avLst/>
            </a:prstGeom>
            <a:solidFill>
              <a:srgbClr val="FFE6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altLang="ja-JP">
                <a:latin typeface="Helvetica" charset="0"/>
                <a:ea typeface="ＭＳ Ｐゴシック" charset="-128"/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8C38472C-F74E-6CCB-C1A1-07B21BC8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84"/>
              <a:ext cx="96" cy="96"/>
            </a:xfrm>
            <a:prstGeom prst="rect">
              <a:avLst/>
            </a:prstGeom>
            <a:solidFill>
              <a:srgbClr val="FFE6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altLang="ja-JP">
                <a:latin typeface="Helvetica" charset="0"/>
                <a:ea typeface="ＭＳ Ｐゴシック" charset="-128"/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5473B12C-0F1A-5F7B-26D7-690BFB70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"/>
              <a:ext cx="96" cy="96"/>
            </a:xfrm>
            <a:prstGeom prst="rect">
              <a:avLst/>
            </a:prstGeom>
            <a:solidFill>
              <a:srgbClr val="FFE6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8444B09F-FEBD-9560-F0CC-FF288A57C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96" cy="96"/>
            </a:xfrm>
            <a:prstGeom prst="rect">
              <a:avLst/>
            </a:prstGeom>
            <a:solidFill>
              <a:srgbClr val="FFE6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039" name="Picture 10">
              <a:extLst>
                <a:ext uri="{FF2B5EF4-FFF2-40B4-BE49-F238E27FC236}">
                  <a16:creationId xmlns:a16="http://schemas.microsoft.com/office/drawing/2014/main" id="{816F8F72-A25F-0A88-2E35-4023A776314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1152"/>
              <a:ext cx="5758" cy="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11">
            <a:extLst>
              <a:ext uri="{FF2B5EF4-FFF2-40B4-BE49-F238E27FC236}">
                <a16:creationId xmlns:a16="http://schemas.microsoft.com/office/drawing/2014/main" id="{A60109DD-FF4B-E51D-04F8-27FEA51D2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0C8235C8-F8E7-580B-80AF-C37DC7E47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25399" dir="2700000" algn="ctr" rotWithShape="0">
              <a:srgbClr val="808080">
                <a:alpha val="7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BD0BF56-7AB0-9E03-3F4E-DF1D050956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26C0B0C3-31B3-210F-1469-BB6EC38F37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4B76B167-D6E9-6DF0-7DFA-0C275084E4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Helvetica" pitchFamily="2" charset="0"/>
              </a:defRPr>
            </a:lvl1pPr>
          </a:lstStyle>
          <a:p>
            <a:fld id="{C77D6E7E-B517-AD46-B9A1-AB451C04A2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charset="2"/>
        <a:buChar char="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charset="2"/>
        <a:buChar char="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charset="2"/>
        <a:buChar char="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charset="2"/>
        <a:buChar char="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E1F8EB-847E-AE53-F97C-A7E303AB45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58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dirty="0"/>
              <a:t>Biogeochemical Cycles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BB9C26-AC63-78DA-FE1D-C9BF977BBA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35113"/>
            <a:ext cx="6400800" cy="2667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dirty="0"/>
              <a:t>Water</a:t>
            </a:r>
          </a:p>
          <a:p>
            <a:pPr eaLnBrk="1" hangingPunct="1">
              <a:defRPr/>
            </a:pPr>
            <a:r>
              <a:rPr kumimoji="0" lang="en-US" dirty="0"/>
              <a:t>Nitrogen</a:t>
            </a:r>
          </a:p>
          <a:p>
            <a:pPr eaLnBrk="1" hangingPunct="1">
              <a:defRPr/>
            </a:pPr>
            <a:r>
              <a:rPr kumimoji="0" lang="en-US" dirty="0"/>
              <a:t>Carbon Dioxide</a:t>
            </a:r>
          </a:p>
          <a:p>
            <a:pPr eaLnBrk="1" hangingPunct="1">
              <a:defRPr/>
            </a:pPr>
            <a:r>
              <a:rPr kumimoji="0" lang="en-US" dirty="0"/>
              <a:t>Phosphorus</a:t>
            </a:r>
          </a:p>
          <a:p>
            <a:pPr eaLnBrk="1" hangingPunct="1">
              <a:defRPr/>
            </a:pPr>
            <a:r>
              <a:rPr kumimoji="0" lang="en-US" dirty="0"/>
              <a:t>Sulfur</a:t>
            </a:r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90DCC6C2-687C-F971-DA24-7EB75EC1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990600"/>
            <a:ext cx="2476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>
            <a:extLst>
              <a:ext uri="{FF2B5EF4-FFF2-40B4-BE49-F238E27FC236}">
                <a16:creationId xmlns:a16="http://schemas.microsoft.com/office/drawing/2014/main" id="{98C638CD-5827-AE8A-B9C6-2CE48F59A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3">
            <a:extLst>
              <a:ext uri="{FF2B5EF4-FFF2-40B4-BE49-F238E27FC236}">
                <a16:creationId xmlns:a16="http://schemas.microsoft.com/office/drawing/2014/main" id="{8C1B96A0-2DD6-007C-86BB-6CBC44D4B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40075"/>
            <a:ext cx="2832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4">
            <a:extLst>
              <a:ext uri="{FF2B5EF4-FFF2-40B4-BE49-F238E27FC236}">
                <a16:creationId xmlns:a16="http://schemas.microsoft.com/office/drawing/2014/main" id="{E7D6F737-24A5-ED62-74CD-D633555AA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291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5">
            <a:extLst>
              <a:ext uri="{FF2B5EF4-FFF2-40B4-BE49-F238E27FC236}">
                <a16:creationId xmlns:a16="http://schemas.microsoft.com/office/drawing/2014/main" id="{C263510E-7E1B-81EF-3F61-2710F713E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83138"/>
            <a:ext cx="276225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52CF54-E43B-9CE6-F9A5-9700E975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2743200" cy="2971800"/>
          </a:xfrm>
        </p:spPr>
        <p:txBody>
          <a:bodyPr/>
          <a:lstStyle/>
          <a:p>
            <a:pPr>
              <a:defRPr/>
            </a:pPr>
            <a:r>
              <a:rPr lang="en-US" sz="3600"/>
              <a:t>Phosphorus (P) Cycle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3F033555-D70D-B0E5-4D86-CD3AC6510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650"/>
            <a:ext cx="6443663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C43F2DB-27FC-18B6-3E23-C415FA7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Phosphorus (P)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149F-4808-C00A-A80C-7AE4CECA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2400" dirty="0"/>
              <a:t>Component of DNA, RNA, ATP, proteins and enzymes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400" dirty="0"/>
              <a:t>        - Cycles in a sedimentary cycle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400" dirty="0"/>
              <a:t>        - A good example of how a mineral element becomes part of 	an organism.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400" dirty="0"/>
              <a:t>        - The source of Phosphorus (P) is rock.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400" dirty="0"/>
              <a:t>        - Phosphorus is released into the cycle through erosion or 	mining.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400" dirty="0"/>
              <a:t>        - Phosphorus is soluble in H2O as phosphate (PO4)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400" dirty="0"/>
              <a:t>        -Phosphorus is taken up by plant roots, then travels through 	food chains.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400" dirty="0"/>
              <a:t>        - It is returned to sediment </a:t>
            </a:r>
          </a:p>
          <a:p>
            <a:pPr marL="0" indent="0">
              <a:buFont typeface="Wingdings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>
            <a:extLst>
              <a:ext uri="{FF2B5EF4-FFF2-40B4-BE49-F238E27FC236}">
                <a16:creationId xmlns:a16="http://schemas.microsoft.com/office/drawing/2014/main" id="{7AA58BF8-9DE0-37B9-734B-8E6130E6C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388"/>
            <a:ext cx="8077200" cy="67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F68AB10-0227-E6BA-28CF-8E1073C8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Sulfur (s)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29CE-84A3-F528-30ED-1207B53B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1148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 b="1" dirty="0"/>
              <a:t>Component of protein</a:t>
            </a:r>
            <a:r>
              <a:rPr lang="en-US" sz="2400" dirty="0"/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b="1" dirty="0"/>
              <a:t>Cycles in both a gas and sedimentary cycle.</a:t>
            </a:r>
            <a:r>
              <a:rPr lang="en-US" sz="2400" dirty="0"/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b="1" dirty="0"/>
              <a:t>The source of Sulfur is the lithosphere (earth's</a:t>
            </a:r>
            <a:r>
              <a:rPr lang="en-US" sz="2400" dirty="0"/>
              <a:t> </a:t>
            </a:r>
            <a:r>
              <a:rPr lang="en-US" sz="2400" b="1" dirty="0"/>
              <a:t>crust)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b="1" dirty="0"/>
              <a:t>Sulfur (S) enters the atmosphere as  hydrogen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/>
              <a:t>sulfide (H2S) during fossil fuel combustion, volcanic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/>
              <a:t>eruptions, gas exchange at ocean surfaces, and</a:t>
            </a:r>
            <a:r>
              <a:rPr lang="en-US" sz="2400" dirty="0"/>
              <a:t> </a:t>
            </a:r>
            <a:r>
              <a:rPr lang="en-US" sz="2400" b="1" dirty="0"/>
              <a:t>decomposition.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b="1" dirty="0"/>
              <a:t>SO</a:t>
            </a:r>
            <a:r>
              <a:rPr lang="en-US" sz="2400" b="1" baseline="-25000" dirty="0"/>
              <a:t>2</a:t>
            </a:r>
            <a:r>
              <a:rPr lang="en-US" sz="2400" b="1" dirty="0"/>
              <a:t> and water vapor makes H</a:t>
            </a:r>
            <a:r>
              <a:rPr lang="en-US" sz="2400" b="1" baseline="-25000" dirty="0"/>
              <a:t>2</a:t>
            </a:r>
            <a:r>
              <a:rPr lang="en-US" sz="2400" b="1" dirty="0"/>
              <a:t>SO</a:t>
            </a:r>
            <a:r>
              <a:rPr lang="en-US" sz="2400" b="1" baseline="-25000" dirty="0"/>
              <a:t>4</a:t>
            </a:r>
            <a:r>
              <a:rPr lang="en-US" sz="2400" b="1" dirty="0"/>
              <a:t> ( a weak sulfuric acid),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/>
              <a:t> which is then carried to Earth in rainfall.</a:t>
            </a:r>
            <a:endParaRPr lang="en-US" sz="2400" dirty="0"/>
          </a:p>
          <a:p>
            <a:pPr>
              <a:buFont typeface="Wingdings" charset="2"/>
              <a:buChar char="§"/>
              <a:defRPr/>
            </a:pPr>
            <a:r>
              <a:rPr lang="en-US" sz="2400" b="1" dirty="0"/>
              <a:t>Sulfur in soluble form is taken up by plant roots and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/>
              <a:t>incorporated into amino acids such as cysteine. It then</a:t>
            </a:r>
            <a:r>
              <a:rPr lang="en-US" sz="2400" dirty="0"/>
              <a:t> </a:t>
            </a:r>
            <a:r>
              <a:rPr lang="en-US" sz="2400" b="1" dirty="0"/>
              <a:t>travels through the food chain and is eventually released</a:t>
            </a:r>
            <a:r>
              <a:rPr lang="en-US" sz="2400" dirty="0"/>
              <a:t> </a:t>
            </a:r>
            <a:r>
              <a:rPr lang="en-US" sz="2400" b="1" dirty="0"/>
              <a:t>through decomposition.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  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ADC6E29-5711-A5C4-80DA-8CBB3797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E812-D17E-A518-BCF5-79A94709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800" dirty="0"/>
              <a:t>The building blocks of life :Water ,Nitrogen, Carbon Dioxide, Phosphorus, Sulfur</a:t>
            </a:r>
          </a:p>
          <a:p>
            <a:pPr>
              <a:buFont typeface="Wingdings" charset="2"/>
              <a:buChar char="§"/>
              <a:defRPr/>
            </a:pPr>
            <a:r>
              <a:rPr lang="en-US" sz="2800" dirty="0"/>
              <a:t>Continually cycle through Earth's systems, the atmosphere, hydrosphere, biosphere, and lithosphere, on time scales that range from a few days to millions of years. </a:t>
            </a:r>
          </a:p>
          <a:p>
            <a:pPr>
              <a:buFont typeface="Wingdings" charset="2"/>
              <a:buChar char="§"/>
              <a:defRPr/>
            </a:pPr>
            <a:r>
              <a:rPr lang="en-US" sz="2800" dirty="0"/>
              <a:t>These cycles are called biogeochemical cycles, because they include a variety of biological, geological, and chemical processes.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DCC82E-DFBA-9B92-D364-5D2EB351F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Biogeochemical Cycle 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D2BFD06-99C5-4021-1A35-21617233C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/>
              <a:t>chemical elements are required by life from the living and nonliving parts of the environment. 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/>
              <a:t>These elements cycle in either a gas cycle or a sedimentary cycle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/>
              <a:t>In a gas cycle elements move through the atmosphere.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/>
              <a:t>Main reservoirs are the atmosphere and the ocean.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sz="2800"/>
              <a:t>Sedimentary cycle elements move from land to water to sediment.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09C27F-5511-9753-EAAD-5BCD5E30B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Carbon</a:t>
            </a:r>
            <a:br>
              <a:rPr lang="en-US"/>
            </a:br>
            <a:r>
              <a:rPr lang="en-US"/>
              <a:t>Cycle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BF55D0-6E2D-E890-53E9-6CD2F6369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3505200" cy="4114800"/>
          </a:xfrm>
        </p:spPr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dirty="0"/>
              <a:t>What are the 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/>
              <a:t>2 main processes in the carbon cycle? </a:t>
            </a:r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53338617-FD0C-E8EF-56E5-7CE7131FE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72293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4AD0808-3841-17C6-4E7E-424C8174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Carbon Cycle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5D37193-403E-C1C5-44CC-28CB3A332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sz="2800"/>
              <a:t>Carbon (C) enters the biosphere during photosynthesis: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800"/>
              <a:t> CO</a:t>
            </a:r>
            <a:r>
              <a:rPr lang="en-US" sz="2800" baseline="-25000"/>
              <a:t>2</a:t>
            </a:r>
            <a:r>
              <a:rPr lang="en-US" sz="2800"/>
              <a:t> + H</a:t>
            </a:r>
            <a:r>
              <a:rPr lang="en-US" sz="2800" baseline="-25000"/>
              <a:t>2</a:t>
            </a:r>
            <a:r>
              <a:rPr lang="en-US" sz="2800"/>
              <a:t>O (carbon dioxide+ water)---&gt; 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sz="2800"/>
              <a:t>C</a:t>
            </a:r>
            <a:r>
              <a:rPr lang="en-US" sz="2800" baseline="-25000"/>
              <a:t>6</a:t>
            </a:r>
            <a:r>
              <a:rPr lang="en-US" sz="2800"/>
              <a:t>H</a:t>
            </a:r>
            <a:r>
              <a:rPr lang="en-US" sz="2800" baseline="-25000"/>
              <a:t>12</a:t>
            </a:r>
            <a:r>
              <a:rPr lang="en-US" sz="2800"/>
              <a:t>O</a:t>
            </a:r>
            <a:r>
              <a:rPr lang="en-US" sz="2800" baseline="-25000"/>
              <a:t>6</a:t>
            </a:r>
            <a:r>
              <a:rPr lang="en-US" sz="2800"/>
              <a:t> + O</a:t>
            </a:r>
            <a:r>
              <a:rPr lang="en-US" sz="2800" baseline="-25000"/>
              <a:t>2</a:t>
            </a:r>
            <a:r>
              <a:rPr lang="en-US" sz="2800"/>
              <a:t> + H</a:t>
            </a:r>
            <a:r>
              <a:rPr lang="en-US" sz="2800" baseline="-25000"/>
              <a:t>2</a:t>
            </a:r>
            <a:r>
              <a:rPr lang="en-US" sz="2800"/>
              <a:t>O(sugar+oxygen+water)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800"/>
              <a:t>Carbon is returned to the biosphere in cellular respiration: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800"/>
              <a:t>O</a:t>
            </a:r>
            <a:r>
              <a:rPr lang="en-US" sz="2800" baseline="-25000"/>
              <a:t>2</a:t>
            </a:r>
            <a:r>
              <a:rPr lang="en-US" sz="2800"/>
              <a:t> +H</a:t>
            </a:r>
            <a:r>
              <a:rPr lang="en-US" sz="2800" baseline="-25000"/>
              <a:t>2</a:t>
            </a:r>
            <a:r>
              <a:rPr lang="en-US" sz="2800"/>
              <a:t>O + C</a:t>
            </a:r>
            <a:r>
              <a:rPr lang="en-US" sz="2800" baseline="-25000"/>
              <a:t>6</a:t>
            </a:r>
            <a:r>
              <a:rPr lang="en-US" sz="2800"/>
              <a:t>H</a:t>
            </a:r>
            <a:r>
              <a:rPr lang="en-US" sz="2800" baseline="-25000"/>
              <a:t>12</a:t>
            </a:r>
            <a:r>
              <a:rPr lang="en-US" sz="2800"/>
              <a:t>O</a:t>
            </a:r>
            <a:r>
              <a:rPr lang="en-US" sz="2800" baseline="-25000"/>
              <a:t>6</a:t>
            </a:r>
            <a:r>
              <a:rPr lang="en-US" sz="2800"/>
              <a:t> ---&gt; CO</a:t>
            </a:r>
            <a:r>
              <a:rPr lang="en-US" sz="2800" baseline="-25000"/>
              <a:t>2</a:t>
            </a:r>
            <a:r>
              <a:rPr lang="en-US" sz="2800"/>
              <a:t> +H</a:t>
            </a:r>
            <a:r>
              <a:rPr lang="en-US" sz="2800" baseline="-25000"/>
              <a:t>2</a:t>
            </a:r>
            <a:r>
              <a:rPr lang="en-US" sz="2800"/>
              <a:t>O + energy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970423B-0E9B-D83A-A7CF-22B435016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Carbon Facts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4448A47-C4ED-9A03-BE43-C91388401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sz="2800"/>
              <a:t>Every year there is a measurable difference in the concentration of atmospheric CO</a:t>
            </a:r>
            <a:r>
              <a:rPr lang="en-US" sz="2800" baseline="-25000"/>
              <a:t>2</a:t>
            </a:r>
            <a:r>
              <a:rPr lang="en-US" sz="2800"/>
              <a:t> with changes in the seasons.</a:t>
            </a:r>
          </a:p>
          <a:p>
            <a:pPr lvl="1" eaLnBrk="1" hangingPunct="1">
              <a:buFont typeface="Wingdings" charset="2"/>
              <a:buChar char=""/>
              <a:defRPr/>
            </a:pPr>
            <a:r>
              <a:rPr lang="en-US" sz="3200"/>
              <a:t>For example, in winter there is almost no photosynthesis ( higher CO</a:t>
            </a:r>
            <a:r>
              <a:rPr lang="en-US" sz="3200" baseline="-25000"/>
              <a:t>2 </a:t>
            </a:r>
            <a:r>
              <a:rPr lang="en-US" sz="3200"/>
              <a:t>)</a:t>
            </a:r>
          </a:p>
          <a:p>
            <a:pPr lvl="1" eaLnBrk="1" hangingPunct="1">
              <a:buFont typeface="Wingdings" charset="2"/>
              <a:buChar char=""/>
              <a:defRPr/>
            </a:pPr>
            <a:r>
              <a:rPr lang="en-US" sz="3200"/>
              <a:t>During the growing season there is a measurable difference in the concentration of atmospheric CO</a:t>
            </a:r>
            <a:r>
              <a:rPr lang="en-US" sz="3200" baseline="-25000"/>
              <a:t>2</a:t>
            </a:r>
            <a:r>
              <a:rPr lang="en-US" sz="3200"/>
              <a:t>  over parts of each day.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5A2A55C-0129-49B2-5DEF-A5677BC65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6324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Nitrogen cycle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C958270A-F530-4E89-51F1-CF3AB11B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938213"/>
            <a:ext cx="5659437" cy="57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A11E1D3-1481-0E89-08FB-74E911B9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Nitrogen Facts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8471B3-086B-145E-1236-04790929A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/>
              <a:t>Nitrogen (N) is an essential constituent of protein, DNA, RNA, and chlorophyll.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/>
              <a:t>Nitrogen is the most abundant gas in the atmosphere.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/>
              <a:t>Nitrogen must be fixed or converted into a usable form.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C5FB91-26CE-CFB0-A0B4-2201D07B7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Oxygen Cycle (Photosynthesis)</a:t>
            </a:r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1169FD43-CFD5-3BDD-3708-4C2D7B06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371600"/>
            <a:ext cx="9131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1B90-EFD8-E62E-5507-20264A49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411480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dirty="0"/>
              <a:t> Sources of Oxygen: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/>
              <a:t> </a:t>
            </a:r>
            <a:endParaRPr lang="en-US" sz="1600" dirty="0"/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FFFFFF"/>
                </a:solidFill>
              </a:rPr>
              <a:t>Photosynthesis and respiration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Photo disassociation of H</a:t>
            </a:r>
            <a:r>
              <a:rPr lang="en-US" sz="2400" baseline="-25000" dirty="0"/>
              <a:t>2</a:t>
            </a:r>
            <a:r>
              <a:rPr lang="en-US" sz="2400" dirty="0"/>
              <a:t>O vapor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CO</a:t>
            </a:r>
            <a:r>
              <a:rPr lang="en-US" sz="2400" baseline="-25000" dirty="0"/>
              <a:t>2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FF"/>
                </a:solidFill>
              </a:rPr>
              <a:t>O</a:t>
            </a:r>
            <a:r>
              <a:rPr lang="en-US" sz="2400" baseline="-25000" dirty="0">
                <a:solidFill>
                  <a:srgbClr val="FFFFFF"/>
                </a:solidFill>
              </a:rPr>
              <a:t>2 </a:t>
            </a:r>
            <a:r>
              <a:rPr lang="en-US" sz="2400" dirty="0"/>
              <a:t>circulates freely throughout the biosphere.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Some </a:t>
            </a:r>
            <a:r>
              <a:rPr lang="en-US" sz="2400" dirty="0">
                <a:solidFill>
                  <a:srgbClr val="FFFFFF"/>
                </a:solidFill>
              </a:rPr>
              <a:t>CO</a:t>
            </a:r>
            <a:r>
              <a:rPr lang="en-US" sz="2400" baseline="-25000" dirty="0">
                <a:solidFill>
                  <a:srgbClr val="FFFFFF"/>
                </a:solidFill>
              </a:rPr>
              <a:t>2</a:t>
            </a:r>
            <a:r>
              <a:rPr lang="en-US" sz="2400" dirty="0"/>
              <a:t> combines with </a:t>
            </a:r>
            <a:r>
              <a:rPr lang="en-US" sz="2400" dirty="0" err="1"/>
              <a:t>Ca</a:t>
            </a:r>
            <a:r>
              <a:rPr lang="en-US" sz="2400" dirty="0"/>
              <a:t> to form carbonates.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FFFFFF"/>
                </a:solidFill>
              </a:rPr>
              <a:t>O</a:t>
            </a:r>
            <a:r>
              <a:rPr lang="en-US" sz="2400" baseline="-25000" dirty="0">
                <a:solidFill>
                  <a:srgbClr val="FFFFFF"/>
                </a:solidFill>
              </a:rPr>
              <a:t>2</a:t>
            </a:r>
            <a:r>
              <a:rPr lang="en-US" sz="2400" dirty="0"/>
              <a:t> combines with nitrogen compounds to form nitrates.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FFFFFF"/>
                </a:solidFill>
              </a:rPr>
              <a:t>O</a:t>
            </a:r>
            <a:r>
              <a:rPr lang="en-US" sz="2400" baseline="-25000" dirty="0">
                <a:solidFill>
                  <a:srgbClr val="FFFFFF"/>
                </a:solidFill>
              </a:rPr>
              <a:t>2</a:t>
            </a:r>
            <a:r>
              <a:rPr lang="en-US" sz="2400" dirty="0"/>
              <a:t> combines with iron compounds to form ferric oxides.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FFFFFF"/>
                </a:solidFill>
              </a:rPr>
              <a:t>O</a:t>
            </a:r>
            <a:r>
              <a:rPr lang="en-US" sz="2400" baseline="-25000" dirty="0">
                <a:solidFill>
                  <a:srgbClr val="FFFFFF"/>
                </a:solidFill>
              </a:rPr>
              <a:t>2 </a:t>
            </a:r>
            <a:r>
              <a:rPr lang="en-US" sz="2400" dirty="0"/>
              <a:t>in the troposphere is reduced to O3 (ozone).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Ground level </a:t>
            </a:r>
            <a:r>
              <a:rPr lang="en-US" sz="2400" dirty="0">
                <a:solidFill>
                  <a:srgbClr val="FFFFFF"/>
                </a:solidFill>
              </a:rPr>
              <a:t>O</a:t>
            </a:r>
            <a:r>
              <a:rPr lang="en-US" sz="2400" baseline="-25000" dirty="0">
                <a:solidFill>
                  <a:srgbClr val="FFFFFF"/>
                </a:solidFill>
              </a:rPr>
              <a:t>3</a:t>
            </a:r>
            <a:r>
              <a:rPr lang="en-US" sz="2400" dirty="0">
                <a:solidFill>
                  <a:srgbClr val="FFFFFF"/>
                </a:solidFill>
              </a:rPr>
              <a:t> (ozone)</a:t>
            </a:r>
            <a:r>
              <a:rPr lang="en-US" sz="2400" dirty="0"/>
              <a:t> is a pollutant which damages lungs.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ssil">
  <a:themeElements>
    <a:clrScheme name="Fossil 1">
      <a:dk1>
        <a:srgbClr val="969696"/>
      </a:dk1>
      <a:lt1>
        <a:srgbClr val="FFFFFF"/>
      </a:lt1>
      <a:dk2>
        <a:srgbClr val="0081CB"/>
      </a:dk2>
      <a:lt2>
        <a:srgbClr val="FFFFFF"/>
      </a:lt2>
      <a:accent1>
        <a:srgbClr val="000080"/>
      </a:accent1>
      <a:accent2>
        <a:srgbClr val="8DC6FF"/>
      </a:accent2>
      <a:accent3>
        <a:srgbClr val="AAC1E2"/>
      </a:accent3>
      <a:accent4>
        <a:srgbClr val="DADADA"/>
      </a:accent4>
      <a:accent5>
        <a:srgbClr val="AAAAC0"/>
      </a:accent5>
      <a:accent6>
        <a:srgbClr val="7FB3E7"/>
      </a:accent6>
      <a:hlink>
        <a:srgbClr val="0066CC"/>
      </a:hlink>
      <a:folHlink>
        <a:srgbClr val="00A800"/>
      </a:folHlink>
    </a:clrScheme>
    <a:fontScheme name="Fossil">
      <a:majorFont>
        <a:latin typeface="Futur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Fossil 1">
        <a:dk1>
          <a:srgbClr val="969696"/>
        </a:dk1>
        <a:lt1>
          <a:srgbClr val="FFFFFF"/>
        </a:lt1>
        <a:dk2>
          <a:srgbClr val="0081CB"/>
        </a:dk2>
        <a:lt2>
          <a:srgbClr val="FFFFFF"/>
        </a:lt2>
        <a:accent1>
          <a:srgbClr val="000080"/>
        </a:accent1>
        <a:accent2>
          <a:srgbClr val="8DC6FF"/>
        </a:accent2>
        <a:accent3>
          <a:srgbClr val="AAC1E2"/>
        </a:accent3>
        <a:accent4>
          <a:srgbClr val="DADADA"/>
        </a:accent4>
        <a:accent5>
          <a:srgbClr val="AAAAC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2004:Templates:Presentations:Designs:Fossil</Template>
  <TotalTime>19706</TotalTime>
  <Words>612</Words>
  <Application>Microsoft Macintosh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ＭＳ Ｐゴシック</vt:lpstr>
      <vt:lpstr>Futura</vt:lpstr>
      <vt:lpstr>Helvetica</vt:lpstr>
      <vt:lpstr>Wingdings</vt:lpstr>
      <vt:lpstr>Calibri</vt:lpstr>
      <vt:lpstr>Fossil</vt:lpstr>
      <vt:lpstr>Biogeochemical Cycles</vt:lpstr>
      <vt:lpstr>Biogeochemical Cycle :</vt:lpstr>
      <vt:lpstr>Carbon Cycle</vt:lpstr>
      <vt:lpstr>Carbon Cycle</vt:lpstr>
      <vt:lpstr>Carbon Facts</vt:lpstr>
      <vt:lpstr>Nitrogen cycle</vt:lpstr>
      <vt:lpstr>Nitrogen Facts</vt:lpstr>
      <vt:lpstr>Oxygen Cycle (Photosynthesis)</vt:lpstr>
      <vt:lpstr>PowerPoint Presentation</vt:lpstr>
      <vt:lpstr>Phosphorus (P) Cycle</vt:lpstr>
      <vt:lpstr>Phosphorus (P) Cycle</vt:lpstr>
      <vt:lpstr>PowerPoint Presentation</vt:lpstr>
      <vt:lpstr>Sulfur (s) Cycle</vt:lpstr>
      <vt:lpstr>Summary</vt:lpstr>
    </vt:vector>
  </TitlesOfParts>
  <Company>Don Boccio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Biogeochemical Cycles</dc:title>
  <dc:creator>Don Boccio</dc:creator>
  <cp:lastModifiedBy>Hamed Laroui</cp:lastModifiedBy>
  <cp:revision>16</cp:revision>
  <dcterms:created xsi:type="dcterms:W3CDTF">2010-09-28T13:54:38Z</dcterms:created>
  <dcterms:modified xsi:type="dcterms:W3CDTF">2023-05-29T10:14:54Z</dcterms:modified>
</cp:coreProperties>
</file>