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7f12ab52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7f12ab52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7f12ab52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7f12ab52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7f12ab52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7f12ab52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7f12ab52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7f12ab52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7f12ab52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7f12ab52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f12ab5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7f12ab5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7f12ab52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7f12ab52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7f12ab52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7f12ab52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f12ab52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f12ab52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7f12ab52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7f12ab52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7f12ab5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7f12ab5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7f12ab52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7f12ab52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7f12ab52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7f12ab52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2411.18571" TargetMode="External"/><Relationship Id="rId4" Type="http://schemas.openxmlformats.org/officeDocument/2006/relationships/hyperlink" Target="https://gupea.ub.gu.se/bitstream/handle/2077/81765/Machine%20Translation%20from%20Ancient%20Greek%20to%20English_Experiments%20with%20OpenNMT.pdf?sequence=1&amp;isAllowed=y" TargetMode="External"/><Relationship Id="rId5" Type="http://schemas.openxmlformats.org/officeDocument/2006/relationships/hyperlink" Target="https://arxiv.org/pdf/2306.07377" TargetMode="External"/><Relationship Id="rId6" Type="http://schemas.openxmlformats.org/officeDocument/2006/relationships/hyperlink" Target="https://arxiv.org/abs/2103.15075" TargetMode="External"/><Relationship Id="rId7" Type="http://schemas.openxmlformats.org/officeDocument/2006/relationships/hyperlink" Target="https://arxiv.org/pdf/2409.17397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881953"/>
            <a:ext cx="8222100" cy="17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6902"/>
              <a:buNone/>
            </a:pPr>
            <a:r>
              <a:rPr b="1" lang="el" sz="3680">
                <a:latin typeface="Arial"/>
                <a:ea typeface="Arial"/>
                <a:cs typeface="Arial"/>
                <a:sym typeface="Arial"/>
              </a:rPr>
              <a:t>Αξιολόγηση Μηχανικής Μετάφρασης: Ελληνικά προς Αγγλικά</a:t>
            </a:r>
            <a:endParaRPr b="1" sz="368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656640"/>
            <a:ext cx="8222100" cy="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l" sz="1356">
                <a:latin typeface="Arial"/>
                <a:ea typeface="Arial"/>
                <a:cs typeface="Arial"/>
                <a:sym typeface="Arial"/>
              </a:rPr>
              <a:t>Σφηναρολάκης Στέφανος inf2021218</a:t>
            </a:r>
            <a:endParaRPr b="1" sz="135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l" sz="1356">
                <a:latin typeface="Arial"/>
                <a:ea typeface="Arial"/>
                <a:cs typeface="Arial"/>
                <a:sym typeface="Arial"/>
              </a:rPr>
              <a:t>Νικόλαος Τρυπάκης inf2021229</a:t>
            </a:r>
            <a:endParaRPr b="1" sz="135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l" sz="1356">
                <a:latin typeface="Arial"/>
                <a:ea typeface="Arial"/>
                <a:cs typeface="Arial"/>
                <a:sym typeface="Arial"/>
              </a:rPr>
              <a:t>Κωνσταντίνος Καφτεράνης inf2021090</a:t>
            </a:r>
            <a:endParaRPr b="1" sz="2012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22" y="811972"/>
            <a:ext cx="4507500" cy="163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44900"/>
            <a:ext cx="4163950" cy="1490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5650" y="1586675"/>
            <a:ext cx="4376571" cy="16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Arial"/>
                <a:ea typeface="Arial"/>
                <a:cs typeface="Arial"/>
                <a:sym typeface="Arial"/>
              </a:rPr>
              <a:t>Περιορισμοί Μελέτης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Περιορισμένο dataset με μόλις 1.500 προτάσεις.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Μικρό δείγμα δεδομένων για τις μεταφορές και ειδικές φράσεις.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Περιορισμοί BLEU metric: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Δυσκολία στην αξιολόγηση σωστών παραφράσεων.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●"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Θεωρεί λάθος μικρές διαφορές, όπως "can’t" vs. "cannot".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Arial"/>
                <a:ea typeface="Arial"/>
                <a:cs typeface="Arial"/>
                <a:sym typeface="Arial"/>
              </a:rPr>
              <a:t>Συμπεράσματα και Προτάσεις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Απαιτείται ανάπτυξη ειδικών μοντέλων προσαρμοσμένων στη μετάφραση ελληνικών προς αγγλικά.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Χρειάζεται η χρήση μεγαλύτερων και πιο εξειδικευμένων dataset.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Πρόταση για νέο πείραμα με μεγαλύτερο dataset ειδικών εκφράσεων και χρήση μοντέλου </a:t>
            </a:r>
            <a:r>
              <a:rPr lang="el" sz="1500">
                <a:latin typeface="Arial"/>
                <a:ea typeface="Arial"/>
                <a:cs typeface="Arial"/>
                <a:sym typeface="Arial"/>
              </a:rPr>
              <a:t>εξειδικευμένο</a:t>
            </a:r>
            <a:r>
              <a:rPr lang="el" sz="1500">
                <a:latin typeface="Arial"/>
                <a:ea typeface="Arial"/>
                <a:cs typeface="Arial"/>
                <a:sym typeface="Arial"/>
              </a:rPr>
              <a:t> στην </a:t>
            </a:r>
            <a:r>
              <a:rPr lang="el" sz="1500">
                <a:latin typeface="Arial"/>
                <a:ea typeface="Arial"/>
                <a:cs typeface="Arial"/>
                <a:sym typeface="Arial"/>
              </a:rPr>
              <a:t>μεταγραφή σε </a:t>
            </a:r>
            <a:r>
              <a:rPr lang="el" sz="1500">
                <a:latin typeface="Arial"/>
                <a:ea typeface="Arial"/>
                <a:cs typeface="Arial"/>
                <a:sym typeface="Arial"/>
              </a:rPr>
              <a:t>Ελληνικά-Αγγλικά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Arial"/>
                <a:ea typeface="Arial"/>
                <a:cs typeface="Arial"/>
                <a:sym typeface="Arial"/>
              </a:rPr>
              <a:t>Βιβλιογραφία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Omkar Khade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in Adapting Multilingual LLMs to Low-Resource Languages using LoRA PEFT Tuning </a:t>
            </a: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https://arxiv.org/pdf/2411.18571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Ourania Kolovou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Translation from Ancient Greek to English: Experiments with OpenNMT</a:t>
            </a:r>
            <a:r>
              <a:rPr b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https://gupea.ub.gu.se/bitstream/handle/2077/81765/Machine%20Translation%20from%20Ancient%20Greek%20to%20English_Experiments%20with%20OpenNMT.pdf?sequence=1&amp;isAllowed=y</a:t>
            </a:r>
            <a:b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Nicholas Aliya Bhatia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Lost in Translation: Large Language Models in Non-English Content Analysis </a:t>
            </a: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https://arxiv.org/pdf/2306.07377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Dimitris Papadopoulos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PENELOPIE: Enabling Open Information Extraction for the Greek Language through Machine Translation:</a:t>
            </a:r>
            <a:br>
              <a:rPr i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https://arxiv.org/abs/2103.15075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K. Skianis, J. Pavlopoulosν A. S. Dogruoz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i="1"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Severity Prediction in Mental Health: LLMbased Creation, Analysis, Evaluation of a Novel Multilingual Dataset</a:t>
            </a:r>
            <a:r>
              <a:rPr lang="e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l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https://arxiv.org/pdf/2409.17397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825" y="-626400"/>
            <a:ext cx="9271650" cy="62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Arial"/>
                <a:ea typeface="Arial"/>
                <a:cs typeface="Arial"/>
                <a:sym typeface="Arial"/>
              </a:rPr>
              <a:t>Εισαγωγή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50">
                <a:latin typeface="Arial"/>
                <a:ea typeface="Arial"/>
                <a:cs typeface="Arial"/>
                <a:sym typeface="Arial"/>
              </a:rPr>
              <a:t>Η αυτόματη μετάφραση (MT) έχει σημειώσει σημαντική πρόοδο, διευκολύνοντας την επικοινωνία και γεφυρώνοντας γλωσσικά χάσματα. Ωστόσο, οι λιγότερο διαδεδομένες γλώσσες, όπως τα ελληνικά, παρουσιάζουν μοναδικές προκλήσεις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50">
                <a:latin typeface="Arial"/>
                <a:ea typeface="Arial"/>
                <a:cs typeface="Arial"/>
                <a:sym typeface="Arial"/>
              </a:rPr>
              <a:t>Η μελέτη μας εστιάζει </a:t>
            </a:r>
            <a:r>
              <a:rPr lang="el" sz="1550">
                <a:solidFill>
                  <a:srgbClr val="1F1F1F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σε </a:t>
            </a:r>
            <a:r>
              <a:rPr lang="el" sz="1550">
                <a:latin typeface="Arial"/>
                <a:ea typeface="Arial"/>
                <a:cs typeface="Arial"/>
                <a:sym typeface="Arial"/>
              </a:rPr>
              <a:t>δυσκολίες που αντιμετωπίζουν τα σύγχρονα μοντέλα MT όταν μεταφράζουν από ελληνικά σε αγγλικά.</a:t>
            </a:r>
            <a:endParaRPr sz="1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Arial"/>
                <a:ea typeface="Arial"/>
                <a:cs typeface="Arial"/>
                <a:sym typeface="Arial"/>
              </a:rPr>
              <a:t>Προκλήσεις Ελληνικής Γλώσσας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Η ελληνική γλώσσα έχει πλούσια γραμματική και ευέλικτη σύνταξη, με: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Ελεύθερη σειρά λέξεων.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Πολλούς διαφορετικούς τύπους ρημάτων.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Κλίσεις που δείχνουν το νόημα (όπως πτώσεις και χρόνοι).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Ιδιαίτερες πολιτισμικές εκφράσεις που αντικατοπτρίζουν την ελληνική ιστορία και κουλτούρα.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latin typeface="Arial"/>
                <a:ea typeface="Arial"/>
                <a:cs typeface="Arial"/>
                <a:sym typeface="Arial"/>
              </a:rPr>
              <a:t>Αυτά τα χαρακτηριστικά κάνουν τη μετάφραση σε γλώσσες όπως τα αγγλικά, που έχουν πιο αυστηρούς κανόνες σύνταξης, πιο δύσκολη.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Arial"/>
                <a:ea typeface="Arial"/>
                <a:cs typeface="Arial"/>
                <a:sym typeface="Arial"/>
              </a:rPr>
              <a:t>Επισκόπηση Βιβλιογραφίας 1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Η ανάπτυξη της Νευρωνικής Μετάφρασης (NMT) με βάση την αρχιτεκτονική Transformer έφερε σημαντική πρόοδο, αλλά παραμένουν προκλήσεις: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Πρόοδος: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Τα “πάει” πολύ καλά σε μεταφράσεις ελληνικών κειμένων.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Υπερτερεί σε σύγκριση με παραδοσιακές μεθόδους για την ελληνική γλώσσα.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Περιορισμοί: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Δυσκολία απόδοσης πολιτισμικών εκφράσεων και γλωσσικών διαφορών.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Αγγλοκεντρική εκπαίδευση των πολυγλωσσικών μοντέλων.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Έλλειψη δίγλωσσων δεδομένων, που οδηγεί σε μειωμένη ακρίβεια για γλώσσες με περιορισμένους πόρους.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775" y="1017800"/>
            <a:ext cx="483211" cy="27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Arial"/>
                <a:ea typeface="Arial"/>
                <a:cs typeface="Arial"/>
                <a:sym typeface="Arial"/>
              </a:rPr>
              <a:t>Επισκόπηση Βιβλιογραφίας 2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Ιστορικά Συστήματα: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METIS και METIS-II: Στατιστικά μοντέλα χωρίς δίγλωσσους πόρους.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Uplug: Δημιουργία αξιόπιστου δίγλωσσου λεξικού.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KantanMT, Moses: Διαγλωσσική ανάκτηση πληροφοριών (υπερέχει το KantanMT).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Ανάγκες: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Ανάπτυξη εξειδικευμένων dataset και προσαρμοσμένων μοντέλων.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Αντιμετώπιση γλωσσικών διαφορών και πολιτισμικών ιδιαιτεροτήτων.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/>
              <a:t>Μεθοδολογία</a:t>
            </a:r>
            <a:endParaRPr b="1"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Στόχος μας ήταν να αξιολογήσουμε δύο σύγχρονα γλωσσικά μοντέλα: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Claude: Ισχυρό στην διαχείριση σύνθετων φράσεων και προσαρμοσμένο σε προχωρημένες γλωσσικές κατασκευές.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Copilot: Εξαιρετικό σε βασικές προτάσεις και ενσωματωμένο σε πολλαπλές εφαρμογές.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Χρησιμοποιήσαμε dataset 1.500 προτάσεων με πέντε γλωσσικά φαινόμενα, εφαρμόζοντας την BLEU μέτρηση για αξιολόγηση.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Arial"/>
                <a:ea typeface="Arial"/>
                <a:cs typeface="Arial"/>
                <a:sym typeface="Arial"/>
              </a:rPr>
              <a:t>Γλωσσικά Φαινόμενα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Αναλύθηκαν πέντε φαινόμενα με βάση τις δυσκολίες που παρουσιάζουν στη μετάφραση: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Άρνηση, 629 προτάσεις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Συντονισμός (Coordination), 401 προτάσεις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Υπόταξη</a:t>
            </a: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(Subjunction), 138 προτάσεις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Στίξη, 332 προτάσεις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Μεταφορές και ειδικές φράσεις, 10 προτάσεις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>
                <a:latin typeface="Arial"/>
                <a:ea typeface="Arial"/>
                <a:cs typeface="Arial"/>
                <a:sym typeface="Arial"/>
              </a:rPr>
              <a:t>Αποτελέσματα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Claude:</a:t>
            </a: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Υπερέχει στη διαχείριση σύνθετων φράσεων και τεχνικών όρων.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Copilot:</a:t>
            </a: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Καλύτερη απόδοση σε απλές γραμματικές δομές.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Αδυναμία και των δύο μοντέλων στη μετάφραση μεταφορών και ειδικών φράσεων.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l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BLEU scores δείχνουν γενική ικανοποιητική απόδοση, με προκλήσεις σε συγκεκριμένα γλωσσικά φαινόμενα.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3000">
        <p:fade thruBlk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88450" y="-182925"/>
            <a:ext cx="8567100" cy="1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116"/>
            <a:ext cx="8520599" cy="2607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75" y="2949725"/>
            <a:ext cx="5675826" cy="14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