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>
            <a:off x="1066800" y="6680200"/>
            <a:ext cx="22252676" cy="182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1066800" y="1854200"/>
            <a:ext cx="22237700" cy="4470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1066800" y="7048500"/>
            <a:ext cx="22237700" cy="1435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647700">
              <a:spcBef>
                <a:spcPts val="0"/>
              </a:spcBef>
              <a:buSzTx/>
              <a:buFontTx/>
              <a:buNone/>
              <a:defRPr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2" name="“Type a quote here.”"/>
          <p:cNvSpPr txBox="1"/>
          <p:nvPr>
            <p:ph type="body" sz="quarter" idx="22"/>
          </p:nvPr>
        </p:nvSpPr>
        <p:spPr>
          <a:xfrm>
            <a:off x="2387600" y="6061864"/>
            <a:ext cx="19621500" cy="944572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647700">
              <a:spcBef>
                <a:spcPts val="3400"/>
              </a:spcBef>
              <a:buSzTx/>
              <a:buFont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aerial view of an old city in Italy"/>
          <p:cNvSpPr/>
          <p:nvPr>
            <p:ph type="pic" idx="21"/>
          </p:nvPr>
        </p:nvSpPr>
        <p:spPr>
          <a:xfrm>
            <a:off x="-12700" y="-25400"/>
            <a:ext cx="24384000" cy="177743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"/>
          <p:cNvSpPr/>
          <p:nvPr/>
        </p:nvSpPr>
        <p:spPr>
          <a:xfrm>
            <a:off x="14147800" y="11214100"/>
            <a:ext cx="0" cy="200043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partial view looking up at the Colosseum under a blue sky"/>
          <p:cNvSpPr/>
          <p:nvPr>
            <p:ph type="pic" idx="21"/>
          </p:nvPr>
        </p:nvSpPr>
        <p:spPr>
          <a:xfrm>
            <a:off x="-88900" y="-38100"/>
            <a:ext cx="35966400" cy="21882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2641600" y="10947400"/>
            <a:ext cx="10858500" cy="23876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14719300" y="11938000"/>
            <a:ext cx="9283700" cy="711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1066800" y="4622800"/>
            <a:ext cx="22237700" cy="447040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"/>
          <p:cNvSpPr/>
          <p:nvPr/>
        </p:nvSpPr>
        <p:spPr>
          <a:xfrm>
            <a:off x="1066800" y="6845300"/>
            <a:ext cx="10002141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" name="partial view looking up at the Colosseum under a blue sky"/>
          <p:cNvSpPr/>
          <p:nvPr>
            <p:ph type="pic" idx="21"/>
          </p:nvPr>
        </p:nvSpPr>
        <p:spPr>
          <a:xfrm>
            <a:off x="9867900" y="-12700"/>
            <a:ext cx="20929600" cy="13982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1066800" y="2019300"/>
            <a:ext cx="10007600" cy="4470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1066800" y="7213600"/>
            <a:ext cx="10007600" cy="4470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952499" y="12985800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"/>
          <p:cNvSpPr/>
          <p:nvPr/>
        </p:nvSpPr>
        <p:spPr>
          <a:xfrm>
            <a:off x="1066800" y="2768600"/>
            <a:ext cx="9512612" cy="186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0" name="row of blue gondolas with Venice in the background"/>
          <p:cNvSpPr/>
          <p:nvPr>
            <p:ph type="pic" idx="21"/>
          </p:nvPr>
        </p:nvSpPr>
        <p:spPr>
          <a:xfrm>
            <a:off x="12052300" y="-1016000"/>
            <a:ext cx="12788900" cy="1903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1" name="Title Text"/>
          <p:cNvSpPr txBox="1"/>
          <p:nvPr>
            <p:ph type="title"/>
          </p:nvPr>
        </p:nvSpPr>
        <p:spPr>
          <a:xfrm>
            <a:off x="1066800" y="469900"/>
            <a:ext cx="9525000" cy="1968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1066800" y="3124200"/>
            <a:ext cx="9525000" cy="93726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200"/>
              </a:spcBef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indent="-457200">
              <a:spcBef>
                <a:spcPts val="4200"/>
              </a:spcBef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indent="-457200">
              <a:spcBef>
                <a:spcPts val="4200"/>
              </a:spcBef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indent="-457200">
              <a:spcBef>
                <a:spcPts val="4200"/>
              </a:spcBef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indent="-457200">
              <a:spcBef>
                <a:spcPts val="4200"/>
              </a:spcBef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957643" y="12985800"/>
            <a:ext cx="368504" cy="3746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ody Level One…"/>
          <p:cNvSpPr txBox="1"/>
          <p:nvPr>
            <p:ph type="body" idx="1"/>
          </p:nvPr>
        </p:nvSpPr>
        <p:spPr>
          <a:xfrm>
            <a:off x="1663700" y="1244600"/>
            <a:ext cx="21031200" cy="11201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Line"/>
          <p:cNvSpPr/>
          <p:nvPr/>
        </p:nvSpPr>
        <p:spPr>
          <a:xfrm flipH="1">
            <a:off x="15811739" y="711200"/>
            <a:ext cx="1" cy="11143606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9" name="Line"/>
          <p:cNvSpPr/>
          <p:nvPr/>
        </p:nvSpPr>
        <p:spPr>
          <a:xfrm>
            <a:off x="15811500" y="6277570"/>
            <a:ext cx="7763085" cy="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0" name="bridge over river with city buildings in the background"/>
          <p:cNvSpPr/>
          <p:nvPr>
            <p:ph type="pic" sz="quarter" idx="21"/>
          </p:nvPr>
        </p:nvSpPr>
        <p:spPr>
          <a:xfrm>
            <a:off x="15930593" y="6423034"/>
            <a:ext cx="9151185" cy="61087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row of blue gondolas with Venice in the background"/>
          <p:cNvSpPr/>
          <p:nvPr>
            <p:ph type="pic" sz="half" idx="22"/>
          </p:nvPr>
        </p:nvSpPr>
        <p:spPr>
          <a:xfrm>
            <a:off x="15900400" y="-152400"/>
            <a:ext cx="7785100" cy="115951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aerial view of an old city in Italy"/>
          <p:cNvSpPr/>
          <p:nvPr>
            <p:ph type="pic" idx="23"/>
          </p:nvPr>
        </p:nvSpPr>
        <p:spPr>
          <a:xfrm>
            <a:off x="622300" y="711200"/>
            <a:ext cx="15544800" cy="11328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977900" y="12179300"/>
            <a:ext cx="14579600" cy="1320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1066800" y="2768600"/>
            <a:ext cx="22252698" cy="182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066800" y="469900"/>
            <a:ext cx="22237700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1066800" y="3124200"/>
            <a:ext cx="22237700" cy="937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216221" y="12985800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5000" u="none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5000" u="none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5000" u="none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5000" u="none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5000" u="none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5000" u="none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5000" u="none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5000" u="none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5000" u="none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eodacenter.github.io/data-and-lab/KingCounty-HouseSales2015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kc.jpeg" descr="kc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498" y="-152246"/>
            <a:ext cx="24569225" cy="13931293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King County Housing Price Model"/>
          <p:cNvSpPr txBox="1"/>
          <p:nvPr>
            <p:ph type="ctrTitle"/>
          </p:nvPr>
        </p:nvSpPr>
        <p:spPr>
          <a:xfrm>
            <a:off x="10498123" y="-2245346"/>
            <a:ext cx="22237701" cy="4171877"/>
          </a:xfrm>
          <a:prstGeom prst="rect">
            <a:avLst/>
          </a:prstGeom>
        </p:spPr>
        <p:txBody>
          <a:bodyPr/>
          <a:lstStyle>
            <a:lvl1pPr>
              <a:defRPr sz="6800"/>
            </a:lvl1pPr>
          </a:lstStyle>
          <a:p>
            <a:pPr/>
            <a:r>
              <a:t>King County Housing Price Model</a:t>
            </a:r>
          </a:p>
        </p:txBody>
      </p:sp>
      <p:sp>
        <p:nvSpPr>
          <p:cNvPr id="129" name="Sunita Chand and Peter Zimmerman"/>
          <p:cNvSpPr txBox="1"/>
          <p:nvPr>
            <p:ph type="subTitle" sz="quarter" idx="1"/>
          </p:nvPr>
        </p:nvSpPr>
        <p:spPr>
          <a:xfrm>
            <a:off x="10498123" y="2475018"/>
            <a:ext cx="22237701" cy="1435101"/>
          </a:xfrm>
          <a:prstGeom prst="rect">
            <a:avLst/>
          </a:prstGeom>
        </p:spPr>
        <p:txBody>
          <a:bodyPr/>
          <a:lstStyle/>
          <a:p>
            <a:pPr/>
            <a:r>
              <a:t>Sunita Chand and Peter Zimmerman</a:t>
            </a:r>
          </a:p>
        </p:txBody>
      </p:sp>
      <p:pic>
        <p:nvPicPr>
          <p:cNvPr id="130" name="ironghack.png" descr="ironghac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63687" y="11170330"/>
            <a:ext cx="2365052" cy="23650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onclusions and future dire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Conclusions and future directions</a:t>
            </a:r>
          </a:p>
        </p:txBody>
      </p:sp>
      <p:sp>
        <p:nvSpPr>
          <p:cNvPr id="212" name="EDA insight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5150" indent="-565150" defTabSz="734694">
              <a:spcBef>
                <a:spcPts val="5200"/>
              </a:spcBef>
              <a:defRPr sz="4450">
                <a:solidFill>
                  <a:srgbClr val="000000"/>
                </a:solidFill>
              </a:defRPr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EDA</a:t>
            </a:r>
            <a:r>
              <a:t> insights:</a:t>
            </a:r>
          </a:p>
          <a:p>
            <a:pPr lvl="1" marL="1130300" indent="-565150" defTabSz="734694">
              <a:spcBef>
                <a:spcPts val="5200"/>
              </a:spcBef>
              <a:defRPr sz="4450">
                <a:solidFill>
                  <a:srgbClr val="000000"/>
                </a:solidFill>
              </a:defRPr>
            </a:pPr>
            <a:r>
              <a:t>KC County house cost depends mostly on size, grade, and location. Additional factors such as waterfront and view serve to increase price.</a:t>
            </a:r>
          </a:p>
          <a:p>
            <a:pPr marL="565150" indent="-565150" defTabSz="734694">
              <a:spcBef>
                <a:spcPts val="5200"/>
              </a:spcBef>
              <a:defRPr sz="4450">
                <a:solidFill>
                  <a:srgbClr val="000000"/>
                </a:solidFill>
              </a:defRPr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Model</a:t>
            </a:r>
            <a:r>
              <a:t> results:</a:t>
            </a:r>
          </a:p>
          <a:p>
            <a:pPr lvl="1" marL="1130300" indent="-565150" defTabSz="734694">
              <a:spcBef>
                <a:spcPts val="5200"/>
              </a:spcBef>
              <a:defRPr sz="4450">
                <a:solidFill>
                  <a:srgbClr val="000000"/>
                </a:solidFill>
              </a:defRPr>
            </a:pPr>
            <a:r>
              <a:t>Linear regression provides housing predictions to reasonable accuracy</a:t>
            </a:r>
            <a:br/>
            <a:r>
              <a:t>after data conditioning, with an error of about 65k on average and </a:t>
            </a:r>
          </a:p>
          <a:p>
            <a:pPr marL="565150" indent="-565150" defTabSz="734694">
              <a:spcBef>
                <a:spcPts val="5200"/>
              </a:spcBef>
              <a:defRPr sz="4450">
                <a:solidFill>
                  <a:srgbClr val="000000"/>
                </a:solidFill>
              </a:defRPr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Improvements</a:t>
            </a:r>
            <a:r>
              <a:t>:</a:t>
            </a:r>
          </a:p>
          <a:p>
            <a:pPr lvl="1" marL="1130300" indent="-565150" defTabSz="734694">
              <a:spcBef>
                <a:spcPts val="5200"/>
              </a:spcBef>
              <a:defRPr sz="4450">
                <a:solidFill>
                  <a:srgbClr val="000000"/>
                </a:solidFill>
              </a:defRPr>
            </a:pPr>
            <a:r>
              <a:t>Adding more features like school quality, crime, income, etc could improve the model. </a:t>
            </a:r>
          </a:p>
        </p:txBody>
      </p:sp>
      <p:pic>
        <p:nvPicPr>
          <p:cNvPr id="213" name="R^2_=_0.83-8.pdf" descr="R^2_=_0.83-8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00578" y="8631089"/>
            <a:ext cx="2109579" cy="4550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Introduction/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Introduction/Overview</a:t>
            </a:r>
          </a:p>
        </p:txBody>
      </p:sp>
      <p:sp>
        <p:nvSpPr>
          <p:cNvPr id="133" name="Project Goal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5450" indent="-425450" defTabSz="553084">
              <a:spcBef>
                <a:spcPts val="3900"/>
              </a:spcBef>
              <a:defRPr sz="3350">
                <a:solidFill>
                  <a:srgbClr val="000000"/>
                </a:solidFill>
              </a:defRPr>
            </a:pPr>
          </a:p>
          <a:p>
            <a:pPr marL="425450" indent="-425450" defTabSz="553084">
              <a:spcBef>
                <a:spcPts val="3900"/>
              </a:spcBef>
              <a:defRPr sz="3350">
                <a:solidFill>
                  <a:srgbClr val="000000"/>
                </a:solidFill>
              </a:defRPr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Project Goals:</a:t>
            </a:r>
            <a:r>
              <a:t> </a:t>
            </a:r>
          </a:p>
          <a:p>
            <a:pPr lvl="1" marL="1225296" indent="-612648" defTabSz="553084">
              <a:spcBef>
                <a:spcPts val="3900"/>
              </a:spcBef>
              <a:buSzPct val="100000"/>
              <a:buFontTx/>
              <a:buAutoNum type="arabicPeriod" startAt="1"/>
              <a:defRPr sz="3350">
                <a:solidFill>
                  <a:srgbClr val="000000"/>
                </a:solidFill>
              </a:defRPr>
            </a:pPr>
            <a:r>
              <a:rPr b="1">
                <a:solidFill>
                  <a:schemeClr val="accent1">
                    <a:satOff val="20231"/>
                    <a:lumOff val="-16526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</a:t>
            </a:r>
            <a:r>
              <a:t> and analyse data influencing factors. </a:t>
            </a:r>
          </a:p>
          <a:p>
            <a:pPr lvl="1" marL="1225296" indent="-612648" defTabSz="553084">
              <a:spcBef>
                <a:spcPts val="3900"/>
              </a:spcBef>
              <a:buSzPct val="100000"/>
              <a:buFontTx/>
              <a:buAutoNum type="arabicPeriod" startAt="1"/>
              <a:defRPr sz="3350">
                <a:solidFill>
                  <a:srgbClr val="000000"/>
                </a:solidFill>
              </a:defRPr>
            </a:pPr>
            <a:r>
              <a:rPr b="1">
                <a:solidFill>
                  <a:schemeClr val="accent5">
                    <a:hueOff val="-309130"/>
                    <a:satOff val="-11805"/>
                    <a:lumOff val="-13439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</a:t>
            </a:r>
            <a:r>
              <a:t> housing </a:t>
            </a:r>
            <a:r>
              <a:rPr i="1" u="sng">
                <a:solidFill>
                  <a:schemeClr val="accent1">
                    <a:satOff val="20231"/>
                    <a:lumOff val="-16526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prices</a:t>
            </a:r>
            <a:r>
              <a:t> in King County (Seattle area) using 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linear regression</a:t>
            </a:r>
            <a:r>
              <a:t>.</a:t>
            </a:r>
          </a:p>
          <a:p>
            <a:pPr marL="425450" indent="-425450" defTabSz="553084">
              <a:spcBef>
                <a:spcPts val="3900"/>
              </a:spcBef>
              <a:defRPr sz="3350">
                <a:solidFill>
                  <a:srgbClr val="000000"/>
                </a:solidFill>
              </a:defRPr>
            </a:pPr>
          </a:p>
          <a:p>
            <a:pPr marL="425450" indent="-425450" defTabSz="553084">
              <a:spcBef>
                <a:spcPts val="3900"/>
              </a:spcBef>
              <a:defRPr sz="3350">
                <a:solidFill>
                  <a:srgbClr val="000000"/>
                </a:solidFill>
              </a:defRPr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Data: </a:t>
            </a:r>
            <a:r>
              <a:t>Market sales from years 2014-2015 (</a:t>
            </a:r>
            <a:r>
              <a:rPr u="sng">
                <a:hlinkClick r:id="rId2" invalidUrl="" action="" tgtFrame="" tooltip="" history="1" highlightClick="0" endSnd="0"/>
              </a:rPr>
              <a:t>KC source</a:t>
            </a:r>
            <a:r>
              <a:t>)</a:t>
            </a:r>
          </a:p>
          <a:p>
            <a:pPr lvl="1" marL="850900" indent="-425450" defTabSz="553084">
              <a:spcBef>
                <a:spcPts val="3900"/>
              </a:spcBef>
              <a:defRPr sz="3350">
                <a:solidFill>
                  <a:srgbClr val="000000"/>
                </a:solidFill>
              </a:defRPr>
            </a:pPr>
            <a:r>
              <a:t>21613 sales records and 20 features. Range of target variable </a:t>
            </a:r>
            <a:r>
              <a:rPr b="1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</a:t>
            </a:r>
            <a:r>
              <a:t>(price)=$134,000.0 and </a:t>
            </a:r>
            <a:r>
              <a:rPr b="1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</a:t>
            </a:r>
            <a:r>
              <a:t>(price)=$2,450,000.</a:t>
            </a:r>
          </a:p>
          <a:p>
            <a:pPr lvl="1" marL="850900" indent="-425450" defTabSz="553084">
              <a:spcBef>
                <a:spcPts val="3900"/>
              </a:spcBef>
              <a:defRPr sz="3350">
                <a:solidFill>
                  <a:srgbClr val="000000"/>
                </a:solidFill>
              </a:defRPr>
            </a:pPr>
            <a:r>
              <a:t>Features influencing price?</a:t>
            </a:r>
          </a:p>
          <a:p>
            <a:pPr lvl="2" marL="1276350" indent="-425450" defTabSz="553084">
              <a:spcBef>
                <a:spcPts val="3900"/>
              </a:spcBef>
              <a:defRPr sz="3350">
                <a:solidFill>
                  <a:srgbClr val="000000"/>
                </a:solidFill>
              </a:defRPr>
            </a:pP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Expectations</a:t>
            </a:r>
            <a:r>
              <a:t> -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size</a:t>
            </a:r>
            <a:r>
              <a:t>, location, amenities, construction cost, # of rooms, waterfront, 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Key Price Indicators: Siz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Price Indicators: Size</a:t>
            </a:r>
          </a:p>
        </p:txBody>
      </p:sp>
      <p:sp>
        <p:nvSpPr>
          <p:cNvPr id="136" name="Text"/>
          <p:cNvSpPr txBox="1"/>
          <p:nvPr/>
        </p:nvSpPr>
        <p:spPr>
          <a:xfrm>
            <a:off x="3794800" y="11224593"/>
            <a:ext cx="127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137" name="Text"/>
          <p:cNvSpPr txBox="1"/>
          <p:nvPr/>
        </p:nvSpPr>
        <p:spPr>
          <a:xfrm>
            <a:off x="7972511" y="8186701"/>
            <a:ext cx="127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138" name="Text"/>
          <p:cNvSpPr txBox="1"/>
          <p:nvPr/>
        </p:nvSpPr>
        <p:spPr>
          <a:xfrm>
            <a:off x="20637275" y="11745120"/>
            <a:ext cx="127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pic>
        <p:nvPicPr>
          <p:cNvPr id="139" name="Group" descr="Group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89505" y="3333370"/>
            <a:ext cx="13467876" cy="9580242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Line"/>
          <p:cNvSpPr/>
          <p:nvPr/>
        </p:nvSpPr>
        <p:spPr>
          <a:xfrm flipV="1">
            <a:off x="12035548" y="4454795"/>
            <a:ext cx="6400415" cy="6711410"/>
          </a:xfrm>
          <a:prstGeom prst="line">
            <a:avLst/>
          </a:prstGeom>
          <a:ln w="1016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1" name="We find that price is most  strongly correlated with living space"/>
          <p:cNvSpPr txBox="1"/>
          <p:nvPr/>
        </p:nvSpPr>
        <p:spPr>
          <a:xfrm>
            <a:off x="1564590" y="4560815"/>
            <a:ext cx="7614871" cy="1840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defRPr sz="3800"/>
            </a:pPr>
            <a:r>
              <a:t>We find that price is most </a:t>
            </a:r>
            <a:br/>
            <a:r>
              <a:t>strongly correlated with living space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Key Price Indicators: Lo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Price Indicators: Location</a:t>
            </a:r>
          </a:p>
        </p:txBody>
      </p:sp>
      <p:sp>
        <p:nvSpPr>
          <p:cNvPr id="144" name="Text"/>
          <p:cNvSpPr txBox="1"/>
          <p:nvPr/>
        </p:nvSpPr>
        <p:spPr>
          <a:xfrm>
            <a:off x="3794800" y="11224593"/>
            <a:ext cx="127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145" name="Text"/>
          <p:cNvSpPr txBox="1"/>
          <p:nvPr/>
        </p:nvSpPr>
        <p:spPr>
          <a:xfrm>
            <a:off x="7972511" y="8186701"/>
            <a:ext cx="127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146" name="Text"/>
          <p:cNvSpPr txBox="1"/>
          <p:nvPr/>
        </p:nvSpPr>
        <p:spPr>
          <a:xfrm>
            <a:off x="20637275" y="11745120"/>
            <a:ext cx="127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pic>
        <p:nvPicPr>
          <p:cNvPr id="147" name="zip_code_wise_price.png" descr="zip_code_wise_price.png"/>
          <p:cNvPicPr>
            <a:picLocks noChangeAspect="1"/>
          </p:cNvPicPr>
          <p:nvPr/>
        </p:nvPicPr>
        <p:blipFill>
          <a:blip r:embed="rId2">
            <a:extLst/>
          </a:blip>
          <a:srcRect l="0" t="8094" r="0" b="4223"/>
          <a:stretch>
            <a:fillRect/>
          </a:stretch>
        </p:blipFill>
        <p:spPr>
          <a:xfrm>
            <a:off x="216719" y="3098981"/>
            <a:ext cx="17619054" cy="8196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0" name="Group"/>
          <p:cNvGrpSpPr/>
          <p:nvPr/>
        </p:nvGrpSpPr>
        <p:grpSpPr>
          <a:xfrm>
            <a:off x="1564561" y="3839408"/>
            <a:ext cx="15277432" cy="8303238"/>
            <a:chOff x="0" y="0"/>
            <a:chExt cx="15277430" cy="8303236"/>
          </a:xfrm>
        </p:grpSpPr>
        <p:sp>
          <p:nvSpPr>
            <p:cNvPr id="148" name="Zipcode"/>
            <p:cNvSpPr txBox="1"/>
            <p:nvPr/>
          </p:nvSpPr>
          <p:spPr>
            <a:xfrm>
              <a:off x="12198760" y="0"/>
              <a:ext cx="3078671" cy="1038112"/>
            </a:xfrm>
            <a:prstGeom prst="rect">
              <a:avLst/>
            </a:prstGeom>
            <a:solidFill>
              <a:schemeClr val="accent1">
                <a:satOff val="12166"/>
                <a:lumOff val="-13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Zipcode</a:t>
              </a:r>
            </a:p>
          </p:txBody>
        </p:sp>
        <p:sp>
          <p:nvSpPr>
            <p:cNvPr id="149" name="Line"/>
            <p:cNvSpPr/>
            <p:nvPr/>
          </p:nvSpPr>
          <p:spPr>
            <a:xfrm flipH="1" flipV="1">
              <a:off x="-1" y="7268942"/>
              <a:ext cx="3495653" cy="1034295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151" name="Oval"/>
          <p:cNvSpPr/>
          <p:nvPr/>
        </p:nvSpPr>
        <p:spPr>
          <a:xfrm>
            <a:off x="841029" y="10438754"/>
            <a:ext cx="837801" cy="693119"/>
          </a:xfrm>
          <a:prstGeom prst="ellipse">
            <a:avLst/>
          </a:prstGeom>
          <a:solidFill>
            <a:schemeClr val="accent5">
              <a:hueOff val="-309130"/>
              <a:satOff val="-11805"/>
              <a:lumOff val="-13439"/>
              <a:alpha val="3926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2" name="Medina &amp; Bellevue regions"/>
          <p:cNvSpPr txBox="1"/>
          <p:nvPr/>
        </p:nvSpPr>
        <p:spPr>
          <a:xfrm>
            <a:off x="4816657" y="11955427"/>
            <a:ext cx="3709989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chemeClr val="accent6">
                    <a:hueOff val="-101409"/>
                    <a:satOff val="-1395"/>
                    <a:lumOff val="13614"/>
                  </a:schemeClr>
                </a:solidFill>
              </a:defRPr>
            </a:lvl1pPr>
          </a:lstStyle>
          <a:p>
            <a:pPr/>
            <a:r>
              <a:t>Medina &amp; Bellevue regions</a:t>
            </a:r>
          </a:p>
        </p:txBody>
      </p:sp>
      <p:sp>
        <p:nvSpPr>
          <p:cNvPr id="153" name="Zipcode acts a categorical feature. It has no natural…"/>
          <p:cNvSpPr txBox="1"/>
          <p:nvPr/>
        </p:nvSpPr>
        <p:spPr>
          <a:xfrm>
            <a:off x="18371641" y="5975631"/>
            <a:ext cx="5306722" cy="1764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600"/>
            </a:pPr>
            <a:r>
              <a:t>Zipcode acts a categorical</a:t>
            </a:r>
            <a:br/>
            <a:r>
              <a:t>feature. It has no natural </a:t>
            </a:r>
          </a:p>
          <a:p>
            <a:pPr algn="l">
              <a:defRPr sz="3600"/>
            </a:pPr>
            <a:r>
              <a:t>ranking but it’s discrete.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rice variation by reg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Price variation by region</a:t>
            </a:r>
          </a:p>
        </p:txBody>
      </p:sp>
      <p:sp>
        <p:nvSpPr>
          <p:cNvPr id="156" name="Text"/>
          <p:cNvSpPr txBox="1"/>
          <p:nvPr/>
        </p:nvSpPr>
        <p:spPr>
          <a:xfrm>
            <a:off x="18547066" y="9815208"/>
            <a:ext cx="127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pic>
        <p:nvPicPr>
          <p:cNvPr id="157" name="Sheet 2.png" descr="Sheet 2.png"/>
          <p:cNvPicPr>
            <a:picLocks noChangeAspect="1"/>
          </p:cNvPicPr>
          <p:nvPr/>
        </p:nvPicPr>
        <p:blipFill>
          <a:blip r:embed="rId2">
            <a:extLst/>
          </a:blip>
          <a:srcRect l="0" t="6248" r="0" b="0"/>
          <a:stretch>
            <a:fillRect/>
          </a:stretch>
        </p:blipFill>
        <p:spPr>
          <a:xfrm>
            <a:off x="1242162" y="3266165"/>
            <a:ext cx="15765924" cy="100749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1" name="Group"/>
          <p:cNvGrpSpPr/>
          <p:nvPr/>
        </p:nvGrpSpPr>
        <p:grpSpPr>
          <a:xfrm>
            <a:off x="8203143" y="4802978"/>
            <a:ext cx="13834426" cy="3598353"/>
            <a:chOff x="0" y="0"/>
            <a:chExt cx="13834426" cy="3598352"/>
          </a:xfrm>
        </p:grpSpPr>
        <p:sp>
          <p:nvSpPr>
            <p:cNvPr id="158" name="Line"/>
            <p:cNvSpPr/>
            <p:nvPr/>
          </p:nvSpPr>
          <p:spPr>
            <a:xfrm flipH="1">
              <a:off x="0" y="1521917"/>
              <a:ext cx="7254376" cy="991342"/>
            </a:xfrm>
            <a:prstGeom prst="lin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pic>
          <p:nvPicPr>
            <p:cNvPr id="159" name="billgates.jpg" descr="billgates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980422" y="0"/>
              <a:ext cx="6854005" cy="35983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0" name="bill-gates.jpg" descr="bill-gates.jp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6975109" y="74893"/>
              <a:ext cx="1723657" cy="11473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1" grpId="2"/>
      <p:bldP build="whole" bldLvl="1" animBg="1" rev="0" advAuto="0" spid="15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Key Price Indicators: Gra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Price Indicators: Grade </a:t>
            </a:r>
          </a:p>
        </p:txBody>
      </p:sp>
      <p:sp>
        <p:nvSpPr>
          <p:cNvPr id="164" name="Text"/>
          <p:cNvSpPr txBox="1"/>
          <p:nvPr/>
        </p:nvSpPr>
        <p:spPr>
          <a:xfrm>
            <a:off x="3794800" y="11224593"/>
            <a:ext cx="127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165" name="Text"/>
          <p:cNvSpPr txBox="1"/>
          <p:nvPr/>
        </p:nvSpPr>
        <p:spPr>
          <a:xfrm>
            <a:off x="7972511" y="8186701"/>
            <a:ext cx="127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166" name="Text"/>
          <p:cNvSpPr txBox="1"/>
          <p:nvPr/>
        </p:nvSpPr>
        <p:spPr>
          <a:xfrm>
            <a:off x="20637275" y="11745120"/>
            <a:ext cx="127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167" name="Grade is determined by the construction costs (materials, etc). We see that building on the island is the very costly!"/>
          <p:cNvSpPr txBox="1"/>
          <p:nvPr/>
        </p:nvSpPr>
        <p:spPr>
          <a:xfrm>
            <a:off x="2354256" y="12649065"/>
            <a:ext cx="15886431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/>
            </a:lvl1pPr>
          </a:lstStyle>
          <a:p>
            <a:pPr/>
            <a:r>
              <a:t>Grade is determined by the construction costs (materials, etc). We see that building on the island is the very costly!  </a:t>
            </a:r>
          </a:p>
        </p:txBody>
      </p:sp>
      <p:pic>
        <p:nvPicPr>
          <p:cNvPr id="168" name="gradeprice.png" descr="gradeprice.png"/>
          <p:cNvPicPr>
            <a:picLocks noChangeAspect="0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30374" y="3250727"/>
            <a:ext cx="12102018" cy="8922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locationwise_grade.png" descr="locationwise_grade.png"/>
          <p:cNvPicPr>
            <a:picLocks noChangeAspect="1"/>
          </p:cNvPicPr>
          <p:nvPr/>
        </p:nvPicPr>
        <p:blipFill>
          <a:blip r:embed="rId3">
            <a:extLst/>
          </a:blip>
          <a:srcRect l="0" t="5075" r="29420" b="9064"/>
          <a:stretch>
            <a:fillRect/>
          </a:stretch>
        </p:blipFill>
        <p:spPr>
          <a:xfrm>
            <a:off x="13478994" y="3180885"/>
            <a:ext cx="9410308" cy="87256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econdary Price Indicators: View and Waterfront"/>
          <p:cNvSpPr txBox="1"/>
          <p:nvPr>
            <p:ph type="title"/>
          </p:nvPr>
        </p:nvSpPr>
        <p:spPr>
          <a:xfrm>
            <a:off x="1066800" y="469900"/>
            <a:ext cx="20701231" cy="1968500"/>
          </a:xfrm>
          <a:prstGeom prst="rect">
            <a:avLst/>
          </a:prstGeom>
        </p:spPr>
        <p:txBody>
          <a:bodyPr/>
          <a:lstStyle/>
          <a:p>
            <a:pPr lvl="1"/>
            <a:r>
              <a:t>Secondary Price Indicators: View and Waterfront</a:t>
            </a:r>
          </a:p>
        </p:txBody>
      </p:sp>
      <p:sp>
        <p:nvSpPr>
          <p:cNvPr id="172" name="Waterfront (yes or no)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635000" indent="-635000">
              <a:spcBef>
                <a:spcPts val="5900"/>
              </a:spcBef>
              <a:defRPr sz="3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Waterfront (yes or no)</a:t>
            </a:r>
          </a:p>
          <a:p>
            <a:pPr lvl="1" marL="1270000" indent="-635000">
              <a:spcBef>
                <a:spcPts val="5900"/>
              </a:spcBef>
              <a:defRPr sz="3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Houses with waterfront cost roughly 3x more on average.</a:t>
            </a:r>
          </a:p>
          <a:p>
            <a:pPr marL="635000" indent="-635000">
              <a:spcBef>
                <a:spcPts val="5900"/>
              </a:spcBef>
              <a:defRPr sz="3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</a:p>
          <a:p>
            <a:pPr marL="635000" indent="-635000">
              <a:spcBef>
                <a:spcPts val="5900"/>
              </a:spcBef>
              <a:defRPr sz="3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View is given as rank from 0 to 4. </a:t>
            </a:r>
          </a:p>
          <a:p>
            <a:pPr lvl="1" marL="1270000" indent="-635000">
              <a:spcBef>
                <a:spcPts val="5900"/>
              </a:spcBef>
              <a:defRPr sz="3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90% of houses sold have a view rank 0.  However, those with a view see an</a:t>
            </a:r>
            <a:br/>
            <a:r>
              <a:t>increases the price of around 20%.</a:t>
            </a:r>
          </a:p>
        </p:txBody>
      </p:sp>
      <p:pic>
        <p:nvPicPr>
          <p:cNvPr id="173" name="view.png" descr="view.png"/>
          <p:cNvPicPr>
            <a:picLocks noChangeAspect="1"/>
          </p:cNvPicPr>
          <p:nvPr/>
        </p:nvPicPr>
        <p:blipFill>
          <a:blip r:embed="rId2">
            <a:extLst/>
          </a:blip>
          <a:srcRect l="411" t="7019" r="411" b="0"/>
          <a:stretch>
            <a:fillRect/>
          </a:stretch>
        </p:blipFill>
        <p:spPr>
          <a:xfrm>
            <a:off x="11253882" y="3831639"/>
            <a:ext cx="13389100" cy="92349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rcRect l="0" t="4091" r="13786" b="0"/>
          <a:stretch>
            <a:fillRect/>
          </a:stretch>
        </p:blipFill>
        <p:spPr>
          <a:xfrm>
            <a:off x="526176" y="902339"/>
            <a:ext cx="12823952" cy="12772803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Text"/>
          <p:cNvSpPr txBox="1"/>
          <p:nvPr/>
        </p:nvSpPr>
        <p:spPr>
          <a:xfrm>
            <a:off x="6874588" y="6787607"/>
            <a:ext cx="127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177" name="Rectangle"/>
          <p:cNvSpPr/>
          <p:nvPr/>
        </p:nvSpPr>
        <p:spPr>
          <a:xfrm flipH="1" rot="16200000">
            <a:off x="1210912" y="1521608"/>
            <a:ext cx="278842" cy="845182"/>
          </a:xfrm>
          <a:prstGeom prst="rect">
            <a:avLst/>
          </a:prstGeom>
          <a:solidFill>
            <a:srgbClr val="FFFB00">
              <a:alpha val="3904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8" name="Rectangle"/>
          <p:cNvSpPr/>
          <p:nvPr/>
        </p:nvSpPr>
        <p:spPr>
          <a:xfrm rot="16200000">
            <a:off x="1210912" y="4380288"/>
            <a:ext cx="278842" cy="845182"/>
          </a:xfrm>
          <a:prstGeom prst="rect">
            <a:avLst/>
          </a:prstGeom>
          <a:solidFill>
            <a:srgbClr val="FFFB00">
              <a:alpha val="3904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9" name="Rectangle"/>
          <p:cNvSpPr/>
          <p:nvPr/>
        </p:nvSpPr>
        <p:spPr>
          <a:xfrm rot="16200000">
            <a:off x="1082778" y="3616021"/>
            <a:ext cx="278843" cy="950809"/>
          </a:xfrm>
          <a:prstGeom prst="rect">
            <a:avLst/>
          </a:prstGeom>
          <a:solidFill>
            <a:srgbClr val="FFFB00">
              <a:alpha val="3904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0" name="Rectangle"/>
          <p:cNvSpPr/>
          <p:nvPr/>
        </p:nvSpPr>
        <p:spPr>
          <a:xfrm rot="16200000">
            <a:off x="1210912" y="5091742"/>
            <a:ext cx="278842" cy="845181"/>
          </a:xfrm>
          <a:prstGeom prst="rect">
            <a:avLst/>
          </a:prstGeom>
          <a:solidFill>
            <a:srgbClr val="FF2600">
              <a:alpha val="3904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1" name="Rectangle"/>
          <p:cNvSpPr/>
          <p:nvPr/>
        </p:nvSpPr>
        <p:spPr>
          <a:xfrm rot="16200000">
            <a:off x="1395440" y="10300365"/>
            <a:ext cx="278843" cy="581180"/>
          </a:xfrm>
          <a:prstGeom prst="rect">
            <a:avLst/>
          </a:prstGeom>
          <a:solidFill>
            <a:srgbClr val="FF2600">
              <a:alpha val="3904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2" name="Rectangle"/>
          <p:cNvSpPr/>
          <p:nvPr/>
        </p:nvSpPr>
        <p:spPr>
          <a:xfrm rot="16200000">
            <a:off x="1323899" y="3025228"/>
            <a:ext cx="278843" cy="709488"/>
          </a:xfrm>
          <a:prstGeom prst="rect">
            <a:avLst/>
          </a:prstGeom>
          <a:solidFill>
            <a:srgbClr val="FF40FF">
              <a:alpha val="3904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3" name="Rectangle"/>
          <p:cNvSpPr/>
          <p:nvPr/>
        </p:nvSpPr>
        <p:spPr>
          <a:xfrm rot="16200000">
            <a:off x="1323899" y="11654117"/>
            <a:ext cx="278843" cy="709487"/>
          </a:xfrm>
          <a:prstGeom prst="rect">
            <a:avLst/>
          </a:prstGeom>
          <a:solidFill>
            <a:srgbClr val="00FDFF">
              <a:alpha val="3904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4" name="Rectangle"/>
          <p:cNvSpPr/>
          <p:nvPr/>
        </p:nvSpPr>
        <p:spPr>
          <a:xfrm rot="16200000">
            <a:off x="11844992" y="1356399"/>
            <a:ext cx="278842" cy="709487"/>
          </a:xfrm>
          <a:prstGeom prst="rect">
            <a:avLst/>
          </a:prstGeom>
          <a:solidFill>
            <a:srgbClr val="00FDFF">
              <a:alpha val="3904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5" name="Rectangle"/>
          <p:cNvSpPr/>
          <p:nvPr/>
        </p:nvSpPr>
        <p:spPr>
          <a:xfrm flipH="1" rot="16200000">
            <a:off x="11844992" y="2096270"/>
            <a:ext cx="278842" cy="709487"/>
          </a:xfrm>
          <a:prstGeom prst="rect">
            <a:avLst/>
          </a:prstGeom>
          <a:solidFill>
            <a:srgbClr val="FFFB00">
              <a:alpha val="3904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6" name="Rectangle"/>
          <p:cNvSpPr/>
          <p:nvPr/>
        </p:nvSpPr>
        <p:spPr>
          <a:xfrm rot="16200000">
            <a:off x="388158" y="5159589"/>
            <a:ext cx="278843" cy="709487"/>
          </a:xfrm>
          <a:prstGeom prst="rect">
            <a:avLst/>
          </a:prstGeom>
          <a:solidFill>
            <a:srgbClr val="FF40FF">
              <a:alpha val="3904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7" name="Rectangle"/>
          <p:cNvSpPr/>
          <p:nvPr/>
        </p:nvSpPr>
        <p:spPr>
          <a:xfrm rot="16200000">
            <a:off x="11844992" y="2836142"/>
            <a:ext cx="278842" cy="709487"/>
          </a:xfrm>
          <a:prstGeom prst="rect">
            <a:avLst/>
          </a:prstGeom>
          <a:solidFill>
            <a:srgbClr val="FF40FF">
              <a:alpha val="3904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8" name="Rectangle"/>
          <p:cNvSpPr/>
          <p:nvPr/>
        </p:nvSpPr>
        <p:spPr>
          <a:xfrm rot="16200000">
            <a:off x="11909146" y="3683528"/>
            <a:ext cx="278842" cy="709487"/>
          </a:xfrm>
          <a:prstGeom prst="rect">
            <a:avLst/>
          </a:prstGeom>
          <a:solidFill>
            <a:srgbClr val="FF2600">
              <a:alpha val="3904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9" name="Encoded"/>
          <p:cNvSpPr txBox="1"/>
          <p:nvPr/>
        </p:nvSpPr>
        <p:spPr>
          <a:xfrm>
            <a:off x="11337170" y="1480612"/>
            <a:ext cx="129448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Encoded</a:t>
            </a:r>
          </a:p>
        </p:txBody>
      </p:sp>
      <p:sp>
        <p:nvSpPr>
          <p:cNvPr id="190" name="Dropped"/>
          <p:cNvSpPr txBox="1"/>
          <p:nvPr/>
        </p:nvSpPr>
        <p:spPr>
          <a:xfrm>
            <a:off x="11351343" y="2237234"/>
            <a:ext cx="126614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Dropped</a:t>
            </a:r>
          </a:p>
        </p:txBody>
      </p:sp>
      <p:sp>
        <p:nvSpPr>
          <p:cNvPr id="191" name="Transformed"/>
          <p:cNvSpPr txBox="1"/>
          <p:nvPr/>
        </p:nvSpPr>
        <p:spPr>
          <a:xfrm>
            <a:off x="11108570" y="2960355"/>
            <a:ext cx="175168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Transformed</a:t>
            </a:r>
          </a:p>
        </p:txBody>
      </p:sp>
      <p:sp>
        <p:nvSpPr>
          <p:cNvPr id="192" name="Important"/>
          <p:cNvSpPr txBox="1"/>
          <p:nvPr/>
        </p:nvSpPr>
        <p:spPr>
          <a:xfrm>
            <a:off x="11359261" y="3807742"/>
            <a:ext cx="137861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Important</a:t>
            </a:r>
          </a:p>
        </p:txBody>
      </p:sp>
      <p:sp>
        <p:nvSpPr>
          <p:cNvPr id="193" name="Text"/>
          <p:cNvSpPr txBox="1"/>
          <p:nvPr/>
        </p:nvSpPr>
        <p:spPr>
          <a:xfrm>
            <a:off x="19613120" y="6105639"/>
            <a:ext cx="127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194" name="Text"/>
          <p:cNvSpPr txBox="1"/>
          <p:nvPr/>
        </p:nvSpPr>
        <p:spPr>
          <a:xfrm>
            <a:off x="16440042" y="3278371"/>
            <a:ext cx="127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grpSp>
        <p:nvGrpSpPr>
          <p:cNvPr id="199" name="Group"/>
          <p:cNvGrpSpPr/>
          <p:nvPr/>
        </p:nvGrpSpPr>
        <p:grpSpPr>
          <a:xfrm>
            <a:off x="14555260" y="1017941"/>
            <a:ext cx="8398112" cy="11674832"/>
            <a:chOff x="0" y="0"/>
            <a:chExt cx="8398110" cy="11674831"/>
          </a:xfrm>
        </p:grpSpPr>
        <p:pic>
          <p:nvPicPr>
            <p:cNvPr id="195" name="unknown.png" descr="unknown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47345" r="0" b="0"/>
            <a:stretch>
              <a:fillRect/>
            </a:stretch>
          </p:blipFill>
          <p:spPr>
            <a:xfrm>
              <a:off x="580840" y="7821973"/>
              <a:ext cx="7317223" cy="3852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6" name="unknown.png" descr="unknown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47511" r="0" b="0"/>
            <a:stretch>
              <a:fillRect/>
            </a:stretch>
          </p:blipFill>
          <p:spPr>
            <a:xfrm>
              <a:off x="0" y="0"/>
              <a:ext cx="8398111" cy="44080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7" name="Arrow"/>
            <p:cNvSpPr/>
            <p:nvPr/>
          </p:nvSpPr>
          <p:spPr>
            <a:xfrm flipH="1" rot="16200000">
              <a:off x="3870194" y="5480032"/>
              <a:ext cx="1270001" cy="1270001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FF40FF">
                <a:alpha val="5712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8" name="Transformed"/>
            <p:cNvSpPr txBox="1"/>
            <p:nvPr/>
          </p:nvSpPr>
          <p:spPr>
            <a:xfrm>
              <a:off x="3629351" y="5884503"/>
              <a:ext cx="1751687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Transformed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Modeling 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Modeling Results</a:t>
            </a:r>
          </a:p>
        </p:txBody>
      </p:sp>
      <p:sp>
        <p:nvSpPr>
          <p:cNvPr id="202" name="Linear regression predicts the KC house price  to within an error of 65k on averag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600">
                <a:solidFill>
                  <a:srgbClr val="000000"/>
                </a:solidFill>
              </a:defRPr>
            </a:pPr>
          </a:p>
          <a:p>
            <a:pPr marL="635000" indent="-635000">
              <a:defRPr sz="3200">
                <a:solidFill>
                  <a:srgbClr val="000000"/>
                </a:solidFill>
              </a:defRPr>
            </a:pPr>
            <a:r>
              <a:t>Linear regression predicts the KC house price </a:t>
            </a:r>
            <a:br/>
            <a:r>
              <a:t>to within an error of 65k on average.</a:t>
            </a:r>
            <a:br/>
          </a:p>
          <a:p>
            <a:pPr marL="580571" indent="-580571">
              <a:defRPr sz="3500">
                <a:solidFill>
                  <a:srgbClr val="000000"/>
                </a:solidFill>
              </a:defRPr>
            </a:pPr>
            <a:r>
              <a:rPr sz="3200"/>
              <a:t>The model is influenced primarily by size,</a:t>
            </a:r>
            <a:br>
              <a:rPr sz="3200"/>
            </a:br>
            <a:r>
              <a:rPr sz="3200"/>
              <a:t>grade, and zip code as expected</a:t>
            </a:r>
            <a:r>
              <a:t>.</a:t>
            </a:r>
          </a:p>
        </p:txBody>
      </p:sp>
      <p:grpSp>
        <p:nvGrpSpPr>
          <p:cNvPr id="205" name="Group"/>
          <p:cNvGrpSpPr/>
          <p:nvPr/>
        </p:nvGrpSpPr>
        <p:grpSpPr>
          <a:xfrm>
            <a:off x="11224914" y="3801071"/>
            <a:ext cx="10682385" cy="7559843"/>
            <a:chOff x="0" y="0"/>
            <a:chExt cx="10682384" cy="7559841"/>
          </a:xfrm>
        </p:grpSpPr>
        <p:pic>
          <p:nvPicPr>
            <p:cNvPr id="203" name="unknown.png" descr="unknown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0682385" cy="7559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4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878215" y="1062417"/>
              <a:ext cx="3131341" cy="6753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464929" y="8748147"/>
            <a:ext cx="2953633" cy="471883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Residuals"/>
          <p:cNvSpPr txBox="1"/>
          <p:nvPr/>
        </p:nvSpPr>
        <p:spPr>
          <a:xfrm>
            <a:off x="19594811" y="5785956"/>
            <a:ext cx="1607821" cy="84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sz="25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rPr>
              <a:t>Residuals</a:t>
            </a:r>
            <a:r>
              <a:t> </a:t>
            </a:r>
          </a:p>
        </p:txBody>
      </p:sp>
      <p:pic>
        <p:nvPicPr>
          <p:cNvPr id="208" name="unknown.png" descr="unknow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16440" y="7962665"/>
            <a:ext cx="5817938" cy="5563684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Text"/>
          <p:cNvSpPr txBox="1"/>
          <p:nvPr/>
        </p:nvSpPr>
        <p:spPr>
          <a:xfrm>
            <a:off x="4382806" y="10850527"/>
            <a:ext cx="127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