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1"/>
  </p:notesMasterIdLst>
  <p:sldIdLst>
    <p:sldId id="256" r:id="rId2"/>
    <p:sldId id="257" r:id="rId3"/>
    <p:sldId id="276" r:id="rId4"/>
    <p:sldId id="272" r:id="rId5"/>
    <p:sldId id="266" r:id="rId6"/>
    <p:sldId id="273" r:id="rId7"/>
    <p:sldId id="277" r:id="rId8"/>
    <p:sldId id="279" r:id="rId9"/>
    <p:sldId id="281" r:id="rId10"/>
    <p:sldId id="280" r:id="rId11"/>
    <p:sldId id="278" r:id="rId12"/>
    <p:sldId id="274" r:id="rId13"/>
    <p:sldId id="286" r:id="rId14"/>
    <p:sldId id="287" r:id="rId15"/>
    <p:sldId id="282" r:id="rId16"/>
    <p:sldId id="288" r:id="rId17"/>
    <p:sldId id="291" r:id="rId18"/>
    <p:sldId id="292" r:id="rId19"/>
    <p:sldId id="293" r:id="rId20"/>
    <p:sldId id="294" r:id="rId21"/>
    <p:sldId id="283" r:id="rId22"/>
    <p:sldId id="289" r:id="rId23"/>
    <p:sldId id="295" r:id="rId24"/>
    <p:sldId id="297" r:id="rId25"/>
    <p:sldId id="296" r:id="rId26"/>
    <p:sldId id="284" r:id="rId27"/>
    <p:sldId id="262" r:id="rId28"/>
    <p:sldId id="285"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78"/>
    <p:restoredTop sz="94567"/>
  </p:normalViewPr>
  <p:slideViewPr>
    <p:cSldViewPr snapToGrid="0">
      <p:cViewPr varScale="1">
        <p:scale>
          <a:sx n="103" d="100"/>
          <a:sy n="103" d="100"/>
        </p:scale>
        <p:origin x="8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6F5301-C721-B34D-A006-FA89E227F8BF}" type="datetimeFigureOut">
              <a:rPr lang="en-US" smtClean="0"/>
              <a:t>4/23/24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05050-722C-AE41-B15B-AF3A67B22E4B}" type="slidenum">
              <a:rPr lang="en-US" smtClean="0"/>
              <a:t>‹#›</a:t>
            </a:fld>
            <a:endParaRPr lang="en-US"/>
          </a:p>
        </p:txBody>
      </p:sp>
    </p:spTree>
    <p:extLst>
      <p:ext uri="{BB962C8B-B14F-4D97-AF65-F5344CB8AC3E}">
        <p14:creationId xmlns:p14="http://schemas.microsoft.com/office/powerpoint/2010/main" val="3669385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50C63-1E4E-C1E5-A3E2-0708F87394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255023-EBA8-24BC-74FF-A6FFFC6E11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DBE630-1FA2-A6C7-AA5C-D114D3BC97F0}"/>
              </a:ext>
            </a:extLst>
          </p:cNvPr>
          <p:cNvSpPr>
            <a:spLocks noGrp="1"/>
          </p:cNvSpPr>
          <p:nvPr>
            <p:ph type="dt" sz="half" idx="10"/>
          </p:nvPr>
        </p:nvSpPr>
        <p:spPr/>
        <p:txBody>
          <a:bodyPr/>
          <a:lstStyle/>
          <a:p>
            <a:fld id="{07723133-4730-6144-80BF-AA96AE2720D9}" type="datetime1">
              <a:rPr lang="en-CA" smtClean="0"/>
              <a:t>2024-04-23</a:t>
            </a:fld>
            <a:endParaRPr lang="en-US"/>
          </a:p>
        </p:txBody>
      </p:sp>
      <p:sp>
        <p:nvSpPr>
          <p:cNvPr id="5" name="Footer Placeholder 4">
            <a:extLst>
              <a:ext uri="{FF2B5EF4-FFF2-40B4-BE49-F238E27FC236}">
                <a16:creationId xmlns:a16="http://schemas.microsoft.com/office/drawing/2014/main" id="{C4965E3F-1B03-1894-755B-572F350D0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DEA6E0-7EB0-A270-108E-607898653167}"/>
              </a:ext>
            </a:extLst>
          </p:cNvPr>
          <p:cNvSpPr>
            <a:spLocks noGrp="1"/>
          </p:cNvSpPr>
          <p:nvPr>
            <p:ph type="sldNum" sz="quarter" idx="12"/>
          </p:nvPr>
        </p:nvSpPr>
        <p:spPr/>
        <p:txBody>
          <a:bodyPr/>
          <a:lstStyle/>
          <a:p>
            <a:fld id="{79B48539-B39A-7D4D-951F-DAEB1B43C1A3}" type="slidenum">
              <a:rPr lang="en-US" smtClean="0"/>
              <a:t>‹#›</a:t>
            </a:fld>
            <a:endParaRPr lang="en-US"/>
          </a:p>
        </p:txBody>
      </p:sp>
    </p:spTree>
    <p:extLst>
      <p:ext uri="{BB962C8B-B14F-4D97-AF65-F5344CB8AC3E}">
        <p14:creationId xmlns:p14="http://schemas.microsoft.com/office/powerpoint/2010/main" val="1064336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428F-4E9D-FA16-6AF4-A363F7B409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39801E-10E1-030B-B555-6A18928FD8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7AE86E-E3B2-6B96-E081-816D9FD02BEA}"/>
              </a:ext>
            </a:extLst>
          </p:cNvPr>
          <p:cNvSpPr>
            <a:spLocks noGrp="1"/>
          </p:cNvSpPr>
          <p:nvPr>
            <p:ph type="dt" sz="half" idx="10"/>
          </p:nvPr>
        </p:nvSpPr>
        <p:spPr/>
        <p:txBody>
          <a:bodyPr/>
          <a:lstStyle/>
          <a:p>
            <a:fld id="{CD930675-E135-0542-AF1C-FB02C9A60DCD}" type="datetime1">
              <a:rPr lang="en-CA" smtClean="0"/>
              <a:t>2024-04-23</a:t>
            </a:fld>
            <a:endParaRPr lang="en-US"/>
          </a:p>
        </p:txBody>
      </p:sp>
      <p:sp>
        <p:nvSpPr>
          <p:cNvPr id="5" name="Footer Placeholder 4">
            <a:extLst>
              <a:ext uri="{FF2B5EF4-FFF2-40B4-BE49-F238E27FC236}">
                <a16:creationId xmlns:a16="http://schemas.microsoft.com/office/drawing/2014/main" id="{45A93813-9B51-FC8C-5089-0A5E7B136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E474F9-B3C8-2347-A6BD-0B12742C8E99}"/>
              </a:ext>
            </a:extLst>
          </p:cNvPr>
          <p:cNvSpPr>
            <a:spLocks noGrp="1"/>
          </p:cNvSpPr>
          <p:nvPr>
            <p:ph type="sldNum" sz="quarter" idx="12"/>
          </p:nvPr>
        </p:nvSpPr>
        <p:spPr/>
        <p:txBody>
          <a:bodyPr/>
          <a:lstStyle/>
          <a:p>
            <a:fld id="{79B48539-B39A-7D4D-951F-DAEB1B43C1A3}" type="slidenum">
              <a:rPr lang="en-US" smtClean="0"/>
              <a:t>‹#›</a:t>
            </a:fld>
            <a:endParaRPr lang="en-US"/>
          </a:p>
        </p:txBody>
      </p:sp>
    </p:spTree>
    <p:extLst>
      <p:ext uri="{BB962C8B-B14F-4D97-AF65-F5344CB8AC3E}">
        <p14:creationId xmlns:p14="http://schemas.microsoft.com/office/powerpoint/2010/main" val="427196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6DD396-86DC-64CB-DD81-8A5ADA6DA0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826783-B1BD-21F3-4321-37EEC73E90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1CD19-DA48-3F3D-7E5A-66572D481A2E}"/>
              </a:ext>
            </a:extLst>
          </p:cNvPr>
          <p:cNvSpPr>
            <a:spLocks noGrp="1"/>
          </p:cNvSpPr>
          <p:nvPr>
            <p:ph type="dt" sz="half" idx="10"/>
          </p:nvPr>
        </p:nvSpPr>
        <p:spPr/>
        <p:txBody>
          <a:bodyPr/>
          <a:lstStyle/>
          <a:p>
            <a:fld id="{49878BA7-24A6-A84A-B13B-53423EE8CA82}" type="datetime1">
              <a:rPr lang="en-CA" smtClean="0"/>
              <a:t>2024-04-23</a:t>
            </a:fld>
            <a:endParaRPr lang="en-US"/>
          </a:p>
        </p:txBody>
      </p:sp>
      <p:sp>
        <p:nvSpPr>
          <p:cNvPr id="5" name="Footer Placeholder 4">
            <a:extLst>
              <a:ext uri="{FF2B5EF4-FFF2-40B4-BE49-F238E27FC236}">
                <a16:creationId xmlns:a16="http://schemas.microsoft.com/office/drawing/2014/main" id="{98DD5B8D-7EE3-E0E1-056E-241CA3D9CD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EDA13-78F9-0FC5-FF26-28D2DAD1892F}"/>
              </a:ext>
            </a:extLst>
          </p:cNvPr>
          <p:cNvSpPr>
            <a:spLocks noGrp="1"/>
          </p:cNvSpPr>
          <p:nvPr>
            <p:ph type="sldNum" sz="quarter" idx="12"/>
          </p:nvPr>
        </p:nvSpPr>
        <p:spPr/>
        <p:txBody>
          <a:bodyPr/>
          <a:lstStyle/>
          <a:p>
            <a:fld id="{79B48539-B39A-7D4D-951F-DAEB1B43C1A3}" type="slidenum">
              <a:rPr lang="en-US" smtClean="0"/>
              <a:t>‹#›</a:t>
            </a:fld>
            <a:endParaRPr lang="en-US"/>
          </a:p>
        </p:txBody>
      </p:sp>
    </p:spTree>
    <p:extLst>
      <p:ext uri="{BB962C8B-B14F-4D97-AF65-F5344CB8AC3E}">
        <p14:creationId xmlns:p14="http://schemas.microsoft.com/office/powerpoint/2010/main" val="375562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2BEE5-670C-3144-A588-31EDDFA57D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80F622-59E1-3EF7-D4F2-57921E0D30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6A1CC-B4B9-470A-D54A-F7B94146FD26}"/>
              </a:ext>
            </a:extLst>
          </p:cNvPr>
          <p:cNvSpPr>
            <a:spLocks noGrp="1"/>
          </p:cNvSpPr>
          <p:nvPr>
            <p:ph type="dt" sz="half" idx="10"/>
          </p:nvPr>
        </p:nvSpPr>
        <p:spPr/>
        <p:txBody>
          <a:bodyPr/>
          <a:lstStyle/>
          <a:p>
            <a:fld id="{6A8CF28F-A0EE-9147-8CDB-B2CC0B5BC528}" type="datetime1">
              <a:rPr lang="en-CA" smtClean="0"/>
              <a:t>2024-04-23</a:t>
            </a:fld>
            <a:endParaRPr lang="en-US"/>
          </a:p>
        </p:txBody>
      </p:sp>
      <p:sp>
        <p:nvSpPr>
          <p:cNvPr id="5" name="Footer Placeholder 4">
            <a:extLst>
              <a:ext uri="{FF2B5EF4-FFF2-40B4-BE49-F238E27FC236}">
                <a16:creationId xmlns:a16="http://schemas.microsoft.com/office/drawing/2014/main" id="{06F6218B-308E-E993-8BA8-C648E02145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2CD58A-56D2-E16F-57D9-CF1ECB64D1C0}"/>
              </a:ext>
            </a:extLst>
          </p:cNvPr>
          <p:cNvSpPr>
            <a:spLocks noGrp="1"/>
          </p:cNvSpPr>
          <p:nvPr>
            <p:ph type="sldNum" sz="quarter" idx="12"/>
          </p:nvPr>
        </p:nvSpPr>
        <p:spPr/>
        <p:txBody>
          <a:bodyPr/>
          <a:lstStyle/>
          <a:p>
            <a:fld id="{79B48539-B39A-7D4D-951F-DAEB1B43C1A3}" type="slidenum">
              <a:rPr lang="en-US" smtClean="0"/>
              <a:t>‹#›</a:t>
            </a:fld>
            <a:endParaRPr lang="en-US"/>
          </a:p>
        </p:txBody>
      </p:sp>
    </p:spTree>
    <p:extLst>
      <p:ext uri="{BB962C8B-B14F-4D97-AF65-F5344CB8AC3E}">
        <p14:creationId xmlns:p14="http://schemas.microsoft.com/office/powerpoint/2010/main" val="38236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C4E2-53EC-2BC2-C3C5-73BADEDE64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13F9C2-6033-F463-E701-E2C1AE3D95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C9182E-1244-4D07-32C1-AE23789FDB9E}"/>
              </a:ext>
            </a:extLst>
          </p:cNvPr>
          <p:cNvSpPr>
            <a:spLocks noGrp="1"/>
          </p:cNvSpPr>
          <p:nvPr>
            <p:ph type="dt" sz="half" idx="10"/>
          </p:nvPr>
        </p:nvSpPr>
        <p:spPr/>
        <p:txBody>
          <a:bodyPr/>
          <a:lstStyle/>
          <a:p>
            <a:fld id="{805F3CF6-5FCC-8B48-A36D-E00C1F5A0FD5}" type="datetime1">
              <a:rPr lang="en-CA" smtClean="0"/>
              <a:t>2024-04-23</a:t>
            </a:fld>
            <a:endParaRPr lang="en-US"/>
          </a:p>
        </p:txBody>
      </p:sp>
      <p:sp>
        <p:nvSpPr>
          <p:cNvPr id="5" name="Footer Placeholder 4">
            <a:extLst>
              <a:ext uri="{FF2B5EF4-FFF2-40B4-BE49-F238E27FC236}">
                <a16:creationId xmlns:a16="http://schemas.microsoft.com/office/drawing/2014/main" id="{ED3EDF72-247B-D966-5AF8-F7D605187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AE36FC-0490-B553-6435-A2F8FB1FA69D}"/>
              </a:ext>
            </a:extLst>
          </p:cNvPr>
          <p:cNvSpPr>
            <a:spLocks noGrp="1"/>
          </p:cNvSpPr>
          <p:nvPr>
            <p:ph type="sldNum" sz="quarter" idx="12"/>
          </p:nvPr>
        </p:nvSpPr>
        <p:spPr/>
        <p:txBody>
          <a:bodyPr/>
          <a:lstStyle/>
          <a:p>
            <a:fld id="{79B48539-B39A-7D4D-951F-DAEB1B43C1A3}" type="slidenum">
              <a:rPr lang="en-US" smtClean="0"/>
              <a:t>‹#›</a:t>
            </a:fld>
            <a:endParaRPr lang="en-US"/>
          </a:p>
        </p:txBody>
      </p:sp>
    </p:spTree>
    <p:extLst>
      <p:ext uri="{BB962C8B-B14F-4D97-AF65-F5344CB8AC3E}">
        <p14:creationId xmlns:p14="http://schemas.microsoft.com/office/powerpoint/2010/main" val="124114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0EBB-90F5-97B5-8BF4-D2549DC0D2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746E6A-84C9-DE57-2ED4-0C5111CCBB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8CB036-01D0-2DFB-587A-6F679905B8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3B9E6-54B1-FAFB-E26A-DCCF19BA4BD9}"/>
              </a:ext>
            </a:extLst>
          </p:cNvPr>
          <p:cNvSpPr>
            <a:spLocks noGrp="1"/>
          </p:cNvSpPr>
          <p:nvPr>
            <p:ph type="dt" sz="half" idx="10"/>
          </p:nvPr>
        </p:nvSpPr>
        <p:spPr/>
        <p:txBody>
          <a:bodyPr/>
          <a:lstStyle/>
          <a:p>
            <a:fld id="{C9EB6B18-D041-F44B-A58E-29CFD8412D5E}" type="datetime1">
              <a:rPr lang="en-CA" smtClean="0"/>
              <a:t>2024-04-23</a:t>
            </a:fld>
            <a:endParaRPr lang="en-US"/>
          </a:p>
        </p:txBody>
      </p:sp>
      <p:sp>
        <p:nvSpPr>
          <p:cNvPr id="6" name="Footer Placeholder 5">
            <a:extLst>
              <a:ext uri="{FF2B5EF4-FFF2-40B4-BE49-F238E27FC236}">
                <a16:creationId xmlns:a16="http://schemas.microsoft.com/office/drawing/2014/main" id="{EF39204D-3789-A0F1-615C-52E51DF2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4FA953-5007-7335-9E2E-7236966FC74C}"/>
              </a:ext>
            </a:extLst>
          </p:cNvPr>
          <p:cNvSpPr>
            <a:spLocks noGrp="1"/>
          </p:cNvSpPr>
          <p:nvPr>
            <p:ph type="sldNum" sz="quarter" idx="12"/>
          </p:nvPr>
        </p:nvSpPr>
        <p:spPr/>
        <p:txBody>
          <a:bodyPr/>
          <a:lstStyle/>
          <a:p>
            <a:fld id="{79B48539-B39A-7D4D-951F-DAEB1B43C1A3}" type="slidenum">
              <a:rPr lang="en-US" smtClean="0"/>
              <a:t>‹#›</a:t>
            </a:fld>
            <a:endParaRPr lang="en-US"/>
          </a:p>
        </p:txBody>
      </p:sp>
    </p:spTree>
    <p:extLst>
      <p:ext uri="{BB962C8B-B14F-4D97-AF65-F5344CB8AC3E}">
        <p14:creationId xmlns:p14="http://schemas.microsoft.com/office/powerpoint/2010/main" val="3497810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1206-754F-BF9A-B894-1CA67102E9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26DC21-70C2-BC24-09AE-DCC772AE84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23E6E7-38CC-3CC2-9AEF-2D04515020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0E6DDD-04CB-612A-D782-0B397F1EFB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D8E969-AC27-A0ED-1417-D0BDEAEA26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CB5D1-7CB3-198F-F6F3-3D44E0AB89DE}"/>
              </a:ext>
            </a:extLst>
          </p:cNvPr>
          <p:cNvSpPr>
            <a:spLocks noGrp="1"/>
          </p:cNvSpPr>
          <p:nvPr>
            <p:ph type="dt" sz="half" idx="10"/>
          </p:nvPr>
        </p:nvSpPr>
        <p:spPr/>
        <p:txBody>
          <a:bodyPr/>
          <a:lstStyle/>
          <a:p>
            <a:fld id="{56501D61-74CD-F441-8E8D-67376A2F1B49}" type="datetime1">
              <a:rPr lang="en-CA" smtClean="0"/>
              <a:t>2024-04-23</a:t>
            </a:fld>
            <a:endParaRPr lang="en-US"/>
          </a:p>
        </p:txBody>
      </p:sp>
      <p:sp>
        <p:nvSpPr>
          <p:cNvPr id="8" name="Footer Placeholder 7">
            <a:extLst>
              <a:ext uri="{FF2B5EF4-FFF2-40B4-BE49-F238E27FC236}">
                <a16:creationId xmlns:a16="http://schemas.microsoft.com/office/drawing/2014/main" id="{DB46A120-F19D-E126-3EC3-CF00640C35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F13FC1-B793-C415-3080-91DDBA208288}"/>
              </a:ext>
            </a:extLst>
          </p:cNvPr>
          <p:cNvSpPr>
            <a:spLocks noGrp="1"/>
          </p:cNvSpPr>
          <p:nvPr>
            <p:ph type="sldNum" sz="quarter" idx="12"/>
          </p:nvPr>
        </p:nvSpPr>
        <p:spPr/>
        <p:txBody>
          <a:bodyPr/>
          <a:lstStyle/>
          <a:p>
            <a:fld id="{79B48539-B39A-7D4D-951F-DAEB1B43C1A3}" type="slidenum">
              <a:rPr lang="en-US" smtClean="0"/>
              <a:t>‹#›</a:t>
            </a:fld>
            <a:endParaRPr lang="en-US"/>
          </a:p>
        </p:txBody>
      </p:sp>
    </p:spTree>
    <p:extLst>
      <p:ext uri="{BB962C8B-B14F-4D97-AF65-F5344CB8AC3E}">
        <p14:creationId xmlns:p14="http://schemas.microsoft.com/office/powerpoint/2010/main" val="290170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6305-7A27-B7C6-F41F-E6F55E3657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8573DE-9ED6-499C-5036-256F3E526CD2}"/>
              </a:ext>
            </a:extLst>
          </p:cNvPr>
          <p:cNvSpPr>
            <a:spLocks noGrp="1"/>
          </p:cNvSpPr>
          <p:nvPr>
            <p:ph type="dt" sz="half" idx="10"/>
          </p:nvPr>
        </p:nvSpPr>
        <p:spPr/>
        <p:txBody>
          <a:bodyPr/>
          <a:lstStyle/>
          <a:p>
            <a:fld id="{89E086B0-D408-6144-83D0-FA36EDCA8A55}" type="datetime1">
              <a:rPr lang="en-CA" smtClean="0"/>
              <a:t>2024-04-23</a:t>
            </a:fld>
            <a:endParaRPr lang="en-US"/>
          </a:p>
        </p:txBody>
      </p:sp>
      <p:sp>
        <p:nvSpPr>
          <p:cNvPr id="4" name="Footer Placeholder 3">
            <a:extLst>
              <a:ext uri="{FF2B5EF4-FFF2-40B4-BE49-F238E27FC236}">
                <a16:creationId xmlns:a16="http://schemas.microsoft.com/office/drawing/2014/main" id="{918099FA-24A5-5544-066D-74CEBD60EC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BFBBCC-B304-40F4-79AE-9633C1ACBF4E}"/>
              </a:ext>
            </a:extLst>
          </p:cNvPr>
          <p:cNvSpPr>
            <a:spLocks noGrp="1"/>
          </p:cNvSpPr>
          <p:nvPr>
            <p:ph type="sldNum" sz="quarter" idx="12"/>
          </p:nvPr>
        </p:nvSpPr>
        <p:spPr/>
        <p:txBody>
          <a:bodyPr/>
          <a:lstStyle/>
          <a:p>
            <a:fld id="{79B48539-B39A-7D4D-951F-DAEB1B43C1A3}" type="slidenum">
              <a:rPr lang="en-US" smtClean="0"/>
              <a:t>‹#›</a:t>
            </a:fld>
            <a:endParaRPr lang="en-US"/>
          </a:p>
        </p:txBody>
      </p:sp>
    </p:spTree>
    <p:extLst>
      <p:ext uri="{BB962C8B-B14F-4D97-AF65-F5344CB8AC3E}">
        <p14:creationId xmlns:p14="http://schemas.microsoft.com/office/powerpoint/2010/main" val="265057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BB588B-4CCE-E466-A64D-F8A2D2977BE2}"/>
              </a:ext>
            </a:extLst>
          </p:cNvPr>
          <p:cNvSpPr>
            <a:spLocks noGrp="1"/>
          </p:cNvSpPr>
          <p:nvPr>
            <p:ph type="dt" sz="half" idx="10"/>
          </p:nvPr>
        </p:nvSpPr>
        <p:spPr/>
        <p:txBody>
          <a:bodyPr/>
          <a:lstStyle/>
          <a:p>
            <a:fld id="{555B5C1F-1622-C547-BF77-61BE6232A266}" type="datetime1">
              <a:rPr lang="en-CA" smtClean="0"/>
              <a:t>2024-04-23</a:t>
            </a:fld>
            <a:endParaRPr lang="en-US"/>
          </a:p>
        </p:txBody>
      </p:sp>
      <p:sp>
        <p:nvSpPr>
          <p:cNvPr id="3" name="Footer Placeholder 2">
            <a:extLst>
              <a:ext uri="{FF2B5EF4-FFF2-40B4-BE49-F238E27FC236}">
                <a16:creationId xmlns:a16="http://schemas.microsoft.com/office/drawing/2014/main" id="{59E62590-1267-E5B3-B5F0-A5A1840763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742938-3DF4-2BC4-0D4F-64820B874F6F}"/>
              </a:ext>
            </a:extLst>
          </p:cNvPr>
          <p:cNvSpPr>
            <a:spLocks noGrp="1"/>
          </p:cNvSpPr>
          <p:nvPr>
            <p:ph type="sldNum" sz="quarter" idx="12"/>
          </p:nvPr>
        </p:nvSpPr>
        <p:spPr/>
        <p:txBody>
          <a:bodyPr/>
          <a:lstStyle/>
          <a:p>
            <a:fld id="{79B48539-B39A-7D4D-951F-DAEB1B43C1A3}" type="slidenum">
              <a:rPr lang="en-US" smtClean="0"/>
              <a:t>‹#›</a:t>
            </a:fld>
            <a:endParaRPr lang="en-US"/>
          </a:p>
        </p:txBody>
      </p:sp>
    </p:spTree>
    <p:extLst>
      <p:ext uri="{BB962C8B-B14F-4D97-AF65-F5344CB8AC3E}">
        <p14:creationId xmlns:p14="http://schemas.microsoft.com/office/powerpoint/2010/main" val="1698137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668CE-713E-BD21-1FC6-E751BEB02D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59ADA1-75CD-CAD4-9463-E496506A64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E6E57E-04C5-2347-DB43-267D0A7FEF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2A3A0A-491B-F814-E4D4-CD85996EF172}"/>
              </a:ext>
            </a:extLst>
          </p:cNvPr>
          <p:cNvSpPr>
            <a:spLocks noGrp="1"/>
          </p:cNvSpPr>
          <p:nvPr>
            <p:ph type="dt" sz="half" idx="10"/>
          </p:nvPr>
        </p:nvSpPr>
        <p:spPr/>
        <p:txBody>
          <a:bodyPr/>
          <a:lstStyle/>
          <a:p>
            <a:fld id="{71D98FC7-6EAB-E74E-9179-6FB987A1FF7D}" type="datetime1">
              <a:rPr lang="en-CA" smtClean="0"/>
              <a:t>2024-04-23</a:t>
            </a:fld>
            <a:endParaRPr lang="en-US"/>
          </a:p>
        </p:txBody>
      </p:sp>
      <p:sp>
        <p:nvSpPr>
          <p:cNvPr id="6" name="Footer Placeholder 5">
            <a:extLst>
              <a:ext uri="{FF2B5EF4-FFF2-40B4-BE49-F238E27FC236}">
                <a16:creationId xmlns:a16="http://schemas.microsoft.com/office/drawing/2014/main" id="{BEEF9593-5CAE-37D7-F035-65DCBF744E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E183FD-A0E6-C3DA-0379-93D543442443}"/>
              </a:ext>
            </a:extLst>
          </p:cNvPr>
          <p:cNvSpPr>
            <a:spLocks noGrp="1"/>
          </p:cNvSpPr>
          <p:nvPr>
            <p:ph type="sldNum" sz="quarter" idx="12"/>
          </p:nvPr>
        </p:nvSpPr>
        <p:spPr/>
        <p:txBody>
          <a:bodyPr/>
          <a:lstStyle/>
          <a:p>
            <a:fld id="{79B48539-B39A-7D4D-951F-DAEB1B43C1A3}" type="slidenum">
              <a:rPr lang="en-US" smtClean="0"/>
              <a:t>‹#›</a:t>
            </a:fld>
            <a:endParaRPr lang="en-US"/>
          </a:p>
        </p:txBody>
      </p:sp>
    </p:spTree>
    <p:extLst>
      <p:ext uri="{BB962C8B-B14F-4D97-AF65-F5344CB8AC3E}">
        <p14:creationId xmlns:p14="http://schemas.microsoft.com/office/powerpoint/2010/main" val="3985750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1FC5-9E02-7C6B-26B0-F801E5D84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E7409F-F598-B6C0-E60F-CFC5D591D1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F37EF7-E869-C10A-ADEE-F5455C23A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EDD37A-A117-C562-6959-B977F22E0650}"/>
              </a:ext>
            </a:extLst>
          </p:cNvPr>
          <p:cNvSpPr>
            <a:spLocks noGrp="1"/>
          </p:cNvSpPr>
          <p:nvPr>
            <p:ph type="dt" sz="half" idx="10"/>
          </p:nvPr>
        </p:nvSpPr>
        <p:spPr/>
        <p:txBody>
          <a:bodyPr/>
          <a:lstStyle/>
          <a:p>
            <a:fld id="{0342DC7F-4717-0647-99B2-4A8A44913829}" type="datetime1">
              <a:rPr lang="en-CA" smtClean="0"/>
              <a:t>2024-04-23</a:t>
            </a:fld>
            <a:endParaRPr lang="en-US"/>
          </a:p>
        </p:txBody>
      </p:sp>
      <p:sp>
        <p:nvSpPr>
          <p:cNvPr id="6" name="Footer Placeholder 5">
            <a:extLst>
              <a:ext uri="{FF2B5EF4-FFF2-40B4-BE49-F238E27FC236}">
                <a16:creationId xmlns:a16="http://schemas.microsoft.com/office/drawing/2014/main" id="{6132F31D-3AFE-E2F0-C406-D728D14B83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7D0AE1-F47C-067D-7C33-BB3372DCA0D3}"/>
              </a:ext>
            </a:extLst>
          </p:cNvPr>
          <p:cNvSpPr>
            <a:spLocks noGrp="1"/>
          </p:cNvSpPr>
          <p:nvPr>
            <p:ph type="sldNum" sz="quarter" idx="12"/>
          </p:nvPr>
        </p:nvSpPr>
        <p:spPr/>
        <p:txBody>
          <a:bodyPr/>
          <a:lstStyle/>
          <a:p>
            <a:fld id="{79B48539-B39A-7D4D-951F-DAEB1B43C1A3}" type="slidenum">
              <a:rPr lang="en-US" smtClean="0"/>
              <a:t>‹#›</a:t>
            </a:fld>
            <a:endParaRPr lang="en-US"/>
          </a:p>
        </p:txBody>
      </p:sp>
    </p:spTree>
    <p:extLst>
      <p:ext uri="{BB962C8B-B14F-4D97-AF65-F5344CB8AC3E}">
        <p14:creationId xmlns:p14="http://schemas.microsoft.com/office/powerpoint/2010/main" val="3848666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AC04C4-77B3-AF5E-478B-C231E7ED25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79AE75-7A56-3212-FAA0-E414369F7A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C4D4ED-1D17-450E-7781-68D7F6E6E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FC519-F41E-E845-97AE-0915E968E05D}" type="datetime1">
              <a:rPr lang="en-CA" smtClean="0"/>
              <a:t>2024-04-23</a:t>
            </a:fld>
            <a:endParaRPr lang="en-US"/>
          </a:p>
        </p:txBody>
      </p:sp>
      <p:sp>
        <p:nvSpPr>
          <p:cNvPr id="5" name="Footer Placeholder 4">
            <a:extLst>
              <a:ext uri="{FF2B5EF4-FFF2-40B4-BE49-F238E27FC236}">
                <a16:creationId xmlns:a16="http://schemas.microsoft.com/office/drawing/2014/main" id="{673D7F19-DF6E-DD2E-7595-4C74C0954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A66850-85B2-5BEF-84CC-26218021E8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48539-B39A-7D4D-951F-DAEB1B43C1A3}" type="slidenum">
              <a:rPr lang="en-US" smtClean="0"/>
              <a:t>‹#›</a:t>
            </a:fld>
            <a:endParaRPr lang="en-US"/>
          </a:p>
        </p:txBody>
      </p:sp>
    </p:spTree>
    <p:extLst>
      <p:ext uri="{BB962C8B-B14F-4D97-AF65-F5344CB8AC3E}">
        <p14:creationId xmlns:p14="http://schemas.microsoft.com/office/powerpoint/2010/main" val="2471149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1653-40A9-8D58-EF1D-3A401DE07E09}"/>
              </a:ext>
            </a:extLst>
          </p:cNvPr>
          <p:cNvSpPr>
            <a:spLocks noGrp="1"/>
          </p:cNvSpPr>
          <p:nvPr>
            <p:ph type="ctrTitle"/>
          </p:nvPr>
        </p:nvSpPr>
        <p:spPr>
          <a:xfrm>
            <a:off x="1524000" y="1122363"/>
            <a:ext cx="9144000" cy="2003896"/>
          </a:xfrm>
        </p:spPr>
        <p:txBody>
          <a:bodyPr>
            <a:normAutofit/>
          </a:bodyPr>
          <a:lstStyle/>
          <a:p>
            <a:r>
              <a:rPr lang="en-US" sz="3200" dirty="0">
                <a:solidFill>
                  <a:schemeClr val="accent1"/>
                </a:solidFill>
              </a:rPr>
              <a:t>A simulation study on the properties of </a:t>
            </a:r>
            <a:br>
              <a:rPr lang="en-US" sz="3200" dirty="0">
                <a:solidFill>
                  <a:schemeClr val="accent1"/>
                </a:solidFill>
              </a:rPr>
            </a:br>
            <a:r>
              <a:rPr lang="en-US" sz="3200" dirty="0">
                <a:solidFill>
                  <a:schemeClr val="accent1"/>
                </a:solidFill>
              </a:rPr>
              <a:t>KCV-SMOTE and KFS with application </a:t>
            </a:r>
            <a:br>
              <a:rPr lang="en-US" sz="3200" dirty="0">
                <a:solidFill>
                  <a:schemeClr val="accent1"/>
                </a:solidFill>
              </a:rPr>
            </a:br>
            <a:r>
              <a:rPr lang="en-US" sz="3200" dirty="0">
                <a:solidFill>
                  <a:schemeClr val="accent1"/>
                </a:solidFill>
              </a:rPr>
              <a:t>to credit card fraud prediction</a:t>
            </a:r>
          </a:p>
        </p:txBody>
      </p:sp>
      <p:sp>
        <p:nvSpPr>
          <p:cNvPr id="3" name="Subtitle 2">
            <a:extLst>
              <a:ext uri="{FF2B5EF4-FFF2-40B4-BE49-F238E27FC236}">
                <a16:creationId xmlns:a16="http://schemas.microsoft.com/office/drawing/2014/main" id="{A4DD8B4A-33BD-27CC-F252-73882923F928}"/>
              </a:ext>
            </a:extLst>
          </p:cNvPr>
          <p:cNvSpPr>
            <a:spLocks noGrp="1"/>
          </p:cNvSpPr>
          <p:nvPr>
            <p:ph type="subTitle" idx="1"/>
          </p:nvPr>
        </p:nvSpPr>
        <p:spPr>
          <a:xfrm>
            <a:off x="1524000" y="3496425"/>
            <a:ext cx="9144000" cy="2101185"/>
          </a:xfrm>
        </p:spPr>
        <p:txBody>
          <a:bodyPr>
            <a:normAutofit fontScale="92500" lnSpcReduction="10000"/>
          </a:bodyPr>
          <a:lstStyle/>
          <a:p>
            <a:r>
              <a:rPr lang="en-US" dirty="0"/>
              <a:t>STATS 771</a:t>
            </a:r>
          </a:p>
          <a:p>
            <a:r>
              <a:rPr lang="en-US" dirty="0"/>
              <a:t>Pao Zhu Vivian Hsu</a:t>
            </a:r>
          </a:p>
          <a:p>
            <a:r>
              <a:rPr lang="en-US" dirty="0"/>
              <a:t>McMaster University</a:t>
            </a:r>
          </a:p>
          <a:p>
            <a:r>
              <a:rPr lang="en-US" dirty="0"/>
              <a:t>Department of Mathematics &amp; Statistics</a:t>
            </a:r>
          </a:p>
          <a:p>
            <a:r>
              <a:rPr lang="en-US" dirty="0"/>
              <a:t>April 24th, 2024</a:t>
            </a:r>
          </a:p>
        </p:txBody>
      </p:sp>
      <p:sp>
        <p:nvSpPr>
          <p:cNvPr id="4" name="Rectangle 3">
            <a:extLst>
              <a:ext uri="{FF2B5EF4-FFF2-40B4-BE49-F238E27FC236}">
                <a16:creationId xmlns:a16="http://schemas.microsoft.com/office/drawing/2014/main" id="{17E12CCF-B016-DBEA-AD27-F85A42E79A16}"/>
              </a:ext>
            </a:extLst>
          </p:cNvPr>
          <p:cNvSpPr/>
          <p:nvPr/>
        </p:nvSpPr>
        <p:spPr>
          <a:xfrm>
            <a:off x="0" y="3249829"/>
            <a:ext cx="12192000" cy="11174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683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A1C-F461-64F3-F9FA-2EA789AE0CE2}"/>
              </a:ext>
            </a:extLst>
          </p:cNvPr>
          <p:cNvSpPr>
            <a:spLocks noGrp="1"/>
          </p:cNvSpPr>
          <p:nvPr>
            <p:ph type="title"/>
          </p:nvPr>
        </p:nvSpPr>
        <p:spPr/>
        <p:txBody>
          <a:bodyPr>
            <a:normAutofit/>
          </a:bodyPr>
          <a:lstStyle/>
          <a:p>
            <a:r>
              <a:rPr lang="en-US" sz="3200" dirty="0">
                <a:solidFill>
                  <a:schemeClr val="accent1"/>
                </a:solidFill>
              </a:rPr>
              <a:t>KCV-SMOTE &amp; KFS Method</a:t>
            </a:r>
          </a:p>
        </p:txBody>
      </p:sp>
      <p:pic>
        <p:nvPicPr>
          <p:cNvPr id="6" name="Content Placeholder 5" descr="A diagram of a train set&#10;&#10;Description automatically generated">
            <a:extLst>
              <a:ext uri="{FF2B5EF4-FFF2-40B4-BE49-F238E27FC236}">
                <a16:creationId xmlns:a16="http://schemas.microsoft.com/office/drawing/2014/main" id="{64FC1440-2404-3293-5C26-6659AD74B135}"/>
              </a:ext>
            </a:extLst>
          </p:cNvPr>
          <p:cNvPicPr>
            <a:picLocks noGrp="1" noChangeAspect="1"/>
          </p:cNvPicPr>
          <p:nvPr>
            <p:ph idx="1"/>
          </p:nvPr>
        </p:nvPicPr>
        <p:blipFill>
          <a:blip r:embed="rId2"/>
          <a:stretch>
            <a:fillRect/>
          </a:stretch>
        </p:blipFill>
        <p:spPr>
          <a:xfrm>
            <a:off x="2736899" y="1212303"/>
            <a:ext cx="6718199" cy="2865805"/>
          </a:xfrm>
        </p:spPr>
      </p:pic>
      <p:sp>
        <p:nvSpPr>
          <p:cNvPr id="4" name="Slide Number Placeholder 3">
            <a:extLst>
              <a:ext uri="{FF2B5EF4-FFF2-40B4-BE49-F238E27FC236}">
                <a16:creationId xmlns:a16="http://schemas.microsoft.com/office/drawing/2014/main" id="{A140C439-B0BD-E886-E3F5-C0DCBC18BF34}"/>
              </a:ext>
            </a:extLst>
          </p:cNvPr>
          <p:cNvSpPr>
            <a:spLocks noGrp="1"/>
          </p:cNvSpPr>
          <p:nvPr>
            <p:ph type="sldNum" sz="quarter" idx="12"/>
          </p:nvPr>
        </p:nvSpPr>
        <p:spPr/>
        <p:txBody>
          <a:bodyPr/>
          <a:lstStyle/>
          <a:p>
            <a:fld id="{79B48539-B39A-7D4D-951F-DAEB1B43C1A3}" type="slidenum">
              <a:rPr lang="en-US" smtClean="0"/>
              <a:t>10</a:t>
            </a:fld>
            <a:endParaRPr lang="en-US"/>
          </a:p>
        </p:txBody>
      </p:sp>
      <p:sp>
        <p:nvSpPr>
          <p:cNvPr id="8" name="TextBox 7">
            <a:extLst>
              <a:ext uri="{FF2B5EF4-FFF2-40B4-BE49-F238E27FC236}">
                <a16:creationId xmlns:a16="http://schemas.microsoft.com/office/drawing/2014/main" id="{399DAD64-AA28-80A9-CCBE-5D12E0C362D5}"/>
              </a:ext>
            </a:extLst>
          </p:cNvPr>
          <p:cNvSpPr txBox="1"/>
          <p:nvPr/>
        </p:nvSpPr>
        <p:spPr>
          <a:xfrm>
            <a:off x="915488" y="3494028"/>
            <a:ext cx="10361020" cy="2862322"/>
          </a:xfrm>
          <a:prstGeom prst="rect">
            <a:avLst/>
          </a:prstGeom>
          <a:noFill/>
        </p:spPr>
        <p:txBody>
          <a:bodyPr wrap="square">
            <a:spAutoFit/>
          </a:bodyPr>
          <a:lstStyle/>
          <a:p>
            <a:pPr marL="342900" indent="-342900">
              <a:buFont typeface="Arial" panose="020B0604020202020204" pitchFamily="34" charset="0"/>
              <a:buChar char="•"/>
            </a:pPr>
            <a:r>
              <a:rPr lang="en-CA" sz="2000" dirty="0">
                <a:effectLst/>
              </a:rPr>
              <a:t>Steps:</a:t>
            </a:r>
          </a:p>
          <a:p>
            <a:pPr marL="914400" lvl="1" indent="-457200">
              <a:buFont typeface="+mj-lt"/>
              <a:buAutoNum type="arabicPeriod"/>
            </a:pPr>
            <a:r>
              <a:rPr lang="en-CA" sz="2000" dirty="0">
                <a:effectLst/>
              </a:rPr>
              <a:t>Split data into a training set and a testing set. </a:t>
            </a:r>
          </a:p>
          <a:p>
            <a:pPr marL="914400" lvl="1" indent="-457200">
              <a:buFont typeface="+mj-lt"/>
              <a:buAutoNum type="arabicPeriod"/>
            </a:pPr>
            <a:r>
              <a:rPr lang="en-CA" sz="2000" dirty="0">
                <a:effectLst/>
              </a:rPr>
              <a:t>Use KCV-SMOTE on the training set to obtain a synthetic training set. </a:t>
            </a:r>
          </a:p>
          <a:p>
            <a:pPr marL="914400" lvl="1" indent="-457200">
              <a:buFont typeface="+mj-lt"/>
              <a:buAutoNum type="arabicPeriod"/>
            </a:pPr>
            <a:r>
              <a:rPr lang="en-CA" sz="2000" dirty="0">
                <a:effectLst/>
              </a:rPr>
              <a:t>Perform KFS on the synthetic training set to obtain </a:t>
            </a:r>
            <a:r>
              <a:rPr lang="en-CA" sz="2000" dirty="0"/>
              <a:t>s</a:t>
            </a:r>
            <a:r>
              <a:rPr lang="en-CA" sz="2000" dirty="0">
                <a:effectLst/>
              </a:rPr>
              <a:t>ub-training sets. </a:t>
            </a:r>
          </a:p>
          <a:p>
            <a:pPr marL="914400" lvl="1" indent="-457200">
              <a:buFont typeface="+mj-lt"/>
              <a:buAutoNum type="arabicPeriod"/>
            </a:pPr>
            <a:r>
              <a:rPr lang="en-CA" sz="2000" dirty="0">
                <a:effectLst/>
              </a:rPr>
              <a:t>Use each sub-training set to build a separate logistic regression model. Get the AUROC values for each model, sort them, and select the top sub-training sets with the highest scores.</a:t>
            </a:r>
          </a:p>
          <a:p>
            <a:pPr marL="914400" lvl="1" indent="-457200">
              <a:buFont typeface="+mj-lt"/>
              <a:buAutoNum type="arabicPeriod"/>
            </a:pPr>
            <a:r>
              <a:rPr lang="en-CA" sz="2000" dirty="0">
                <a:effectLst/>
              </a:rPr>
              <a:t>Train the intersection of the sub-training sets from the previous step to obtain the best model, and input the test set into the best model to obtain the final prediction result. </a:t>
            </a:r>
          </a:p>
        </p:txBody>
      </p:sp>
    </p:spTree>
    <p:extLst>
      <p:ext uri="{BB962C8B-B14F-4D97-AF65-F5344CB8AC3E}">
        <p14:creationId xmlns:p14="http://schemas.microsoft.com/office/powerpoint/2010/main" val="3210791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D78E-A77A-7756-A0F2-E136BA0DF509}"/>
              </a:ext>
            </a:extLst>
          </p:cNvPr>
          <p:cNvSpPr>
            <a:spLocks noGrp="1"/>
          </p:cNvSpPr>
          <p:nvPr>
            <p:ph type="title"/>
          </p:nvPr>
        </p:nvSpPr>
        <p:spPr>
          <a:xfrm>
            <a:off x="831850" y="1709739"/>
            <a:ext cx="10515600" cy="1719262"/>
          </a:xfrm>
        </p:spPr>
        <p:txBody>
          <a:bodyPr>
            <a:normAutofit/>
          </a:bodyPr>
          <a:lstStyle/>
          <a:p>
            <a:pPr algn="ctr"/>
            <a:r>
              <a:rPr lang="en-US" sz="3200" dirty="0">
                <a:solidFill>
                  <a:schemeClr val="accent1"/>
                </a:solidFill>
              </a:rPr>
              <a:t>Methods</a:t>
            </a:r>
          </a:p>
        </p:txBody>
      </p:sp>
      <p:sp>
        <p:nvSpPr>
          <p:cNvPr id="4" name="Slide Number Placeholder 3">
            <a:extLst>
              <a:ext uri="{FF2B5EF4-FFF2-40B4-BE49-F238E27FC236}">
                <a16:creationId xmlns:a16="http://schemas.microsoft.com/office/drawing/2014/main" id="{CFF2FF1B-FAF1-EB26-5438-19CE4B81B38F}"/>
              </a:ext>
            </a:extLst>
          </p:cNvPr>
          <p:cNvSpPr>
            <a:spLocks noGrp="1"/>
          </p:cNvSpPr>
          <p:nvPr>
            <p:ph type="sldNum" sz="quarter" idx="12"/>
          </p:nvPr>
        </p:nvSpPr>
        <p:spPr/>
        <p:txBody>
          <a:bodyPr/>
          <a:lstStyle/>
          <a:p>
            <a:fld id="{79B48539-B39A-7D4D-951F-DAEB1B43C1A3}" type="slidenum">
              <a:rPr lang="en-US" smtClean="0"/>
              <a:t>11</a:t>
            </a:fld>
            <a:endParaRPr lang="en-US"/>
          </a:p>
        </p:txBody>
      </p:sp>
      <p:sp>
        <p:nvSpPr>
          <p:cNvPr id="5" name="Rectangle 4">
            <a:extLst>
              <a:ext uri="{FF2B5EF4-FFF2-40B4-BE49-F238E27FC236}">
                <a16:creationId xmlns:a16="http://schemas.microsoft.com/office/drawing/2014/main" id="{E10DE5E2-689B-B30B-8902-624FB0188A69}"/>
              </a:ext>
            </a:extLst>
          </p:cNvPr>
          <p:cNvSpPr/>
          <p:nvPr/>
        </p:nvSpPr>
        <p:spPr>
          <a:xfrm>
            <a:off x="0" y="3545854"/>
            <a:ext cx="12192000" cy="11174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0258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A1C-F461-64F3-F9FA-2EA789AE0CE2}"/>
              </a:ext>
            </a:extLst>
          </p:cNvPr>
          <p:cNvSpPr>
            <a:spLocks noGrp="1"/>
          </p:cNvSpPr>
          <p:nvPr>
            <p:ph type="title"/>
          </p:nvPr>
        </p:nvSpPr>
        <p:spPr/>
        <p:txBody>
          <a:bodyPr>
            <a:normAutofit/>
          </a:bodyPr>
          <a:lstStyle/>
          <a:p>
            <a:r>
              <a:rPr lang="en-US" sz="3200" dirty="0">
                <a:solidFill>
                  <a:schemeClr val="accent1"/>
                </a:solidFill>
              </a:rPr>
              <a:t>Data Simulation</a:t>
            </a:r>
          </a:p>
        </p:txBody>
      </p:sp>
      <p:sp>
        <p:nvSpPr>
          <p:cNvPr id="3" name="Content Placeholder 2">
            <a:extLst>
              <a:ext uri="{FF2B5EF4-FFF2-40B4-BE49-F238E27FC236}">
                <a16:creationId xmlns:a16="http://schemas.microsoft.com/office/drawing/2014/main" id="{960DB243-4B60-64D6-1DF8-6DF39B452E6B}"/>
              </a:ext>
            </a:extLst>
          </p:cNvPr>
          <p:cNvSpPr>
            <a:spLocks noGrp="1"/>
          </p:cNvSpPr>
          <p:nvPr>
            <p:ph idx="1"/>
          </p:nvPr>
        </p:nvSpPr>
        <p:spPr>
          <a:xfrm>
            <a:off x="838200" y="1825625"/>
            <a:ext cx="10515600" cy="4351338"/>
          </a:xfrm>
        </p:spPr>
        <p:txBody>
          <a:bodyPr>
            <a:normAutofit/>
          </a:bodyPr>
          <a:lstStyle/>
          <a:p>
            <a:r>
              <a:rPr lang="en-CA" sz="2000" dirty="0"/>
              <a:t>Data is simulated using the transaction data simulator developed by the Machine Learning Group of ULB,</a:t>
            </a:r>
            <a:r>
              <a:rPr lang="en-CA" sz="2000" dirty="0">
                <a:effectLst/>
              </a:rPr>
              <a:t> the Universit</a:t>
            </a:r>
            <a:r>
              <a:rPr lang="en-CA" sz="2000" dirty="0"/>
              <a:t>é</a:t>
            </a:r>
            <a:r>
              <a:rPr lang="en-CA" sz="2000" dirty="0">
                <a:effectLst/>
              </a:rPr>
              <a:t> Libre de </a:t>
            </a:r>
            <a:r>
              <a:rPr lang="en-CA" sz="2000" dirty="0" err="1">
                <a:effectLst/>
              </a:rPr>
              <a:t>Bruxelles</a:t>
            </a:r>
            <a:endParaRPr lang="en-CA" sz="2000" dirty="0">
              <a:effectLst/>
            </a:endParaRPr>
          </a:p>
          <a:p>
            <a:r>
              <a:rPr lang="en-CA" sz="2000" dirty="0"/>
              <a:t>First, we created the baseline transaction dataset:</a:t>
            </a:r>
            <a:endParaRPr lang="en-CA" sz="2000" dirty="0">
              <a:effectLst/>
            </a:endParaRPr>
          </a:p>
          <a:p>
            <a:pPr marL="914400" lvl="1" indent="-457200">
              <a:buFont typeface="+mj-lt"/>
              <a:buAutoNum type="arabicPeriod"/>
            </a:pPr>
            <a:r>
              <a:rPr lang="en-CA" sz="2000" dirty="0"/>
              <a:t>Generated 5000 customer profiles and 10,000 terminal profiles</a:t>
            </a:r>
          </a:p>
          <a:p>
            <a:pPr marL="914400" lvl="1" indent="-457200">
              <a:buFont typeface="+mj-lt"/>
              <a:buAutoNum type="arabicPeriod"/>
            </a:pPr>
            <a:r>
              <a:rPr lang="en-CA" sz="2000" dirty="0"/>
              <a:t>Generated about 3.5M genuine transactions using the profiles and common statistical distributions (ex. transaction amount is normally distributed with mean and standard deviation taken from the spending habits of customers in customer profiles)</a:t>
            </a:r>
          </a:p>
          <a:p>
            <a:pPr marL="0" indent="0">
              <a:buNone/>
            </a:pPr>
            <a:endParaRPr lang="en-CA" sz="2400" dirty="0"/>
          </a:p>
        </p:txBody>
      </p:sp>
      <p:sp>
        <p:nvSpPr>
          <p:cNvPr id="4" name="Slide Number Placeholder 3">
            <a:extLst>
              <a:ext uri="{FF2B5EF4-FFF2-40B4-BE49-F238E27FC236}">
                <a16:creationId xmlns:a16="http://schemas.microsoft.com/office/drawing/2014/main" id="{A140C439-B0BD-E886-E3F5-C0DCBC18BF34}"/>
              </a:ext>
            </a:extLst>
          </p:cNvPr>
          <p:cNvSpPr>
            <a:spLocks noGrp="1"/>
          </p:cNvSpPr>
          <p:nvPr>
            <p:ph type="sldNum" sz="quarter" idx="12"/>
          </p:nvPr>
        </p:nvSpPr>
        <p:spPr/>
        <p:txBody>
          <a:bodyPr/>
          <a:lstStyle/>
          <a:p>
            <a:fld id="{79B48539-B39A-7D4D-951F-DAEB1B43C1A3}" type="slidenum">
              <a:rPr lang="en-US" smtClean="0"/>
              <a:t>12</a:t>
            </a:fld>
            <a:endParaRPr lang="en-US"/>
          </a:p>
        </p:txBody>
      </p:sp>
      <p:pic>
        <p:nvPicPr>
          <p:cNvPr id="6" name="Picture 5" descr="A table with numbers and a number&#10;&#10;Description automatically generated">
            <a:extLst>
              <a:ext uri="{FF2B5EF4-FFF2-40B4-BE49-F238E27FC236}">
                <a16:creationId xmlns:a16="http://schemas.microsoft.com/office/drawing/2014/main" id="{78CD94FF-210A-3C0D-C049-FF92BA3A48EC}"/>
              </a:ext>
            </a:extLst>
          </p:cNvPr>
          <p:cNvPicPr>
            <a:picLocks noChangeAspect="1"/>
          </p:cNvPicPr>
          <p:nvPr/>
        </p:nvPicPr>
        <p:blipFill rotWithShape="1">
          <a:blip r:embed="rId2"/>
          <a:srcRect b="45470"/>
          <a:stretch/>
        </p:blipFill>
        <p:spPr>
          <a:xfrm>
            <a:off x="1957860" y="4296440"/>
            <a:ext cx="7772400" cy="1583960"/>
          </a:xfrm>
          <a:prstGeom prst="rect">
            <a:avLst/>
          </a:prstGeom>
        </p:spPr>
      </p:pic>
    </p:spTree>
    <p:extLst>
      <p:ext uri="{BB962C8B-B14F-4D97-AF65-F5344CB8AC3E}">
        <p14:creationId xmlns:p14="http://schemas.microsoft.com/office/powerpoint/2010/main" val="4263778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A1C-F461-64F3-F9FA-2EA789AE0CE2}"/>
              </a:ext>
            </a:extLst>
          </p:cNvPr>
          <p:cNvSpPr>
            <a:spLocks noGrp="1"/>
          </p:cNvSpPr>
          <p:nvPr>
            <p:ph type="title"/>
          </p:nvPr>
        </p:nvSpPr>
        <p:spPr/>
        <p:txBody>
          <a:bodyPr>
            <a:normAutofit/>
          </a:bodyPr>
          <a:lstStyle/>
          <a:p>
            <a:r>
              <a:rPr lang="en-US" sz="3200" dirty="0">
                <a:solidFill>
                  <a:schemeClr val="accent1"/>
                </a:solidFill>
              </a:rPr>
              <a:t>Data Simulation</a:t>
            </a:r>
          </a:p>
        </p:txBody>
      </p:sp>
      <p:sp>
        <p:nvSpPr>
          <p:cNvPr id="3" name="Content Placeholder 2">
            <a:extLst>
              <a:ext uri="{FF2B5EF4-FFF2-40B4-BE49-F238E27FC236}">
                <a16:creationId xmlns:a16="http://schemas.microsoft.com/office/drawing/2014/main" id="{960DB243-4B60-64D6-1DF8-6DF39B452E6B}"/>
              </a:ext>
            </a:extLst>
          </p:cNvPr>
          <p:cNvSpPr>
            <a:spLocks noGrp="1"/>
          </p:cNvSpPr>
          <p:nvPr>
            <p:ph idx="1"/>
          </p:nvPr>
        </p:nvSpPr>
        <p:spPr/>
        <p:txBody>
          <a:bodyPr>
            <a:normAutofit/>
          </a:bodyPr>
          <a:lstStyle/>
          <a:p>
            <a:r>
              <a:rPr lang="en-US" dirty="0"/>
              <a:t>Added fraud transactions to the baseline dataset to form 5 new datasets with a fraud proportions of 0.35%, 0.5%, 0.8%, 1%, and 1.5%</a:t>
            </a:r>
          </a:p>
          <a:p>
            <a:r>
              <a:rPr lang="en-US" dirty="0"/>
              <a:t>Created 19 more datasets with varying SNRs of predictor variables</a:t>
            </a:r>
          </a:p>
          <a:p>
            <a:pPr lvl="1"/>
            <a:r>
              <a:rPr lang="en-US" dirty="0"/>
              <a:t>Assumed all simulated predictors thus far are </a:t>
            </a:r>
            <a:r>
              <a:rPr lang="en-US" b="1" dirty="0"/>
              <a:t>signal</a:t>
            </a:r>
            <a:r>
              <a:rPr lang="en-US" dirty="0"/>
              <a:t> predictors</a:t>
            </a:r>
          </a:p>
          <a:p>
            <a:pPr lvl="1"/>
            <a:r>
              <a:rPr lang="en-US" dirty="0"/>
              <a:t>Added </a:t>
            </a:r>
            <a:r>
              <a:rPr lang="en-US" b="1" dirty="0"/>
              <a:t>noise</a:t>
            </a:r>
            <a:r>
              <a:rPr lang="en-US" dirty="0"/>
              <a:t> predictors by simulating variables containing arbitrary integer values from 1 to 100.</a:t>
            </a:r>
          </a:p>
        </p:txBody>
      </p:sp>
      <p:sp>
        <p:nvSpPr>
          <p:cNvPr id="4" name="Slide Number Placeholder 3">
            <a:extLst>
              <a:ext uri="{FF2B5EF4-FFF2-40B4-BE49-F238E27FC236}">
                <a16:creationId xmlns:a16="http://schemas.microsoft.com/office/drawing/2014/main" id="{7B605223-5482-F904-B9FE-DD7056DE4712}"/>
              </a:ext>
            </a:extLst>
          </p:cNvPr>
          <p:cNvSpPr>
            <a:spLocks noGrp="1"/>
          </p:cNvSpPr>
          <p:nvPr>
            <p:ph type="sldNum" sz="quarter" idx="12"/>
          </p:nvPr>
        </p:nvSpPr>
        <p:spPr/>
        <p:txBody>
          <a:bodyPr/>
          <a:lstStyle/>
          <a:p>
            <a:fld id="{79B48539-B39A-7D4D-951F-DAEB1B43C1A3}" type="slidenum">
              <a:rPr lang="en-US" smtClean="0"/>
              <a:t>13</a:t>
            </a:fld>
            <a:endParaRPr lang="en-US"/>
          </a:p>
        </p:txBody>
      </p:sp>
      <p:pic>
        <p:nvPicPr>
          <p:cNvPr id="6" name="Picture 5" descr="A table with numbers and percentages&#10;&#10;Description automatically generated">
            <a:extLst>
              <a:ext uri="{FF2B5EF4-FFF2-40B4-BE49-F238E27FC236}">
                <a16:creationId xmlns:a16="http://schemas.microsoft.com/office/drawing/2014/main" id="{B304537E-EB7E-C943-15B9-43EF5A9D7231}"/>
              </a:ext>
            </a:extLst>
          </p:cNvPr>
          <p:cNvPicPr>
            <a:picLocks noChangeAspect="1"/>
          </p:cNvPicPr>
          <p:nvPr/>
        </p:nvPicPr>
        <p:blipFill>
          <a:blip r:embed="rId2"/>
          <a:stretch>
            <a:fillRect/>
          </a:stretch>
        </p:blipFill>
        <p:spPr>
          <a:xfrm>
            <a:off x="2832100" y="4361592"/>
            <a:ext cx="5778500" cy="1752600"/>
          </a:xfrm>
          <a:prstGeom prst="rect">
            <a:avLst/>
          </a:prstGeom>
        </p:spPr>
      </p:pic>
    </p:spTree>
    <p:extLst>
      <p:ext uri="{BB962C8B-B14F-4D97-AF65-F5344CB8AC3E}">
        <p14:creationId xmlns:p14="http://schemas.microsoft.com/office/powerpoint/2010/main" val="3713647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A1C-F461-64F3-F9FA-2EA789AE0CE2}"/>
              </a:ext>
            </a:extLst>
          </p:cNvPr>
          <p:cNvSpPr>
            <a:spLocks noGrp="1"/>
          </p:cNvSpPr>
          <p:nvPr>
            <p:ph type="title"/>
          </p:nvPr>
        </p:nvSpPr>
        <p:spPr/>
        <p:txBody>
          <a:bodyPr>
            <a:normAutofit/>
          </a:bodyPr>
          <a:lstStyle/>
          <a:p>
            <a:r>
              <a:rPr lang="en-US" sz="3200" dirty="0">
                <a:solidFill>
                  <a:schemeClr val="accent1"/>
                </a:solidFill>
              </a:rPr>
              <a:t>KCV-SMOTE &amp; KFS Method</a:t>
            </a:r>
          </a:p>
        </p:txBody>
      </p:sp>
      <p:sp>
        <p:nvSpPr>
          <p:cNvPr id="3" name="Content Placeholder 2">
            <a:extLst>
              <a:ext uri="{FF2B5EF4-FFF2-40B4-BE49-F238E27FC236}">
                <a16:creationId xmlns:a16="http://schemas.microsoft.com/office/drawing/2014/main" id="{960DB243-4B60-64D6-1DF8-6DF39B452E6B}"/>
              </a:ext>
            </a:extLst>
          </p:cNvPr>
          <p:cNvSpPr>
            <a:spLocks noGrp="1"/>
          </p:cNvSpPr>
          <p:nvPr>
            <p:ph idx="1"/>
          </p:nvPr>
        </p:nvSpPr>
        <p:spPr/>
        <p:txBody>
          <a:bodyPr>
            <a:normAutofit/>
          </a:bodyPr>
          <a:lstStyle/>
          <a:p>
            <a:r>
              <a:rPr lang="en-US" dirty="0"/>
              <a:t>Applied KCV-SMOTE &amp; KFS method to all 24 simulated datasets</a:t>
            </a:r>
          </a:p>
          <a:p>
            <a:pPr lvl="1"/>
            <a:r>
              <a:rPr lang="en-US" dirty="0"/>
              <a:t>Unbalanced classes analysis</a:t>
            </a:r>
          </a:p>
          <a:p>
            <a:pPr lvl="2"/>
            <a:r>
              <a:rPr lang="en-US" dirty="0"/>
              <a:t>5 model comparison</a:t>
            </a:r>
          </a:p>
          <a:p>
            <a:pPr lvl="2"/>
            <a:r>
              <a:rPr lang="en-US" dirty="0"/>
              <a:t>Confirm that the method performs well for unbalanced data as claimed by researchers</a:t>
            </a:r>
          </a:p>
          <a:p>
            <a:pPr lvl="1"/>
            <a:r>
              <a:rPr lang="en-US" dirty="0"/>
              <a:t>SNR analysis</a:t>
            </a:r>
          </a:p>
          <a:p>
            <a:pPr lvl="2"/>
            <a:r>
              <a:rPr lang="en-US" dirty="0"/>
              <a:t>19 model comparison</a:t>
            </a:r>
          </a:p>
          <a:p>
            <a:pPr lvl="2"/>
            <a:r>
              <a:rPr lang="en-US" dirty="0"/>
              <a:t>Fix the fraud proportion and compare model performance for different SNRs</a:t>
            </a:r>
          </a:p>
          <a:p>
            <a:pPr marL="0" indent="0">
              <a:buNone/>
            </a:pPr>
            <a:endParaRPr lang="en-US" dirty="0"/>
          </a:p>
        </p:txBody>
      </p:sp>
      <p:sp>
        <p:nvSpPr>
          <p:cNvPr id="4" name="Slide Number Placeholder 3">
            <a:extLst>
              <a:ext uri="{FF2B5EF4-FFF2-40B4-BE49-F238E27FC236}">
                <a16:creationId xmlns:a16="http://schemas.microsoft.com/office/drawing/2014/main" id="{7B605223-5482-F904-B9FE-DD7056DE4712}"/>
              </a:ext>
            </a:extLst>
          </p:cNvPr>
          <p:cNvSpPr>
            <a:spLocks noGrp="1"/>
          </p:cNvSpPr>
          <p:nvPr>
            <p:ph type="sldNum" sz="quarter" idx="12"/>
          </p:nvPr>
        </p:nvSpPr>
        <p:spPr/>
        <p:txBody>
          <a:bodyPr/>
          <a:lstStyle/>
          <a:p>
            <a:fld id="{79B48539-B39A-7D4D-951F-DAEB1B43C1A3}" type="slidenum">
              <a:rPr lang="en-US" smtClean="0"/>
              <a:t>14</a:t>
            </a:fld>
            <a:endParaRPr lang="en-US"/>
          </a:p>
        </p:txBody>
      </p:sp>
      <p:pic>
        <p:nvPicPr>
          <p:cNvPr id="5" name="Picture 4" descr="A table with numbers and percentages&#10;&#10;Description automatically generated">
            <a:extLst>
              <a:ext uri="{FF2B5EF4-FFF2-40B4-BE49-F238E27FC236}">
                <a16:creationId xmlns:a16="http://schemas.microsoft.com/office/drawing/2014/main" id="{E2B9AB68-054F-AE50-BB5B-D9A347B7A32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832100" y="4361592"/>
            <a:ext cx="5778500" cy="1752600"/>
          </a:xfrm>
          <a:prstGeom prst="rect">
            <a:avLst/>
          </a:prstGeom>
        </p:spPr>
      </p:pic>
    </p:spTree>
    <p:extLst>
      <p:ext uri="{BB962C8B-B14F-4D97-AF65-F5344CB8AC3E}">
        <p14:creationId xmlns:p14="http://schemas.microsoft.com/office/powerpoint/2010/main" val="4008424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D78E-A77A-7756-A0F2-E136BA0DF509}"/>
              </a:ext>
            </a:extLst>
          </p:cNvPr>
          <p:cNvSpPr>
            <a:spLocks noGrp="1"/>
          </p:cNvSpPr>
          <p:nvPr>
            <p:ph type="title"/>
          </p:nvPr>
        </p:nvSpPr>
        <p:spPr>
          <a:xfrm>
            <a:off x="831850" y="1709739"/>
            <a:ext cx="10515600" cy="1719262"/>
          </a:xfrm>
        </p:spPr>
        <p:txBody>
          <a:bodyPr>
            <a:normAutofit/>
          </a:bodyPr>
          <a:lstStyle/>
          <a:p>
            <a:pPr algn="ctr"/>
            <a:r>
              <a:rPr lang="en-US" sz="3200" dirty="0">
                <a:solidFill>
                  <a:schemeClr val="accent1"/>
                </a:solidFill>
              </a:rPr>
              <a:t>Results</a:t>
            </a:r>
          </a:p>
        </p:txBody>
      </p:sp>
      <p:sp>
        <p:nvSpPr>
          <p:cNvPr id="4" name="Slide Number Placeholder 3">
            <a:extLst>
              <a:ext uri="{FF2B5EF4-FFF2-40B4-BE49-F238E27FC236}">
                <a16:creationId xmlns:a16="http://schemas.microsoft.com/office/drawing/2014/main" id="{CFF2FF1B-FAF1-EB26-5438-19CE4B81B38F}"/>
              </a:ext>
            </a:extLst>
          </p:cNvPr>
          <p:cNvSpPr>
            <a:spLocks noGrp="1"/>
          </p:cNvSpPr>
          <p:nvPr>
            <p:ph type="sldNum" sz="quarter" idx="12"/>
          </p:nvPr>
        </p:nvSpPr>
        <p:spPr/>
        <p:txBody>
          <a:bodyPr/>
          <a:lstStyle/>
          <a:p>
            <a:fld id="{79B48539-B39A-7D4D-951F-DAEB1B43C1A3}" type="slidenum">
              <a:rPr lang="en-US" smtClean="0"/>
              <a:t>15</a:t>
            </a:fld>
            <a:endParaRPr lang="en-US"/>
          </a:p>
        </p:txBody>
      </p:sp>
      <p:sp>
        <p:nvSpPr>
          <p:cNvPr id="5" name="Rectangle 4">
            <a:extLst>
              <a:ext uri="{FF2B5EF4-FFF2-40B4-BE49-F238E27FC236}">
                <a16:creationId xmlns:a16="http://schemas.microsoft.com/office/drawing/2014/main" id="{E10DE5E2-689B-B30B-8902-624FB0188A69}"/>
              </a:ext>
            </a:extLst>
          </p:cNvPr>
          <p:cNvSpPr/>
          <p:nvPr/>
        </p:nvSpPr>
        <p:spPr>
          <a:xfrm>
            <a:off x="0" y="3545854"/>
            <a:ext cx="12192000" cy="11174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5860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A1C-F461-64F3-F9FA-2EA789AE0CE2}"/>
              </a:ext>
            </a:extLst>
          </p:cNvPr>
          <p:cNvSpPr>
            <a:spLocks noGrp="1"/>
          </p:cNvSpPr>
          <p:nvPr>
            <p:ph type="title"/>
          </p:nvPr>
        </p:nvSpPr>
        <p:spPr/>
        <p:txBody>
          <a:bodyPr>
            <a:normAutofit/>
          </a:bodyPr>
          <a:lstStyle/>
          <a:p>
            <a:r>
              <a:rPr lang="en-US" sz="3200" dirty="0">
                <a:solidFill>
                  <a:schemeClr val="accent1"/>
                </a:solidFill>
              </a:rPr>
              <a:t>Unbalanced Classes Analysis</a:t>
            </a:r>
          </a:p>
        </p:txBody>
      </p:sp>
      <p:sp>
        <p:nvSpPr>
          <p:cNvPr id="3" name="Content Placeholder 2">
            <a:extLst>
              <a:ext uri="{FF2B5EF4-FFF2-40B4-BE49-F238E27FC236}">
                <a16:creationId xmlns:a16="http://schemas.microsoft.com/office/drawing/2014/main" id="{960DB243-4B60-64D6-1DF8-6DF39B452E6B}"/>
              </a:ext>
            </a:extLst>
          </p:cNvPr>
          <p:cNvSpPr>
            <a:spLocks noGrp="1"/>
          </p:cNvSpPr>
          <p:nvPr>
            <p:ph idx="1"/>
          </p:nvPr>
        </p:nvSpPr>
        <p:spPr/>
        <p:txBody>
          <a:bodyPr>
            <a:normAutofit/>
          </a:bodyPr>
          <a:lstStyle/>
          <a:p>
            <a:r>
              <a:rPr lang="en-CA" dirty="0"/>
              <a:t>P</a:t>
            </a:r>
            <a:r>
              <a:rPr lang="en-CA" dirty="0">
                <a:effectLst/>
              </a:rPr>
              <a:t>erforms very well for each of the simulated datasets indicating that it can handle data with high degrees of unbalanced classes</a:t>
            </a:r>
            <a:endParaRPr lang="en-CA" dirty="0"/>
          </a:p>
          <a:p>
            <a:endParaRPr lang="en-US" dirty="0"/>
          </a:p>
        </p:txBody>
      </p:sp>
      <p:sp>
        <p:nvSpPr>
          <p:cNvPr id="4" name="Slide Number Placeholder 3">
            <a:extLst>
              <a:ext uri="{FF2B5EF4-FFF2-40B4-BE49-F238E27FC236}">
                <a16:creationId xmlns:a16="http://schemas.microsoft.com/office/drawing/2014/main" id="{7B605223-5482-F904-B9FE-DD7056DE4712}"/>
              </a:ext>
            </a:extLst>
          </p:cNvPr>
          <p:cNvSpPr>
            <a:spLocks noGrp="1"/>
          </p:cNvSpPr>
          <p:nvPr>
            <p:ph type="sldNum" sz="quarter" idx="12"/>
          </p:nvPr>
        </p:nvSpPr>
        <p:spPr/>
        <p:txBody>
          <a:bodyPr/>
          <a:lstStyle/>
          <a:p>
            <a:fld id="{79B48539-B39A-7D4D-951F-DAEB1B43C1A3}" type="slidenum">
              <a:rPr lang="en-US" smtClean="0"/>
              <a:t>16</a:t>
            </a:fld>
            <a:endParaRPr lang="en-US"/>
          </a:p>
        </p:txBody>
      </p:sp>
      <p:pic>
        <p:nvPicPr>
          <p:cNvPr id="6" name="Picture 5" descr="A table with numbers and symbols&#10;&#10;Description automatically generated">
            <a:extLst>
              <a:ext uri="{FF2B5EF4-FFF2-40B4-BE49-F238E27FC236}">
                <a16:creationId xmlns:a16="http://schemas.microsoft.com/office/drawing/2014/main" id="{6DED2CE6-89D4-436A-D4B1-30381E5DFED8}"/>
              </a:ext>
            </a:extLst>
          </p:cNvPr>
          <p:cNvPicPr>
            <a:picLocks noChangeAspect="1"/>
          </p:cNvPicPr>
          <p:nvPr/>
        </p:nvPicPr>
        <p:blipFill>
          <a:blip r:embed="rId2"/>
          <a:stretch>
            <a:fillRect/>
          </a:stretch>
        </p:blipFill>
        <p:spPr>
          <a:xfrm>
            <a:off x="2135717" y="2904066"/>
            <a:ext cx="7581900" cy="2641600"/>
          </a:xfrm>
          <a:prstGeom prst="rect">
            <a:avLst/>
          </a:prstGeom>
        </p:spPr>
      </p:pic>
    </p:spTree>
    <p:extLst>
      <p:ext uri="{BB962C8B-B14F-4D97-AF65-F5344CB8AC3E}">
        <p14:creationId xmlns:p14="http://schemas.microsoft.com/office/powerpoint/2010/main" val="2945361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A1C-F461-64F3-F9FA-2EA789AE0CE2}"/>
              </a:ext>
            </a:extLst>
          </p:cNvPr>
          <p:cNvSpPr>
            <a:spLocks noGrp="1"/>
          </p:cNvSpPr>
          <p:nvPr>
            <p:ph type="title"/>
          </p:nvPr>
        </p:nvSpPr>
        <p:spPr/>
        <p:txBody>
          <a:bodyPr>
            <a:normAutofit/>
          </a:bodyPr>
          <a:lstStyle/>
          <a:p>
            <a:r>
              <a:rPr lang="en-US" sz="3200" dirty="0">
                <a:solidFill>
                  <a:schemeClr val="accent1"/>
                </a:solidFill>
              </a:rPr>
              <a:t>SNR Analysis – 1% Fraud Proportion</a:t>
            </a:r>
          </a:p>
        </p:txBody>
      </p:sp>
      <p:sp>
        <p:nvSpPr>
          <p:cNvPr id="3" name="Content Placeholder 2">
            <a:extLst>
              <a:ext uri="{FF2B5EF4-FFF2-40B4-BE49-F238E27FC236}">
                <a16:creationId xmlns:a16="http://schemas.microsoft.com/office/drawing/2014/main" id="{960DB243-4B60-64D6-1DF8-6DF39B452E6B}"/>
              </a:ext>
            </a:extLst>
          </p:cNvPr>
          <p:cNvSpPr>
            <a:spLocks noGrp="1"/>
          </p:cNvSpPr>
          <p:nvPr>
            <p:ph idx="1"/>
          </p:nvPr>
        </p:nvSpPr>
        <p:spPr/>
        <p:txBody>
          <a:bodyPr>
            <a:normAutofit/>
          </a:bodyPr>
          <a:lstStyle/>
          <a:p>
            <a:r>
              <a:rPr lang="en-CA" sz="2400" dirty="0">
                <a:effectLst/>
              </a:rPr>
              <a:t>KCV-SMOTE and KFS method has unstable and poor performance when there are more noise predictors compared to signal predictors </a:t>
            </a:r>
          </a:p>
          <a:p>
            <a:r>
              <a:rPr lang="en-CA" sz="2400" dirty="0">
                <a:effectLst/>
              </a:rPr>
              <a:t>Performs well when there is at least an even ratio of signal predictors to noise predictors. </a:t>
            </a:r>
            <a:endParaRPr lang="en-CA" sz="2400" dirty="0"/>
          </a:p>
          <a:p>
            <a:endParaRPr lang="en-CA" sz="2400" dirty="0"/>
          </a:p>
        </p:txBody>
      </p:sp>
      <p:sp>
        <p:nvSpPr>
          <p:cNvPr id="4" name="Slide Number Placeholder 3">
            <a:extLst>
              <a:ext uri="{FF2B5EF4-FFF2-40B4-BE49-F238E27FC236}">
                <a16:creationId xmlns:a16="http://schemas.microsoft.com/office/drawing/2014/main" id="{7B605223-5482-F904-B9FE-DD7056DE4712}"/>
              </a:ext>
            </a:extLst>
          </p:cNvPr>
          <p:cNvSpPr>
            <a:spLocks noGrp="1"/>
          </p:cNvSpPr>
          <p:nvPr>
            <p:ph type="sldNum" sz="quarter" idx="12"/>
          </p:nvPr>
        </p:nvSpPr>
        <p:spPr/>
        <p:txBody>
          <a:bodyPr/>
          <a:lstStyle/>
          <a:p>
            <a:fld id="{79B48539-B39A-7D4D-951F-DAEB1B43C1A3}" type="slidenum">
              <a:rPr lang="en-US" smtClean="0"/>
              <a:t>17</a:t>
            </a:fld>
            <a:endParaRPr lang="en-US"/>
          </a:p>
        </p:txBody>
      </p:sp>
      <p:pic>
        <p:nvPicPr>
          <p:cNvPr id="6" name="Picture 5" descr="A table with numbers and text&#10;&#10;Description automatically generated">
            <a:extLst>
              <a:ext uri="{FF2B5EF4-FFF2-40B4-BE49-F238E27FC236}">
                <a16:creationId xmlns:a16="http://schemas.microsoft.com/office/drawing/2014/main" id="{20D99081-3FB8-C0C0-944B-0AC62AE6C463}"/>
              </a:ext>
            </a:extLst>
          </p:cNvPr>
          <p:cNvPicPr>
            <a:picLocks noChangeAspect="1"/>
          </p:cNvPicPr>
          <p:nvPr/>
        </p:nvPicPr>
        <p:blipFill>
          <a:blip r:embed="rId2"/>
          <a:stretch>
            <a:fillRect/>
          </a:stretch>
        </p:blipFill>
        <p:spPr>
          <a:xfrm>
            <a:off x="2279650" y="3368675"/>
            <a:ext cx="7632700" cy="3124200"/>
          </a:xfrm>
          <a:prstGeom prst="rect">
            <a:avLst/>
          </a:prstGeom>
        </p:spPr>
      </p:pic>
    </p:spTree>
    <p:extLst>
      <p:ext uri="{BB962C8B-B14F-4D97-AF65-F5344CB8AC3E}">
        <p14:creationId xmlns:p14="http://schemas.microsoft.com/office/powerpoint/2010/main" val="1830337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A1C-F461-64F3-F9FA-2EA789AE0CE2}"/>
              </a:ext>
            </a:extLst>
          </p:cNvPr>
          <p:cNvSpPr>
            <a:spLocks noGrp="1"/>
          </p:cNvSpPr>
          <p:nvPr>
            <p:ph type="title"/>
          </p:nvPr>
        </p:nvSpPr>
        <p:spPr/>
        <p:txBody>
          <a:bodyPr>
            <a:normAutofit/>
          </a:bodyPr>
          <a:lstStyle/>
          <a:p>
            <a:r>
              <a:rPr lang="en-US" sz="3200" dirty="0">
                <a:solidFill>
                  <a:schemeClr val="accent1"/>
                </a:solidFill>
              </a:rPr>
              <a:t>SNR Analysis – 0.8% Fraud Proportion</a:t>
            </a:r>
          </a:p>
        </p:txBody>
      </p:sp>
      <p:sp>
        <p:nvSpPr>
          <p:cNvPr id="3" name="Content Placeholder 2">
            <a:extLst>
              <a:ext uri="{FF2B5EF4-FFF2-40B4-BE49-F238E27FC236}">
                <a16:creationId xmlns:a16="http://schemas.microsoft.com/office/drawing/2014/main" id="{960DB243-4B60-64D6-1DF8-6DF39B452E6B}"/>
              </a:ext>
            </a:extLst>
          </p:cNvPr>
          <p:cNvSpPr>
            <a:spLocks noGrp="1"/>
          </p:cNvSpPr>
          <p:nvPr>
            <p:ph idx="1"/>
          </p:nvPr>
        </p:nvSpPr>
        <p:spPr/>
        <p:txBody>
          <a:bodyPr>
            <a:normAutofit/>
          </a:bodyPr>
          <a:lstStyle/>
          <a:p>
            <a:r>
              <a:rPr lang="en-CA" sz="2400" dirty="0">
                <a:effectLst/>
              </a:rPr>
              <a:t>Similar results when the percentage of fraud in the dataset is changed to 0.8% </a:t>
            </a:r>
            <a:endParaRPr lang="en-CA" sz="2400" dirty="0"/>
          </a:p>
        </p:txBody>
      </p:sp>
      <p:sp>
        <p:nvSpPr>
          <p:cNvPr id="4" name="Slide Number Placeholder 3">
            <a:extLst>
              <a:ext uri="{FF2B5EF4-FFF2-40B4-BE49-F238E27FC236}">
                <a16:creationId xmlns:a16="http://schemas.microsoft.com/office/drawing/2014/main" id="{7B605223-5482-F904-B9FE-DD7056DE4712}"/>
              </a:ext>
            </a:extLst>
          </p:cNvPr>
          <p:cNvSpPr>
            <a:spLocks noGrp="1"/>
          </p:cNvSpPr>
          <p:nvPr>
            <p:ph type="sldNum" sz="quarter" idx="12"/>
          </p:nvPr>
        </p:nvSpPr>
        <p:spPr/>
        <p:txBody>
          <a:bodyPr/>
          <a:lstStyle/>
          <a:p>
            <a:fld id="{79B48539-B39A-7D4D-951F-DAEB1B43C1A3}" type="slidenum">
              <a:rPr lang="en-US" smtClean="0"/>
              <a:t>18</a:t>
            </a:fld>
            <a:endParaRPr lang="en-US"/>
          </a:p>
        </p:txBody>
      </p:sp>
      <p:pic>
        <p:nvPicPr>
          <p:cNvPr id="6" name="Picture 5">
            <a:extLst>
              <a:ext uri="{FF2B5EF4-FFF2-40B4-BE49-F238E27FC236}">
                <a16:creationId xmlns:a16="http://schemas.microsoft.com/office/drawing/2014/main" id="{20D99081-3FB8-C0C0-944B-0AC62AE6C463}"/>
              </a:ext>
            </a:extLst>
          </p:cNvPr>
          <p:cNvPicPr>
            <a:picLocks noChangeAspect="1"/>
          </p:cNvPicPr>
          <p:nvPr/>
        </p:nvPicPr>
        <p:blipFill>
          <a:blip r:embed="rId2"/>
          <a:srcRect/>
          <a:stretch/>
        </p:blipFill>
        <p:spPr>
          <a:xfrm>
            <a:off x="2389112" y="2710127"/>
            <a:ext cx="7413776" cy="3124200"/>
          </a:xfrm>
          <a:prstGeom prst="rect">
            <a:avLst/>
          </a:prstGeom>
        </p:spPr>
      </p:pic>
    </p:spTree>
    <p:extLst>
      <p:ext uri="{BB962C8B-B14F-4D97-AF65-F5344CB8AC3E}">
        <p14:creationId xmlns:p14="http://schemas.microsoft.com/office/powerpoint/2010/main" val="3319061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A1C-F461-64F3-F9FA-2EA789AE0CE2}"/>
              </a:ext>
            </a:extLst>
          </p:cNvPr>
          <p:cNvSpPr>
            <a:spLocks noGrp="1"/>
          </p:cNvSpPr>
          <p:nvPr>
            <p:ph type="title"/>
          </p:nvPr>
        </p:nvSpPr>
        <p:spPr/>
        <p:txBody>
          <a:bodyPr>
            <a:normAutofit/>
          </a:bodyPr>
          <a:lstStyle/>
          <a:p>
            <a:r>
              <a:rPr lang="en-US" sz="3200" dirty="0">
                <a:solidFill>
                  <a:schemeClr val="accent1"/>
                </a:solidFill>
              </a:rPr>
              <a:t>SNR Analysis – 0.35% Fraud Proportion</a:t>
            </a:r>
          </a:p>
        </p:txBody>
      </p:sp>
      <p:sp>
        <p:nvSpPr>
          <p:cNvPr id="3" name="Content Placeholder 2">
            <a:extLst>
              <a:ext uri="{FF2B5EF4-FFF2-40B4-BE49-F238E27FC236}">
                <a16:creationId xmlns:a16="http://schemas.microsoft.com/office/drawing/2014/main" id="{960DB243-4B60-64D6-1DF8-6DF39B452E6B}"/>
              </a:ext>
            </a:extLst>
          </p:cNvPr>
          <p:cNvSpPr>
            <a:spLocks noGrp="1"/>
          </p:cNvSpPr>
          <p:nvPr>
            <p:ph idx="1"/>
          </p:nvPr>
        </p:nvSpPr>
        <p:spPr/>
        <p:txBody>
          <a:bodyPr>
            <a:normAutofit/>
          </a:bodyPr>
          <a:lstStyle/>
          <a:p>
            <a:r>
              <a:rPr lang="en-CA" sz="2400" dirty="0"/>
              <a:t>I</a:t>
            </a:r>
            <a:r>
              <a:rPr lang="en-CA" sz="2400" dirty="0">
                <a:effectLst/>
              </a:rPr>
              <a:t>nvestigated more cases where there is a higher number of noise predictors than signal predictors </a:t>
            </a:r>
            <a:endParaRPr lang="en-CA" sz="2400" dirty="0"/>
          </a:p>
          <a:p>
            <a:r>
              <a:rPr lang="en-CA" sz="2400" dirty="0">
                <a:effectLst/>
              </a:rPr>
              <a:t>Method also performs moderately well when there are 4 signal predictors and 6 noise predictors. Thus, there could be more noise predictors than signals.</a:t>
            </a:r>
            <a:endParaRPr lang="en-CA" sz="2000" dirty="0"/>
          </a:p>
        </p:txBody>
      </p:sp>
      <p:sp>
        <p:nvSpPr>
          <p:cNvPr id="4" name="Slide Number Placeholder 3">
            <a:extLst>
              <a:ext uri="{FF2B5EF4-FFF2-40B4-BE49-F238E27FC236}">
                <a16:creationId xmlns:a16="http://schemas.microsoft.com/office/drawing/2014/main" id="{7B605223-5482-F904-B9FE-DD7056DE4712}"/>
              </a:ext>
            </a:extLst>
          </p:cNvPr>
          <p:cNvSpPr>
            <a:spLocks noGrp="1"/>
          </p:cNvSpPr>
          <p:nvPr>
            <p:ph type="sldNum" sz="quarter" idx="12"/>
          </p:nvPr>
        </p:nvSpPr>
        <p:spPr/>
        <p:txBody>
          <a:bodyPr/>
          <a:lstStyle/>
          <a:p>
            <a:fld id="{79B48539-B39A-7D4D-951F-DAEB1B43C1A3}" type="slidenum">
              <a:rPr lang="en-US" smtClean="0"/>
              <a:t>19</a:t>
            </a:fld>
            <a:endParaRPr lang="en-US"/>
          </a:p>
        </p:txBody>
      </p:sp>
      <p:pic>
        <p:nvPicPr>
          <p:cNvPr id="6" name="Picture 5">
            <a:extLst>
              <a:ext uri="{FF2B5EF4-FFF2-40B4-BE49-F238E27FC236}">
                <a16:creationId xmlns:a16="http://schemas.microsoft.com/office/drawing/2014/main" id="{20D99081-3FB8-C0C0-944B-0AC62AE6C463}"/>
              </a:ext>
            </a:extLst>
          </p:cNvPr>
          <p:cNvPicPr>
            <a:picLocks noChangeAspect="1"/>
          </p:cNvPicPr>
          <p:nvPr/>
        </p:nvPicPr>
        <p:blipFill>
          <a:blip r:embed="rId2"/>
          <a:srcRect/>
          <a:stretch/>
        </p:blipFill>
        <p:spPr>
          <a:xfrm>
            <a:off x="2955894" y="3344788"/>
            <a:ext cx="6280212" cy="2967112"/>
          </a:xfrm>
          <a:prstGeom prst="rect">
            <a:avLst/>
          </a:prstGeom>
        </p:spPr>
      </p:pic>
    </p:spTree>
    <p:extLst>
      <p:ext uri="{BB962C8B-B14F-4D97-AF65-F5344CB8AC3E}">
        <p14:creationId xmlns:p14="http://schemas.microsoft.com/office/powerpoint/2010/main" val="332486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A1C-F461-64F3-F9FA-2EA789AE0CE2}"/>
              </a:ext>
            </a:extLst>
          </p:cNvPr>
          <p:cNvSpPr>
            <a:spLocks noGrp="1"/>
          </p:cNvSpPr>
          <p:nvPr>
            <p:ph type="title"/>
          </p:nvPr>
        </p:nvSpPr>
        <p:spPr/>
        <p:txBody>
          <a:bodyPr>
            <a:normAutofit/>
          </a:bodyPr>
          <a:lstStyle/>
          <a:p>
            <a:r>
              <a:rPr lang="en-US" sz="3200" dirty="0">
                <a:solidFill>
                  <a:schemeClr val="accent1"/>
                </a:solidFill>
              </a:rPr>
              <a:t>Agenda</a:t>
            </a:r>
          </a:p>
        </p:txBody>
      </p:sp>
      <p:sp>
        <p:nvSpPr>
          <p:cNvPr id="3" name="Content Placeholder 2">
            <a:extLst>
              <a:ext uri="{FF2B5EF4-FFF2-40B4-BE49-F238E27FC236}">
                <a16:creationId xmlns:a16="http://schemas.microsoft.com/office/drawing/2014/main" id="{960DB243-4B60-64D6-1DF8-6DF39B452E6B}"/>
              </a:ext>
            </a:extLst>
          </p:cNvPr>
          <p:cNvSpPr>
            <a:spLocks noGrp="1"/>
          </p:cNvSpPr>
          <p:nvPr>
            <p:ph idx="1"/>
          </p:nvPr>
        </p:nvSpPr>
        <p:spPr/>
        <p:txBody>
          <a:bodyPr>
            <a:normAutofit/>
          </a:bodyPr>
          <a:lstStyle/>
          <a:p>
            <a:r>
              <a:rPr lang="en-CA" dirty="0">
                <a:highlight>
                  <a:srgbClr val="FFFFFF"/>
                </a:highlight>
              </a:rPr>
              <a:t>Introduction</a:t>
            </a:r>
          </a:p>
          <a:p>
            <a:r>
              <a:rPr lang="en-CA" dirty="0"/>
              <a:t>KCV-SMOTE &amp; KFS Method</a:t>
            </a:r>
          </a:p>
          <a:p>
            <a:r>
              <a:rPr lang="en-CA" dirty="0"/>
              <a:t>Methods</a:t>
            </a:r>
          </a:p>
          <a:p>
            <a:r>
              <a:rPr lang="en-CA" dirty="0"/>
              <a:t>Results</a:t>
            </a:r>
          </a:p>
          <a:p>
            <a:r>
              <a:rPr lang="en-CA" dirty="0"/>
              <a:t>Discussion</a:t>
            </a:r>
          </a:p>
          <a:p>
            <a:r>
              <a:rPr lang="en-CA" dirty="0"/>
              <a:t>Conclusion</a:t>
            </a:r>
            <a:br>
              <a:rPr lang="en-CA" dirty="0"/>
            </a:br>
            <a:endParaRPr lang="en-US" dirty="0"/>
          </a:p>
        </p:txBody>
      </p:sp>
      <p:sp>
        <p:nvSpPr>
          <p:cNvPr id="4" name="Slide Number Placeholder 3">
            <a:extLst>
              <a:ext uri="{FF2B5EF4-FFF2-40B4-BE49-F238E27FC236}">
                <a16:creationId xmlns:a16="http://schemas.microsoft.com/office/drawing/2014/main" id="{A140C439-B0BD-E886-E3F5-C0DCBC18BF34}"/>
              </a:ext>
            </a:extLst>
          </p:cNvPr>
          <p:cNvSpPr>
            <a:spLocks noGrp="1"/>
          </p:cNvSpPr>
          <p:nvPr>
            <p:ph type="sldNum" sz="quarter" idx="12"/>
          </p:nvPr>
        </p:nvSpPr>
        <p:spPr/>
        <p:txBody>
          <a:bodyPr/>
          <a:lstStyle/>
          <a:p>
            <a:fld id="{79B48539-B39A-7D4D-951F-DAEB1B43C1A3}" type="slidenum">
              <a:rPr lang="en-US" smtClean="0"/>
              <a:t>2</a:t>
            </a:fld>
            <a:endParaRPr lang="en-US"/>
          </a:p>
        </p:txBody>
      </p:sp>
    </p:spTree>
    <p:extLst>
      <p:ext uri="{BB962C8B-B14F-4D97-AF65-F5344CB8AC3E}">
        <p14:creationId xmlns:p14="http://schemas.microsoft.com/office/powerpoint/2010/main" val="3829425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A1C-F461-64F3-F9FA-2EA789AE0CE2}"/>
              </a:ext>
            </a:extLst>
          </p:cNvPr>
          <p:cNvSpPr>
            <a:spLocks noGrp="1"/>
          </p:cNvSpPr>
          <p:nvPr>
            <p:ph type="title"/>
          </p:nvPr>
        </p:nvSpPr>
        <p:spPr/>
        <p:txBody>
          <a:bodyPr>
            <a:normAutofit/>
          </a:bodyPr>
          <a:lstStyle/>
          <a:p>
            <a:r>
              <a:rPr lang="en-US" sz="3200" dirty="0">
                <a:solidFill>
                  <a:schemeClr val="accent1"/>
                </a:solidFill>
              </a:rPr>
              <a:t>SNR Analysis – Overall Results</a:t>
            </a:r>
          </a:p>
        </p:txBody>
      </p:sp>
      <p:sp>
        <p:nvSpPr>
          <p:cNvPr id="3" name="Content Placeholder 2">
            <a:extLst>
              <a:ext uri="{FF2B5EF4-FFF2-40B4-BE49-F238E27FC236}">
                <a16:creationId xmlns:a16="http://schemas.microsoft.com/office/drawing/2014/main" id="{960DB243-4B60-64D6-1DF8-6DF39B452E6B}"/>
              </a:ext>
            </a:extLst>
          </p:cNvPr>
          <p:cNvSpPr>
            <a:spLocks noGrp="1"/>
          </p:cNvSpPr>
          <p:nvPr>
            <p:ph idx="1"/>
          </p:nvPr>
        </p:nvSpPr>
        <p:spPr/>
        <p:txBody>
          <a:bodyPr>
            <a:normAutofit/>
          </a:bodyPr>
          <a:lstStyle/>
          <a:p>
            <a:r>
              <a:rPr lang="en-CA" sz="2400" dirty="0">
                <a:effectLst/>
              </a:rPr>
              <a:t>Similar results were obtained for 1.5% fraud proportion as well</a:t>
            </a:r>
          </a:p>
          <a:p>
            <a:r>
              <a:rPr lang="en-CA" sz="2400" dirty="0">
                <a:effectLst/>
              </a:rPr>
              <a:t>Having an SNR of at least 4:6 signal-to-noise predictors will yield promising results using KCV-SMOTE and KFS</a:t>
            </a:r>
          </a:p>
          <a:p>
            <a:r>
              <a:rPr lang="en-CA" sz="2400" dirty="0"/>
              <a:t>C</a:t>
            </a:r>
            <a:r>
              <a:rPr lang="en-CA" sz="2400" dirty="0">
                <a:effectLst/>
              </a:rPr>
              <a:t>hanges in fraud proportion do not have a major impact on model performance outcomes even with varying degrees of SNRs</a:t>
            </a:r>
            <a:endParaRPr lang="en-CA" sz="2400" dirty="0"/>
          </a:p>
          <a:p>
            <a:endParaRPr lang="en-CA" sz="2400" dirty="0"/>
          </a:p>
        </p:txBody>
      </p:sp>
      <p:sp>
        <p:nvSpPr>
          <p:cNvPr id="4" name="Slide Number Placeholder 3">
            <a:extLst>
              <a:ext uri="{FF2B5EF4-FFF2-40B4-BE49-F238E27FC236}">
                <a16:creationId xmlns:a16="http://schemas.microsoft.com/office/drawing/2014/main" id="{7B605223-5482-F904-B9FE-DD7056DE4712}"/>
              </a:ext>
            </a:extLst>
          </p:cNvPr>
          <p:cNvSpPr>
            <a:spLocks noGrp="1"/>
          </p:cNvSpPr>
          <p:nvPr>
            <p:ph type="sldNum" sz="quarter" idx="12"/>
          </p:nvPr>
        </p:nvSpPr>
        <p:spPr/>
        <p:txBody>
          <a:bodyPr/>
          <a:lstStyle/>
          <a:p>
            <a:fld id="{79B48539-B39A-7D4D-951F-DAEB1B43C1A3}" type="slidenum">
              <a:rPr lang="en-US" smtClean="0"/>
              <a:t>20</a:t>
            </a:fld>
            <a:endParaRPr lang="en-US"/>
          </a:p>
        </p:txBody>
      </p:sp>
    </p:spTree>
    <p:extLst>
      <p:ext uri="{BB962C8B-B14F-4D97-AF65-F5344CB8AC3E}">
        <p14:creationId xmlns:p14="http://schemas.microsoft.com/office/powerpoint/2010/main" val="866253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D78E-A77A-7756-A0F2-E136BA0DF509}"/>
              </a:ext>
            </a:extLst>
          </p:cNvPr>
          <p:cNvSpPr>
            <a:spLocks noGrp="1"/>
          </p:cNvSpPr>
          <p:nvPr>
            <p:ph type="title"/>
          </p:nvPr>
        </p:nvSpPr>
        <p:spPr>
          <a:xfrm>
            <a:off x="831850" y="1709739"/>
            <a:ext cx="10515600" cy="1719262"/>
          </a:xfrm>
        </p:spPr>
        <p:txBody>
          <a:bodyPr>
            <a:normAutofit/>
          </a:bodyPr>
          <a:lstStyle/>
          <a:p>
            <a:pPr algn="ctr"/>
            <a:r>
              <a:rPr lang="en-US" sz="3200" dirty="0">
                <a:solidFill>
                  <a:schemeClr val="accent1"/>
                </a:solidFill>
              </a:rPr>
              <a:t>Discussion</a:t>
            </a:r>
          </a:p>
        </p:txBody>
      </p:sp>
      <p:sp>
        <p:nvSpPr>
          <p:cNvPr id="4" name="Slide Number Placeholder 3">
            <a:extLst>
              <a:ext uri="{FF2B5EF4-FFF2-40B4-BE49-F238E27FC236}">
                <a16:creationId xmlns:a16="http://schemas.microsoft.com/office/drawing/2014/main" id="{CFF2FF1B-FAF1-EB26-5438-19CE4B81B38F}"/>
              </a:ext>
            </a:extLst>
          </p:cNvPr>
          <p:cNvSpPr>
            <a:spLocks noGrp="1"/>
          </p:cNvSpPr>
          <p:nvPr>
            <p:ph type="sldNum" sz="quarter" idx="12"/>
          </p:nvPr>
        </p:nvSpPr>
        <p:spPr/>
        <p:txBody>
          <a:bodyPr/>
          <a:lstStyle/>
          <a:p>
            <a:fld id="{79B48539-B39A-7D4D-951F-DAEB1B43C1A3}" type="slidenum">
              <a:rPr lang="en-US" smtClean="0"/>
              <a:t>21</a:t>
            </a:fld>
            <a:endParaRPr lang="en-US"/>
          </a:p>
        </p:txBody>
      </p:sp>
      <p:sp>
        <p:nvSpPr>
          <p:cNvPr id="5" name="Rectangle 4">
            <a:extLst>
              <a:ext uri="{FF2B5EF4-FFF2-40B4-BE49-F238E27FC236}">
                <a16:creationId xmlns:a16="http://schemas.microsoft.com/office/drawing/2014/main" id="{E10DE5E2-689B-B30B-8902-624FB0188A69}"/>
              </a:ext>
            </a:extLst>
          </p:cNvPr>
          <p:cNvSpPr/>
          <p:nvPr/>
        </p:nvSpPr>
        <p:spPr>
          <a:xfrm>
            <a:off x="0" y="3545854"/>
            <a:ext cx="12192000" cy="11174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9928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A1C-F461-64F3-F9FA-2EA789AE0CE2}"/>
              </a:ext>
            </a:extLst>
          </p:cNvPr>
          <p:cNvSpPr>
            <a:spLocks noGrp="1"/>
          </p:cNvSpPr>
          <p:nvPr>
            <p:ph type="title"/>
          </p:nvPr>
        </p:nvSpPr>
        <p:spPr/>
        <p:txBody>
          <a:bodyPr>
            <a:normAutofit/>
          </a:bodyPr>
          <a:lstStyle/>
          <a:p>
            <a:r>
              <a:rPr lang="en-US" sz="3200" dirty="0">
                <a:solidFill>
                  <a:schemeClr val="accent1"/>
                </a:solidFill>
              </a:rPr>
              <a:t>Improvements to our study</a:t>
            </a:r>
          </a:p>
        </p:txBody>
      </p:sp>
      <p:sp>
        <p:nvSpPr>
          <p:cNvPr id="3" name="Content Placeholder 2">
            <a:extLst>
              <a:ext uri="{FF2B5EF4-FFF2-40B4-BE49-F238E27FC236}">
                <a16:creationId xmlns:a16="http://schemas.microsoft.com/office/drawing/2014/main" id="{960DB243-4B60-64D6-1DF8-6DF39B452E6B}"/>
              </a:ext>
            </a:extLst>
          </p:cNvPr>
          <p:cNvSpPr>
            <a:spLocks noGrp="1"/>
          </p:cNvSpPr>
          <p:nvPr>
            <p:ph idx="1"/>
          </p:nvPr>
        </p:nvSpPr>
        <p:spPr/>
        <p:txBody>
          <a:bodyPr>
            <a:noAutofit/>
          </a:bodyPr>
          <a:lstStyle/>
          <a:p>
            <a:r>
              <a:rPr lang="en-CA" sz="2400" dirty="0"/>
              <a:t>E</a:t>
            </a:r>
            <a:r>
              <a:rPr lang="en-CA" sz="2400" dirty="0">
                <a:effectLst/>
              </a:rPr>
              <a:t>xperiment on different values of k parts when implementing KCV</a:t>
            </a:r>
          </a:p>
          <a:p>
            <a:r>
              <a:rPr lang="en-CA" sz="2400" dirty="0"/>
              <a:t>U</a:t>
            </a:r>
            <a:r>
              <a:rPr lang="en-CA" sz="2400" dirty="0">
                <a:effectLst/>
              </a:rPr>
              <a:t>se a more rigorous approach to select key features when performing KFS </a:t>
            </a:r>
            <a:endParaRPr lang="en-CA" sz="2400" dirty="0"/>
          </a:p>
          <a:p>
            <a:pPr lvl="1"/>
            <a:r>
              <a:rPr lang="en-CA" dirty="0"/>
              <a:t>H</a:t>
            </a:r>
            <a:r>
              <a:rPr lang="en-CA" dirty="0">
                <a:effectLst/>
              </a:rPr>
              <a:t>aving expertise from the credit card industry combined with the use of a classifier such as logistic regression can better inform our choice of key features </a:t>
            </a:r>
          </a:p>
          <a:p>
            <a:r>
              <a:rPr lang="en-CA" sz="2400" dirty="0"/>
              <a:t>S</a:t>
            </a:r>
            <a:r>
              <a:rPr lang="en-CA" sz="2400" dirty="0">
                <a:effectLst/>
              </a:rPr>
              <a:t>tudy more combinations of class imbalance and SNRs </a:t>
            </a:r>
            <a:endParaRPr lang="en-CA" sz="2400" dirty="0"/>
          </a:p>
          <a:p>
            <a:pPr lvl="1"/>
            <a:r>
              <a:rPr lang="en-CA" dirty="0"/>
              <a:t>Ex. If we have data with </a:t>
            </a:r>
            <a:r>
              <a:rPr lang="en-CA" dirty="0">
                <a:effectLst/>
              </a:rPr>
              <a:t>30 variables, we could investigate how the KCV-SMOTE and KFS method performs under more specific SNRs</a:t>
            </a:r>
          </a:p>
          <a:p>
            <a:pPr lvl="1"/>
            <a:r>
              <a:rPr lang="en-CA" dirty="0"/>
              <a:t>P</a:t>
            </a:r>
            <a:r>
              <a:rPr lang="en-CA" dirty="0">
                <a:effectLst/>
              </a:rPr>
              <a:t>rovide us a greater understanding of what the SNR threshold would be for the KCV-SMOTE and KFS method to produce effective prediction results </a:t>
            </a:r>
            <a:endParaRPr lang="en-CA" dirty="0"/>
          </a:p>
          <a:p>
            <a:pPr lvl="2"/>
            <a:endParaRPr lang="en-CA" sz="2400" dirty="0"/>
          </a:p>
          <a:p>
            <a:endParaRPr lang="en-US" sz="2400" dirty="0"/>
          </a:p>
        </p:txBody>
      </p:sp>
      <p:sp>
        <p:nvSpPr>
          <p:cNvPr id="4" name="Slide Number Placeholder 3">
            <a:extLst>
              <a:ext uri="{FF2B5EF4-FFF2-40B4-BE49-F238E27FC236}">
                <a16:creationId xmlns:a16="http://schemas.microsoft.com/office/drawing/2014/main" id="{7B605223-5482-F904-B9FE-DD7056DE4712}"/>
              </a:ext>
            </a:extLst>
          </p:cNvPr>
          <p:cNvSpPr>
            <a:spLocks noGrp="1"/>
          </p:cNvSpPr>
          <p:nvPr>
            <p:ph type="sldNum" sz="quarter" idx="12"/>
          </p:nvPr>
        </p:nvSpPr>
        <p:spPr/>
        <p:txBody>
          <a:bodyPr/>
          <a:lstStyle/>
          <a:p>
            <a:fld id="{79B48539-B39A-7D4D-951F-DAEB1B43C1A3}" type="slidenum">
              <a:rPr lang="en-US" smtClean="0"/>
              <a:t>22</a:t>
            </a:fld>
            <a:endParaRPr lang="en-US"/>
          </a:p>
        </p:txBody>
      </p:sp>
    </p:spTree>
    <p:extLst>
      <p:ext uri="{BB962C8B-B14F-4D97-AF65-F5344CB8AC3E}">
        <p14:creationId xmlns:p14="http://schemas.microsoft.com/office/powerpoint/2010/main" val="796791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A1C-F461-64F3-F9FA-2EA789AE0CE2}"/>
              </a:ext>
            </a:extLst>
          </p:cNvPr>
          <p:cNvSpPr>
            <a:spLocks noGrp="1"/>
          </p:cNvSpPr>
          <p:nvPr>
            <p:ph type="title"/>
          </p:nvPr>
        </p:nvSpPr>
        <p:spPr/>
        <p:txBody>
          <a:bodyPr>
            <a:normAutofit/>
          </a:bodyPr>
          <a:lstStyle/>
          <a:p>
            <a:r>
              <a:rPr lang="en-US" sz="3200" dirty="0">
                <a:solidFill>
                  <a:schemeClr val="accent1"/>
                </a:solidFill>
              </a:rPr>
              <a:t>Improvements to our study</a:t>
            </a:r>
          </a:p>
        </p:txBody>
      </p:sp>
      <p:sp>
        <p:nvSpPr>
          <p:cNvPr id="3" name="Content Placeholder 2">
            <a:extLst>
              <a:ext uri="{FF2B5EF4-FFF2-40B4-BE49-F238E27FC236}">
                <a16:creationId xmlns:a16="http://schemas.microsoft.com/office/drawing/2014/main" id="{960DB243-4B60-64D6-1DF8-6DF39B452E6B}"/>
              </a:ext>
            </a:extLst>
          </p:cNvPr>
          <p:cNvSpPr>
            <a:spLocks noGrp="1"/>
          </p:cNvSpPr>
          <p:nvPr>
            <p:ph idx="1"/>
          </p:nvPr>
        </p:nvSpPr>
        <p:spPr/>
        <p:txBody>
          <a:bodyPr>
            <a:normAutofit/>
          </a:bodyPr>
          <a:lstStyle/>
          <a:p>
            <a:r>
              <a:rPr lang="en-CA" sz="2400" dirty="0"/>
              <a:t>P</a:t>
            </a:r>
            <a:r>
              <a:rPr lang="en-CA" sz="2400" dirty="0">
                <a:effectLst/>
              </a:rPr>
              <a:t>erform a similar study using real data instead </a:t>
            </a:r>
          </a:p>
          <a:p>
            <a:pPr lvl="1"/>
            <a:r>
              <a:rPr lang="en-CA" dirty="0"/>
              <a:t>W</a:t>
            </a:r>
            <a:r>
              <a:rPr lang="en-CA" dirty="0">
                <a:effectLst/>
              </a:rPr>
              <a:t>e can treat the class imbalance proportion as fixed, assume all variables in the dataset are signal predictors and add simulated noise predictors into the study. </a:t>
            </a:r>
          </a:p>
          <a:p>
            <a:pPr lvl="1"/>
            <a:r>
              <a:rPr lang="en-CA" dirty="0">
                <a:effectLst/>
              </a:rPr>
              <a:t>Since there is a greater risk involved when assuming real data as signal predictors, one can optionally perform a preliminary analysis to decide which predictors are most likely signals as opposed to noise </a:t>
            </a:r>
            <a:endParaRPr lang="en-CA" dirty="0"/>
          </a:p>
          <a:p>
            <a:endParaRPr lang="en-CA" sz="2400" dirty="0"/>
          </a:p>
        </p:txBody>
      </p:sp>
      <p:sp>
        <p:nvSpPr>
          <p:cNvPr id="4" name="Slide Number Placeholder 3">
            <a:extLst>
              <a:ext uri="{FF2B5EF4-FFF2-40B4-BE49-F238E27FC236}">
                <a16:creationId xmlns:a16="http://schemas.microsoft.com/office/drawing/2014/main" id="{7B605223-5482-F904-B9FE-DD7056DE4712}"/>
              </a:ext>
            </a:extLst>
          </p:cNvPr>
          <p:cNvSpPr>
            <a:spLocks noGrp="1"/>
          </p:cNvSpPr>
          <p:nvPr>
            <p:ph type="sldNum" sz="quarter" idx="12"/>
          </p:nvPr>
        </p:nvSpPr>
        <p:spPr/>
        <p:txBody>
          <a:bodyPr/>
          <a:lstStyle/>
          <a:p>
            <a:fld id="{79B48539-B39A-7D4D-951F-DAEB1B43C1A3}" type="slidenum">
              <a:rPr lang="en-US" smtClean="0"/>
              <a:t>23</a:t>
            </a:fld>
            <a:endParaRPr lang="en-US"/>
          </a:p>
        </p:txBody>
      </p:sp>
    </p:spTree>
    <p:extLst>
      <p:ext uri="{BB962C8B-B14F-4D97-AF65-F5344CB8AC3E}">
        <p14:creationId xmlns:p14="http://schemas.microsoft.com/office/powerpoint/2010/main" val="1498867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A1C-F461-64F3-F9FA-2EA789AE0CE2}"/>
              </a:ext>
            </a:extLst>
          </p:cNvPr>
          <p:cNvSpPr>
            <a:spLocks noGrp="1"/>
          </p:cNvSpPr>
          <p:nvPr>
            <p:ph type="title"/>
          </p:nvPr>
        </p:nvSpPr>
        <p:spPr/>
        <p:txBody>
          <a:bodyPr>
            <a:normAutofit/>
          </a:bodyPr>
          <a:lstStyle/>
          <a:p>
            <a:r>
              <a:rPr lang="en-US" sz="3200" dirty="0">
                <a:solidFill>
                  <a:schemeClr val="accent1"/>
                </a:solidFill>
              </a:rPr>
              <a:t>Proposed Modifications to KCV-SMOTE &amp; KFS Method</a:t>
            </a:r>
          </a:p>
        </p:txBody>
      </p:sp>
      <p:sp>
        <p:nvSpPr>
          <p:cNvPr id="3" name="Content Placeholder 2">
            <a:extLst>
              <a:ext uri="{FF2B5EF4-FFF2-40B4-BE49-F238E27FC236}">
                <a16:creationId xmlns:a16="http://schemas.microsoft.com/office/drawing/2014/main" id="{960DB243-4B60-64D6-1DF8-6DF39B452E6B}"/>
              </a:ext>
            </a:extLst>
          </p:cNvPr>
          <p:cNvSpPr>
            <a:spLocks noGrp="1"/>
          </p:cNvSpPr>
          <p:nvPr>
            <p:ph idx="1"/>
          </p:nvPr>
        </p:nvSpPr>
        <p:spPr>
          <a:xfrm>
            <a:off x="838200" y="1825625"/>
            <a:ext cx="10515600" cy="832908"/>
          </a:xfrm>
        </p:spPr>
        <p:txBody>
          <a:bodyPr>
            <a:normAutofit/>
          </a:bodyPr>
          <a:lstStyle/>
          <a:p>
            <a:r>
              <a:rPr lang="en-US" sz="2400" dirty="0"/>
              <a:t>One way we could modify the KCV-SMOTE &amp; KFS method to reduce the effects of low SNRs is to add feature selection to the process</a:t>
            </a:r>
          </a:p>
          <a:p>
            <a:endParaRPr lang="en-US" sz="2400" dirty="0"/>
          </a:p>
          <a:p>
            <a:endParaRPr lang="en-US" sz="2400" dirty="0"/>
          </a:p>
        </p:txBody>
      </p:sp>
      <p:sp>
        <p:nvSpPr>
          <p:cNvPr id="4" name="Slide Number Placeholder 3">
            <a:extLst>
              <a:ext uri="{FF2B5EF4-FFF2-40B4-BE49-F238E27FC236}">
                <a16:creationId xmlns:a16="http://schemas.microsoft.com/office/drawing/2014/main" id="{7B605223-5482-F904-B9FE-DD7056DE4712}"/>
              </a:ext>
            </a:extLst>
          </p:cNvPr>
          <p:cNvSpPr>
            <a:spLocks noGrp="1"/>
          </p:cNvSpPr>
          <p:nvPr>
            <p:ph type="sldNum" sz="quarter" idx="12"/>
          </p:nvPr>
        </p:nvSpPr>
        <p:spPr/>
        <p:txBody>
          <a:bodyPr/>
          <a:lstStyle/>
          <a:p>
            <a:fld id="{79B48539-B39A-7D4D-951F-DAEB1B43C1A3}" type="slidenum">
              <a:rPr lang="en-US" smtClean="0"/>
              <a:t>24</a:t>
            </a:fld>
            <a:endParaRPr lang="en-US"/>
          </a:p>
        </p:txBody>
      </p:sp>
      <p:pic>
        <p:nvPicPr>
          <p:cNvPr id="6" name="Picture 5" descr="A diagram of a train system&#10;&#10;Description automatically generated">
            <a:extLst>
              <a:ext uri="{FF2B5EF4-FFF2-40B4-BE49-F238E27FC236}">
                <a16:creationId xmlns:a16="http://schemas.microsoft.com/office/drawing/2014/main" id="{9906663B-3B68-EA97-42DB-9CCF47255E0E}"/>
              </a:ext>
            </a:extLst>
          </p:cNvPr>
          <p:cNvPicPr>
            <a:picLocks noChangeAspect="1"/>
          </p:cNvPicPr>
          <p:nvPr/>
        </p:nvPicPr>
        <p:blipFill>
          <a:blip r:embed="rId2"/>
          <a:stretch>
            <a:fillRect/>
          </a:stretch>
        </p:blipFill>
        <p:spPr>
          <a:xfrm>
            <a:off x="5634824" y="2792412"/>
            <a:ext cx="5951552" cy="2858029"/>
          </a:xfrm>
          <a:prstGeom prst="rect">
            <a:avLst/>
          </a:prstGeom>
        </p:spPr>
      </p:pic>
      <p:sp>
        <p:nvSpPr>
          <p:cNvPr id="5" name="Content Placeholder 2">
            <a:extLst>
              <a:ext uri="{FF2B5EF4-FFF2-40B4-BE49-F238E27FC236}">
                <a16:creationId xmlns:a16="http://schemas.microsoft.com/office/drawing/2014/main" id="{D253DB0D-F1EB-882E-2508-773D541526A6}"/>
              </a:ext>
            </a:extLst>
          </p:cNvPr>
          <p:cNvSpPr txBox="1">
            <a:spLocks/>
          </p:cNvSpPr>
          <p:nvPr/>
        </p:nvSpPr>
        <p:spPr>
          <a:xfrm>
            <a:off x="838200" y="2658533"/>
            <a:ext cx="4986867" cy="29919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400" dirty="0">
                <a:effectLst/>
              </a:rPr>
              <a:t>Backward stepwise elimination can be done after logistic regression is performed on each of the sub-training sets produced by KFS </a:t>
            </a:r>
          </a:p>
          <a:p>
            <a:r>
              <a:rPr lang="en-CA" sz="2400" dirty="0"/>
              <a:t>This can help filter out predictors that have a high chance of being noise in each model</a:t>
            </a:r>
          </a:p>
          <a:p>
            <a:endParaRPr lang="en-CA" sz="2400" dirty="0"/>
          </a:p>
          <a:p>
            <a:endParaRPr lang="en-US" sz="2400" dirty="0"/>
          </a:p>
          <a:p>
            <a:endParaRPr lang="en-US" sz="2400" dirty="0"/>
          </a:p>
        </p:txBody>
      </p:sp>
    </p:spTree>
    <p:extLst>
      <p:ext uri="{BB962C8B-B14F-4D97-AF65-F5344CB8AC3E}">
        <p14:creationId xmlns:p14="http://schemas.microsoft.com/office/powerpoint/2010/main" val="91694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A1C-F461-64F3-F9FA-2EA789AE0CE2}"/>
              </a:ext>
            </a:extLst>
          </p:cNvPr>
          <p:cNvSpPr>
            <a:spLocks noGrp="1"/>
          </p:cNvSpPr>
          <p:nvPr>
            <p:ph type="title"/>
          </p:nvPr>
        </p:nvSpPr>
        <p:spPr/>
        <p:txBody>
          <a:bodyPr>
            <a:normAutofit/>
          </a:bodyPr>
          <a:lstStyle/>
          <a:p>
            <a:r>
              <a:rPr lang="en-US" sz="3200" dirty="0">
                <a:solidFill>
                  <a:schemeClr val="accent1"/>
                </a:solidFill>
              </a:rPr>
              <a:t>Proposed Modifications to KCV-SMOTE &amp; KFS Method</a:t>
            </a:r>
          </a:p>
        </p:txBody>
      </p:sp>
      <p:sp>
        <p:nvSpPr>
          <p:cNvPr id="3" name="Content Placeholder 2">
            <a:extLst>
              <a:ext uri="{FF2B5EF4-FFF2-40B4-BE49-F238E27FC236}">
                <a16:creationId xmlns:a16="http://schemas.microsoft.com/office/drawing/2014/main" id="{960DB243-4B60-64D6-1DF8-6DF39B452E6B}"/>
              </a:ext>
            </a:extLst>
          </p:cNvPr>
          <p:cNvSpPr>
            <a:spLocks noGrp="1"/>
          </p:cNvSpPr>
          <p:nvPr>
            <p:ph idx="1"/>
          </p:nvPr>
        </p:nvSpPr>
        <p:spPr/>
        <p:txBody>
          <a:bodyPr>
            <a:normAutofit/>
          </a:bodyPr>
          <a:lstStyle/>
          <a:p>
            <a:r>
              <a:rPr lang="en-CA" sz="2400" dirty="0"/>
              <a:t>T</a:t>
            </a:r>
            <a:r>
              <a:rPr lang="en-CA" sz="2400" dirty="0">
                <a:effectLst/>
              </a:rPr>
              <a:t>here is a general debate on whether stepwise elimination should be applied on linear regression model fitting </a:t>
            </a:r>
            <a:endParaRPr lang="en-CA" sz="2400" dirty="0"/>
          </a:p>
          <a:p>
            <a:pPr lvl="1"/>
            <a:r>
              <a:rPr lang="en-CA" dirty="0"/>
              <a:t>To r</a:t>
            </a:r>
            <a:r>
              <a:rPr lang="en-CA" dirty="0">
                <a:effectLst/>
              </a:rPr>
              <a:t>educe the risk of potentially excluding important explanatory variables, we can use large significance levels during stepwise elimination</a:t>
            </a:r>
          </a:p>
          <a:p>
            <a:pPr lvl="1"/>
            <a:r>
              <a:rPr lang="en-CA" dirty="0">
                <a:effectLst/>
              </a:rPr>
              <a:t>This is something that can be tuned by the researcher based on how comfortable they are with this risk in terms of their data</a:t>
            </a:r>
          </a:p>
          <a:p>
            <a:r>
              <a:rPr lang="en-CA" sz="2400" dirty="0">
                <a:effectLst/>
              </a:rPr>
              <a:t>Further work is required to test this proposed modification and its ability to improve model performance for datasets with low SNRs. </a:t>
            </a:r>
            <a:endParaRPr lang="en-CA" sz="2400" dirty="0"/>
          </a:p>
        </p:txBody>
      </p:sp>
      <p:sp>
        <p:nvSpPr>
          <p:cNvPr id="4" name="Slide Number Placeholder 3">
            <a:extLst>
              <a:ext uri="{FF2B5EF4-FFF2-40B4-BE49-F238E27FC236}">
                <a16:creationId xmlns:a16="http://schemas.microsoft.com/office/drawing/2014/main" id="{7B605223-5482-F904-B9FE-DD7056DE4712}"/>
              </a:ext>
            </a:extLst>
          </p:cNvPr>
          <p:cNvSpPr>
            <a:spLocks noGrp="1"/>
          </p:cNvSpPr>
          <p:nvPr>
            <p:ph type="sldNum" sz="quarter" idx="12"/>
          </p:nvPr>
        </p:nvSpPr>
        <p:spPr/>
        <p:txBody>
          <a:bodyPr/>
          <a:lstStyle/>
          <a:p>
            <a:fld id="{79B48539-B39A-7D4D-951F-DAEB1B43C1A3}" type="slidenum">
              <a:rPr lang="en-US" smtClean="0"/>
              <a:t>25</a:t>
            </a:fld>
            <a:endParaRPr lang="en-US"/>
          </a:p>
        </p:txBody>
      </p:sp>
    </p:spTree>
    <p:extLst>
      <p:ext uri="{BB962C8B-B14F-4D97-AF65-F5344CB8AC3E}">
        <p14:creationId xmlns:p14="http://schemas.microsoft.com/office/powerpoint/2010/main" val="151003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D78E-A77A-7756-A0F2-E136BA0DF509}"/>
              </a:ext>
            </a:extLst>
          </p:cNvPr>
          <p:cNvSpPr>
            <a:spLocks noGrp="1"/>
          </p:cNvSpPr>
          <p:nvPr>
            <p:ph type="title"/>
          </p:nvPr>
        </p:nvSpPr>
        <p:spPr>
          <a:xfrm>
            <a:off x="831850" y="1709739"/>
            <a:ext cx="10515600" cy="1719262"/>
          </a:xfrm>
        </p:spPr>
        <p:txBody>
          <a:bodyPr>
            <a:normAutofit/>
          </a:bodyPr>
          <a:lstStyle/>
          <a:p>
            <a:pPr algn="ctr"/>
            <a:r>
              <a:rPr lang="en-US" sz="3200" dirty="0">
                <a:solidFill>
                  <a:schemeClr val="accent1"/>
                </a:solidFill>
              </a:rPr>
              <a:t>Conclusion</a:t>
            </a:r>
          </a:p>
        </p:txBody>
      </p:sp>
      <p:sp>
        <p:nvSpPr>
          <p:cNvPr id="4" name="Slide Number Placeholder 3">
            <a:extLst>
              <a:ext uri="{FF2B5EF4-FFF2-40B4-BE49-F238E27FC236}">
                <a16:creationId xmlns:a16="http://schemas.microsoft.com/office/drawing/2014/main" id="{CFF2FF1B-FAF1-EB26-5438-19CE4B81B38F}"/>
              </a:ext>
            </a:extLst>
          </p:cNvPr>
          <p:cNvSpPr>
            <a:spLocks noGrp="1"/>
          </p:cNvSpPr>
          <p:nvPr>
            <p:ph type="sldNum" sz="quarter" idx="12"/>
          </p:nvPr>
        </p:nvSpPr>
        <p:spPr/>
        <p:txBody>
          <a:bodyPr/>
          <a:lstStyle/>
          <a:p>
            <a:fld id="{79B48539-B39A-7D4D-951F-DAEB1B43C1A3}" type="slidenum">
              <a:rPr lang="en-US" smtClean="0"/>
              <a:t>26</a:t>
            </a:fld>
            <a:endParaRPr lang="en-US"/>
          </a:p>
        </p:txBody>
      </p:sp>
      <p:sp>
        <p:nvSpPr>
          <p:cNvPr id="5" name="Rectangle 4">
            <a:extLst>
              <a:ext uri="{FF2B5EF4-FFF2-40B4-BE49-F238E27FC236}">
                <a16:creationId xmlns:a16="http://schemas.microsoft.com/office/drawing/2014/main" id="{E10DE5E2-689B-B30B-8902-624FB0188A69}"/>
              </a:ext>
            </a:extLst>
          </p:cNvPr>
          <p:cNvSpPr/>
          <p:nvPr/>
        </p:nvSpPr>
        <p:spPr>
          <a:xfrm>
            <a:off x="0" y="3545854"/>
            <a:ext cx="12192000" cy="11174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1717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A1C-F461-64F3-F9FA-2EA789AE0CE2}"/>
              </a:ext>
            </a:extLst>
          </p:cNvPr>
          <p:cNvSpPr>
            <a:spLocks noGrp="1"/>
          </p:cNvSpPr>
          <p:nvPr>
            <p:ph type="title"/>
          </p:nvPr>
        </p:nvSpPr>
        <p:spPr/>
        <p:txBody>
          <a:bodyPr>
            <a:normAutofit/>
          </a:bodyPr>
          <a:lstStyle/>
          <a:p>
            <a:r>
              <a:rPr lang="en-US" sz="3200" dirty="0">
                <a:solidFill>
                  <a:schemeClr val="accent1"/>
                </a:solidFill>
              </a:rPr>
              <a:t>Conclusion</a:t>
            </a:r>
          </a:p>
        </p:txBody>
      </p:sp>
      <p:sp>
        <p:nvSpPr>
          <p:cNvPr id="3" name="Content Placeholder 2">
            <a:extLst>
              <a:ext uri="{FF2B5EF4-FFF2-40B4-BE49-F238E27FC236}">
                <a16:creationId xmlns:a16="http://schemas.microsoft.com/office/drawing/2014/main" id="{960DB243-4B60-64D6-1DF8-6DF39B452E6B}"/>
              </a:ext>
            </a:extLst>
          </p:cNvPr>
          <p:cNvSpPr>
            <a:spLocks noGrp="1"/>
          </p:cNvSpPr>
          <p:nvPr>
            <p:ph idx="1"/>
          </p:nvPr>
        </p:nvSpPr>
        <p:spPr/>
        <p:txBody>
          <a:bodyPr>
            <a:normAutofit/>
          </a:bodyPr>
          <a:lstStyle/>
          <a:p>
            <a:r>
              <a:rPr lang="en-CA" sz="2000" dirty="0">
                <a:effectLst/>
              </a:rPr>
              <a:t>Overall, our simulation study has provided greater insight into the effectiveness of Kang and Zhang’s method under different proportions of unbalanced data and ratios of signal-to-noise. </a:t>
            </a:r>
          </a:p>
          <a:p>
            <a:pPr lvl="1"/>
            <a:r>
              <a:rPr lang="en-CA" sz="2000" dirty="0">
                <a:effectLst/>
              </a:rPr>
              <a:t>The method performed well on all tested percentages of highly imbalanced data, as claimed by Kang and Zhang</a:t>
            </a:r>
          </a:p>
          <a:p>
            <a:pPr lvl="1"/>
            <a:r>
              <a:rPr lang="en-CA" sz="2000" dirty="0">
                <a:effectLst/>
              </a:rPr>
              <a:t>Having at least a 4:6 SNR of predictors will yield accurate results using KCV-SMOTE and KFS</a:t>
            </a:r>
          </a:p>
          <a:p>
            <a:pPr lvl="1"/>
            <a:r>
              <a:rPr lang="en-CA" sz="2000" dirty="0">
                <a:effectLst/>
              </a:rPr>
              <a:t>SNRs lower than that will have poor and unstable performance</a:t>
            </a:r>
          </a:p>
          <a:p>
            <a:r>
              <a:rPr lang="en-CA" sz="2000" dirty="0"/>
              <a:t>P</a:t>
            </a:r>
            <a:r>
              <a:rPr lang="en-CA" sz="2000" dirty="0">
                <a:effectLst/>
              </a:rPr>
              <a:t>roposed a modification to the method that uses stepwise elimination to reduce the effects of low SNRs</a:t>
            </a:r>
          </a:p>
          <a:p>
            <a:r>
              <a:rPr lang="en-CA" sz="2000" dirty="0">
                <a:effectLst/>
              </a:rPr>
              <a:t>Further research is required to test this approach</a:t>
            </a:r>
            <a:endParaRPr lang="en-CA" sz="2000" dirty="0"/>
          </a:p>
        </p:txBody>
      </p:sp>
      <p:sp>
        <p:nvSpPr>
          <p:cNvPr id="4" name="Slide Number Placeholder 3">
            <a:extLst>
              <a:ext uri="{FF2B5EF4-FFF2-40B4-BE49-F238E27FC236}">
                <a16:creationId xmlns:a16="http://schemas.microsoft.com/office/drawing/2014/main" id="{7B605223-5482-F904-B9FE-DD7056DE4712}"/>
              </a:ext>
            </a:extLst>
          </p:cNvPr>
          <p:cNvSpPr>
            <a:spLocks noGrp="1"/>
          </p:cNvSpPr>
          <p:nvPr>
            <p:ph type="sldNum" sz="quarter" idx="12"/>
          </p:nvPr>
        </p:nvSpPr>
        <p:spPr/>
        <p:txBody>
          <a:bodyPr/>
          <a:lstStyle/>
          <a:p>
            <a:fld id="{79B48539-B39A-7D4D-951F-DAEB1B43C1A3}" type="slidenum">
              <a:rPr lang="en-US" smtClean="0"/>
              <a:t>27</a:t>
            </a:fld>
            <a:endParaRPr lang="en-US"/>
          </a:p>
        </p:txBody>
      </p:sp>
    </p:spTree>
    <p:extLst>
      <p:ext uri="{BB962C8B-B14F-4D97-AF65-F5344CB8AC3E}">
        <p14:creationId xmlns:p14="http://schemas.microsoft.com/office/powerpoint/2010/main" val="2780372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D78E-A77A-7756-A0F2-E136BA0DF509}"/>
              </a:ext>
            </a:extLst>
          </p:cNvPr>
          <p:cNvSpPr>
            <a:spLocks noGrp="1"/>
          </p:cNvSpPr>
          <p:nvPr>
            <p:ph type="title"/>
          </p:nvPr>
        </p:nvSpPr>
        <p:spPr>
          <a:xfrm>
            <a:off x="831850" y="1709739"/>
            <a:ext cx="10515600" cy="1719262"/>
          </a:xfrm>
        </p:spPr>
        <p:txBody>
          <a:bodyPr>
            <a:normAutofit/>
          </a:bodyPr>
          <a:lstStyle/>
          <a:p>
            <a:pPr algn="ctr"/>
            <a:r>
              <a:rPr lang="en-US" sz="3200" b="1" dirty="0">
                <a:latin typeface="+mn-lt"/>
              </a:rPr>
              <a:t>Thank You!</a:t>
            </a:r>
          </a:p>
        </p:txBody>
      </p:sp>
      <p:sp>
        <p:nvSpPr>
          <p:cNvPr id="4" name="Slide Number Placeholder 3">
            <a:extLst>
              <a:ext uri="{FF2B5EF4-FFF2-40B4-BE49-F238E27FC236}">
                <a16:creationId xmlns:a16="http://schemas.microsoft.com/office/drawing/2014/main" id="{CFF2FF1B-FAF1-EB26-5438-19CE4B81B38F}"/>
              </a:ext>
            </a:extLst>
          </p:cNvPr>
          <p:cNvSpPr>
            <a:spLocks noGrp="1"/>
          </p:cNvSpPr>
          <p:nvPr>
            <p:ph type="sldNum" sz="quarter" idx="12"/>
          </p:nvPr>
        </p:nvSpPr>
        <p:spPr/>
        <p:txBody>
          <a:bodyPr/>
          <a:lstStyle/>
          <a:p>
            <a:fld id="{79B48539-B39A-7D4D-951F-DAEB1B43C1A3}" type="slidenum">
              <a:rPr lang="en-US" smtClean="0"/>
              <a:t>28</a:t>
            </a:fld>
            <a:endParaRPr lang="en-US"/>
          </a:p>
        </p:txBody>
      </p:sp>
    </p:spTree>
    <p:extLst>
      <p:ext uri="{BB962C8B-B14F-4D97-AF65-F5344CB8AC3E}">
        <p14:creationId xmlns:p14="http://schemas.microsoft.com/office/powerpoint/2010/main" val="1759715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A1C-F461-64F3-F9FA-2EA789AE0CE2}"/>
              </a:ext>
            </a:extLst>
          </p:cNvPr>
          <p:cNvSpPr>
            <a:spLocks noGrp="1"/>
          </p:cNvSpPr>
          <p:nvPr>
            <p:ph type="title"/>
          </p:nvPr>
        </p:nvSpPr>
        <p:spPr/>
        <p:txBody>
          <a:bodyPr>
            <a:normAutofit/>
          </a:bodyPr>
          <a:lstStyle/>
          <a:p>
            <a:r>
              <a:rPr lang="en-US" sz="3200" dirty="0">
                <a:solidFill>
                  <a:schemeClr val="accent1"/>
                </a:solidFill>
              </a:rPr>
              <a:t>References</a:t>
            </a:r>
          </a:p>
        </p:txBody>
      </p:sp>
      <p:sp>
        <p:nvSpPr>
          <p:cNvPr id="3" name="Content Placeholder 2">
            <a:extLst>
              <a:ext uri="{FF2B5EF4-FFF2-40B4-BE49-F238E27FC236}">
                <a16:creationId xmlns:a16="http://schemas.microsoft.com/office/drawing/2014/main" id="{960DB243-4B60-64D6-1DF8-6DF39B452E6B}"/>
              </a:ext>
            </a:extLst>
          </p:cNvPr>
          <p:cNvSpPr>
            <a:spLocks noGrp="1"/>
          </p:cNvSpPr>
          <p:nvPr>
            <p:ph idx="1"/>
          </p:nvPr>
        </p:nvSpPr>
        <p:spPr/>
        <p:txBody>
          <a:bodyPr>
            <a:normAutofit/>
          </a:bodyPr>
          <a:lstStyle/>
          <a:p>
            <a:pPr marL="0" indent="0">
              <a:buNone/>
            </a:pPr>
            <a:r>
              <a:rPr lang="en-CA" sz="1800" dirty="0">
                <a:effectLst/>
                <a:latin typeface="CMR12"/>
              </a:rPr>
              <a:t>[1]  </a:t>
            </a:r>
            <a:r>
              <a:rPr lang="en-CA" sz="1800" dirty="0" err="1">
                <a:effectLst/>
                <a:latin typeface="CMR12"/>
              </a:rPr>
              <a:t>Fayaz</a:t>
            </a:r>
            <a:r>
              <a:rPr lang="en-CA" sz="1800" dirty="0">
                <a:effectLst/>
                <a:latin typeface="CMR12"/>
              </a:rPr>
              <a:t> </a:t>
            </a:r>
            <a:r>
              <a:rPr lang="en-CA" sz="1800" dirty="0" err="1">
                <a:effectLst/>
                <a:latin typeface="CMR12"/>
              </a:rPr>
              <a:t>Itoo</a:t>
            </a:r>
            <a:r>
              <a:rPr lang="en-CA" sz="1800" dirty="0">
                <a:effectLst/>
                <a:latin typeface="CMR12"/>
              </a:rPr>
              <a:t>, Meenakshi, and </a:t>
            </a:r>
            <a:r>
              <a:rPr lang="en-CA" sz="1800" dirty="0" err="1">
                <a:effectLst/>
                <a:latin typeface="CMR12"/>
              </a:rPr>
              <a:t>Satwinder</a:t>
            </a:r>
            <a:r>
              <a:rPr lang="en-CA" sz="1800" dirty="0">
                <a:effectLst/>
                <a:latin typeface="CMR12"/>
              </a:rPr>
              <a:t> Singh. Comparison and analysis of logistic regression, </a:t>
            </a:r>
            <a:r>
              <a:rPr lang="en-CA" sz="1800" dirty="0" err="1">
                <a:effectLst/>
                <a:latin typeface="CMR12"/>
              </a:rPr>
              <a:t>na</a:t>
            </a:r>
            <a:r>
              <a:rPr lang="en-CA" sz="1800" dirty="0">
                <a:effectLst/>
                <a:latin typeface="CMR12"/>
              </a:rPr>
              <a:t> ̈</a:t>
            </a:r>
            <a:r>
              <a:rPr lang="en-CA" sz="1800" dirty="0" err="1">
                <a:effectLst/>
                <a:latin typeface="CMR12"/>
              </a:rPr>
              <a:t>ıve</a:t>
            </a:r>
            <a:r>
              <a:rPr lang="en-CA" sz="1800" dirty="0">
                <a:effectLst/>
                <a:latin typeface="CMR12"/>
              </a:rPr>
              <a:t> bayes and </a:t>
            </a:r>
            <a:r>
              <a:rPr lang="en-CA" sz="1800" dirty="0" err="1">
                <a:effectLst/>
                <a:latin typeface="CMR12"/>
              </a:rPr>
              <a:t>knn</a:t>
            </a:r>
            <a:r>
              <a:rPr lang="en-CA" sz="1800" dirty="0">
                <a:effectLst/>
                <a:latin typeface="CMR12"/>
              </a:rPr>
              <a:t> machine learning algorithms for credit card fraud detection. </a:t>
            </a:r>
            <a:r>
              <a:rPr lang="en-CA" sz="1800" i="1" dirty="0">
                <a:effectLst/>
                <a:latin typeface="CMTI12"/>
              </a:rPr>
              <a:t>International Journal of Information Technology</a:t>
            </a:r>
            <a:r>
              <a:rPr lang="en-CA" sz="1800" dirty="0">
                <a:effectLst/>
                <a:latin typeface="CMR12"/>
              </a:rPr>
              <a:t>, 13:1503–1511, 2021. </a:t>
            </a:r>
            <a:endParaRPr lang="en-CA" dirty="0">
              <a:effectLst/>
            </a:endParaRPr>
          </a:p>
          <a:p>
            <a:pPr marL="0" indent="0">
              <a:buNone/>
            </a:pPr>
            <a:r>
              <a:rPr lang="en-CA" sz="1800" dirty="0">
                <a:effectLst/>
                <a:latin typeface="CMR12"/>
              </a:rPr>
              <a:t>[2]  Haiyan Kang and Hao Zhang. A new improved method for online credit anti-fraud. </a:t>
            </a:r>
            <a:r>
              <a:rPr lang="en-CA" sz="1800" i="1" dirty="0">
                <a:effectLst/>
                <a:latin typeface="CMTI12"/>
              </a:rPr>
              <a:t>Automatic Control and Computer Sciences</a:t>
            </a:r>
            <a:r>
              <a:rPr lang="en-CA" sz="1800" dirty="0">
                <a:effectLst/>
                <a:latin typeface="CMR12"/>
              </a:rPr>
              <a:t>, 56:347–355, 2022. </a:t>
            </a:r>
            <a:endParaRPr lang="en-CA" dirty="0">
              <a:effectLst/>
            </a:endParaRPr>
          </a:p>
          <a:p>
            <a:pPr marL="0" indent="0">
              <a:buNone/>
            </a:pPr>
            <a:r>
              <a:rPr lang="en-CA" sz="1800" dirty="0">
                <a:effectLst/>
                <a:latin typeface="CMR12"/>
              </a:rPr>
              <a:t>[3]  Yann-A ̈</a:t>
            </a:r>
            <a:r>
              <a:rPr lang="en-CA" sz="1800" dirty="0" err="1">
                <a:effectLst/>
                <a:latin typeface="CMR12"/>
              </a:rPr>
              <a:t>el</a:t>
            </a:r>
            <a:r>
              <a:rPr lang="en-CA" sz="1800" dirty="0">
                <a:effectLst/>
                <a:latin typeface="CMR12"/>
              </a:rPr>
              <a:t> Le Borgne, Wissam </a:t>
            </a:r>
            <a:r>
              <a:rPr lang="en-CA" sz="1800" dirty="0" err="1">
                <a:effectLst/>
                <a:latin typeface="CMR12"/>
              </a:rPr>
              <a:t>Siblini</a:t>
            </a:r>
            <a:r>
              <a:rPr lang="en-CA" sz="1800" dirty="0">
                <a:effectLst/>
                <a:latin typeface="CMR12"/>
              </a:rPr>
              <a:t>, Bertrand </a:t>
            </a:r>
            <a:r>
              <a:rPr lang="en-CA" sz="1800" dirty="0" err="1">
                <a:effectLst/>
                <a:latin typeface="CMR12"/>
              </a:rPr>
              <a:t>Lebichot</a:t>
            </a:r>
            <a:r>
              <a:rPr lang="en-CA" sz="1800" dirty="0">
                <a:effectLst/>
                <a:latin typeface="CMR12"/>
              </a:rPr>
              <a:t>, and Gianluca </a:t>
            </a:r>
            <a:r>
              <a:rPr lang="en-CA" sz="1800" dirty="0" err="1">
                <a:effectLst/>
                <a:latin typeface="CMR12"/>
              </a:rPr>
              <a:t>Bontempi</a:t>
            </a:r>
            <a:r>
              <a:rPr lang="en-CA" sz="1800" dirty="0">
                <a:effectLst/>
                <a:latin typeface="CMR12"/>
              </a:rPr>
              <a:t>. </a:t>
            </a:r>
            <a:r>
              <a:rPr lang="en-CA" sz="1800" i="1" dirty="0">
                <a:effectLst/>
                <a:latin typeface="CMTI12"/>
              </a:rPr>
              <a:t>Reproducible Machine Learning for Credit Card Fraud Detection - Practical Handbook</a:t>
            </a:r>
            <a:r>
              <a:rPr lang="en-CA" sz="1800" dirty="0">
                <a:effectLst/>
                <a:latin typeface="CMR12"/>
              </a:rPr>
              <a:t>. </a:t>
            </a:r>
            <a:r>
              <a:rPr lang="en-CA" sz="1800" dirty="0" err="1">
                <a:effectLst/>
                <a:latin typeface="CMR12"/>
              </a:rPr>
              <a:t>Universit</a:t>
            </a:r>
            <a:r>
              <a:rPr lang="en-CA" sz="1800" dirty="0">
                <a:effectLst/>
                <a:latin typeface="CMR12"/>
              </a:rPr>
              <a:t> ́e Libre de </a:t>
            </a:r>
            <a:r>
              <a:rPr lang="en-CA" sz="1800" dirty="0" err="1">
                <a:effectLst/>
                <a:latin typeface="CMR12"/>
              </a:rPr>
              <a:t>Bruxelles</a:t>
            </a:r>
            <a:r>
              <a:rPr lang="en-CA" sz="1800" dirty="0">
                <a:effectLst/>
                <a:latin typeface="CMR12"/>
              </a:rPr>
              <a:t>, 2022. </a:t>
            </a:r>
            <a:endParaRPr lang="en-CA" dirty="0">
              <a:effectLst/>
            </a:endParaRPr>
          </a:p>
          <a:p>
            <a:pPr marL="0" indent="0">
              <a:buNone/>
            </a:pPr>
            <a:r>
              <a:rPr lang="en-CA" sz="1800" dirty="0">
                <a:effectLst/>
                <a:latin typeface="CMR12"/>
              </a:rPr>
              <a:t>[4]  </a:t>
            </a:r>
            <a:r>
              <a:rPr lang="en-CA" sz="1800" dirty="0" err="1">
                <a:effectLst/>
                <a:latin typeface="CMR12"/>
              </a:rPr>
              <a:t>Rejwan</a:t>
            </a:r>
            <a:r>
              <a:rPr lang="en-CA" sz="1800" dirty="0">
                <a:effectLst/>
                <a:latin typeface="CMR12"/>
              </a:rPr>
              <a:t> Bin </a:t>
            </a:r>
            <a:r>
              <a:rPr lang="en-CA" sz="1800" dirty="0" err="1">
                <a:effectLst/>
                <a:latin typeface="CMR12"/>
              </a:rPr>
              <a:t>Sulaiman</a:t>
            </a:r>
            <a:r>
              <a:rPr lang="en-CA" sz="1800" dirty="0">
                <a:effectLst/>
                <a:latin typeface="CMR12"/>
              </a:rPr>
              <a:t>, Vitaly </a:t>
            </a:r>
            <a:r>
              <a:rPr lang="en-CA" sz="1800" dirty="0" err="1">
                <a:effectLst/>
                <a:latin typeface="CMR12"/>
              </a:rPr>
              <a:t>Schetinin</a:t>
            </a:r>
            <a:r>
              <a:rPr lang="en-CA" sz="1800" dirty="0">
                <a:effectLst/>
                <a:latin typeface="CMR12"/>
              </a:rPr>
              <a:t>, and Paul Sant. Review of machine learning approach on credit card fraud detection. </a:t>
            </a:r>
            <a:r>
              <a:rPr lang="en-CA" sz="1800" i="1" dirty="0">
                <a:effectLst/>
                <a:latin typeface="CMTI12"/>
              </a:rPr>
              <a:t>Human Centric Intelligent Systems</a:t>
            </a:r>
            <a:r>
              <a:rPr lang="en-CA" sz="1800" dirty="0">
                <a:effectLst/>
                <a:latin typeface="CMR12"/>
              </a:rPr>
              <a:t>, 2:55–68, 2022. </a:t>
            </a:r>
            <a:endParaRPr lang="en-CA" dirty="0">
              <a:effectLst/>
            </a:endParaRPr>
          </a:p>
          <a:p>
            <a:pPr marL="0" indent="0">
              <a:buNone/>
            </a:pPr>
            <a:r>
              <a:rPr lang="en-CA" sz="1800" dirty="0">
                <a:effectLst/>
                <a:latin typeface="CMR12"/>
              </a:rPr>
              <a:t>[5]  Worldline and Machine Learning Group - ULB. Credit card fraud detection, 2017. </a:t>
            </a:r>
            <a:endParaRPr lang="en-CA" dirty="0">
              <a:effectLst/>
            </a:endParaRPr>
          </a:p>
          <a:p>
            <a:endParaRPr lang="en-US" dirty="0"/>
          </a:p>
        </p:txBody>
      </p:sp>
      <p:sp>
        <p:nvSpPr>
          <p:cNvPr id="4" name="Slide Number Placeholder 3">
            <a:extLst>
              <a:ext uri="{FF2B5EF4-FFF2-40B4-BE49-F238E27FC236}">
                <a16:creationId xmlns:a16="http://schemas.microsoft.com/office/drawing/2014/main" id="{7B605223-5482-F904-B9FE-DD7056DE4712}"/>
              </a:ext>
            </a:extLst>
          </p:cNvPr>
          <p:cNvSpPr>
            <a:spLocks noGrp="1"/>
          </p:cNvSpPr>
          <p:nvPr>
            <p:ph type="sldNum" sz="quarter" idx="12"/>
          </p:nvPr>
        </p:nvSpPr>
        <p:spPr/>
        <p:txBody>
          <a:bodyPr/>
          <a:lstStyle/>
          <a:p>
            <a:fld id="{79B48539-B39A-7D4D-951F-DAEB1B43C1A3}" type="slidenum">
              <a:rPr lang="en-US" smtClean="0"/>
              <a:t>29</a:t>
            </a:fld>
            <a:endParaRPr lang="en-US"/>
          </a:p>
        </p:txBody>
      </p:sp>
    </p:spTree>
    <p:extLst>
      <p:ext uri="{BB962C8B-B14F-4D97-AF65-F5344CB8AC3E}">
        <p14:creationId xmlns:p14="http://schemas.microsoft.com/office/powerpoint/2010/main" val="1128850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D78E-A77A-7756-A0F2-E136BA0DF509}"/>
              </a:ext>
            </a:extLst>
          </p:cNvPr>
          <p:cNvSpPr>
            <a:spLocks noGrp="1"/>
          </p:cNvSpPr>
          <p:nvPr>
            <p:ph type="title"/>
          </p:nvPr>
        </p:nvSpPr>
        <p:spPr>
          <a:xfrm>
            <a:off x="831850" y="1709739"/>
            <a:ext cx="10515600" cy="1719262"/>
          </a:xfrm>
        </p:spPr>
        <p:txBody>
          <a:bodyPr>
            <a:normAutofit/>
          </a:bodyPr>
          <a:lstStyle/>
          <a:p>
            <a:pPr algn="ctr"/>
            <a:r>
              <a:rPr lang="en-US" sz="3200" dirty="0">
                <a:solidFill>
                  <a:schemeClr val="accent1"/>
                </a:solidFill>
              </a:rPr>
              <a:t>Introduction</a:t>
            </a:r>
          </a:p>
        </p:txBody>
      </p:sp>
      <p:sp>
        <p:nvSpPr>
          <p:cNvPr id="4" name="Slide Number Placeholder 3">
            <a:extLst>
              <a:ext uri="{FF2B5EF4-FFF2-40B4-BE49-F238E27FC236}">
                <a16:creationId xmlns:a16="http://schemas.microsoft.com/office/drawing/2014/main" id="{CFF2FF1B-FAF1-EB26-5438-19CE4B81B38F}"/>
              </a:ext>
            </a:extLst>
          </p:cNvPr>
          <p:cNvSpPr>
            <a:spLocks noGrp="1"/>
          </p:cNvSpPr>
          <p:nvPr>
            <p:ph type="sldNum" sz="quarter" idx="12"/>
          </p:nvPr>
        </p:nvSpPr>
        <p:spPr/>
        <p:txBody>
          <a:bodyPr/>
          <a:lstStyle/>
          <a:p>
            <a:fld id="{79B48539-B39A-7D4D-951F-DAEB1B43C1A3}" type="slidenum">
              <a:rPr lang="en-US" smtClean="0"/>
              <a:t>3</a:t>
            </a:fld>
            <a:endParaRPr lang="en-US"/>
          </a:p>
        </p:txBody>
      </p:sp>
      <p:sp>
        <p:nvSpPr>
          <p:cNvPr id="5" name="Rectangle 4">
            <a:extLst>
              <a:ext uri="{FF2B5EF4-FFF2-40B4-BE49-F238E27FC236}">
                <a16:creationId xmlns:a16="http://schemas.microsoft.com/office/drawing/2014/main" id="{E10DE5E2-689B-B30B-8902-624FB0188A69}"/>
              </a:ext>
            </a:extLst>
          </p:cNvPr>
          <p:cNvSpPr/>
          <p:nvPr/>
        </p:nvSpPr>
        <p:spPr>
          <a:xfrm>
            <a:off x="0" y="3545854"/>
            <a:ext cx="12192000" cy="11174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498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A1C-F461-64F3-F9FA-2EA789AE0CE2}"/>
              </a:ext>
            </a:extLst>
          </p:cNvPr>
          <p:cNvSpPr>
            <a:spLocks noGrp="1"/>
          </p:cNvSpPr>
          <p:nvPr>
            <p:ph type="title"/>
          </p:nvPr>
        </p:nvSpPr>
        <p:spPr/>
        <p:txBody>
          <a:bodyPr>
            <a:normAutofit/>
          </a:bodyPr>
          <a:lstStyle/>
          <a:p>
            <a:r>
              <a:rPr lang="en-US" sz="3200" dirty="0">
                <a:solidFill>
                  <a:schemeClr val="accent1"/>
                </a:solidFill>
              </a:rPr>
              <a:t>Motivation</a:t>
            </a:r>
          </a:p>
        </p:txBody>
      </p:sp>
      <p:sp>
        <p:nvSpPr>
          <p:cNvPr id="3" name="Content Placeholder 2">
            <a:extLst>
              <a:ext uri="{FF2B5EF4-FFF2-40B4-BE49-F238E27FC236}">
                <a16:creationId xmlns:a16="http://schemas.microsoft.com/office/drawing/2014/main" id="{960DB243-4B60-64D6-1DF8-6DF39B452E6B}"/>
              </a:ext>
            </a:extLst>
          </p:cNvPr>
          <p:cNvSpPr>
            <a:spLocks noGrp="1"/>
          </p:cNvSpPr>
          <p:nvPr>
            <p:ph idx="1"/>
          </p:nvPr>
        </p:nvSpPr>
        <p:spPr/>
        <p:txBody>
          <a:bodyPr>
            <a:normAutofit/>
          </a:bodyPr>
          <a:lstStyle/>
          <a:p>
            <a:r>
              <a:rPr lang="en-CA" sz="2400" b="0" i="0" dirty="0">
                <a:effectLst/>
                <a:highlight>
                  <a:srgbClr val="FFFFFF"/>
                </a:highlight>
              </a:rPr>
              <a:t>Credit cards are an electronic form of payment that are popular for the convenience and protection they offer on everyday purchases</a:t>
            </a:r>
          </a:p>
          <a:p>
            <a:r>
              <a:rPr lang="en-CA" sz="2400" b="0" i="0" dirty="0">
                <a:effectLst/>
                <a:highlight>
                  <a:srgbClr val="FFFFFF"/>
                </a:highlight>
              </a:rPr>
              <a:t>Detecting credit card fraud is crucial for credit card companies to maintain customer satisfaction and minimize losses</a:t>
            </a:r>
          </a:p>
          <a:p>
            <a:r>
              <a:rPr lang="en-CA" sz="2400" b="0" i="0" dirty="0">
                <a:effectLst/>
                <a:highlight>
                  <a:srgbClr val="FFFFFF"/>
                </a:highlight>
              </a:rPr>
              <a:t>Machine learning techniques have become the predominant method to predict credit card fraud over the years</a:t>
            </a:r>
          </a:p>
          <a:p>
            <a:r>
              <a:rPr lang="en-CA" sz="2400" b="0" i="0" dirty="0">
                <a:effectLst/>
                <a:highlight>
                  <a:srgbClr val="FFFFFF"/>
                </a:highlight>
              </a:rPr>
              <a:t>Companies are constantly looking for ways to improve their predictions</a:t>
            </a:r>
            <a:endParaRPr lang="en-US" sz="2400" dirty="0"/>
          </a:p>
        </p:txBody>
      </p:sp>
      <p:sp>
        <p:nvSpPr>
          <p:cNvPr id="4" name="Slide Number Placeholder 3">
            <a:extLst>
              <a:ext uri="{FF2B5EF4-FFF2-40B4-BE49-F238E27FC236}">
                <a16:creationId xmlns:a16="http://schemas.microsoft.com/office/drawing/2014/main" id="{A140C439-B0BD-E886-E3F5-C0DCBC18BF34}"/>
              </a:ext>
            </a:extLst>
          </p:cNvPr>
          <p:cNvSpPr>
            <a:spLocks noGrp="1"/>
          </p:cNvSpPr>
          <p:nvPr>
            <p:ph type="sldNum" sz="quarter" idx="12"/>
          </p:nvPr>
        </p:nvSpPr>
        <p:spPr/>
        <p:txBody>
          <a:bodyPr/>
          <a:lstStyle/>
          <a:p>
            <a:fld id="{79B48539-B39A-7D4D-951F-DAEB1B43C1A3}" type="slidenum">
              <a:rPr lang="en-US" smtClean="0"/>
              <a:t>4</a:t>
            </a:fld>
            <a:endParaRPr lang="en-US"/>
          </a:p>
        </p:txBody>
      </p:sp>
    </p:spTree>
    <p:extLst>
      <p:ext uri="{BB962C8B-B14F-4D97-AF65-F5344CB8AC3E}">
        <p14:creationId xmlns:p14="http://schemas.microsoft.com/office/powerpoint/2010/main" val="4011696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A1C-F461-64F3-F9FA-2EA789AE0CE2}"/>
              </a:ext>
            </a:extLst>
          </p:cNvPr>
          <p:cNvSpPr>
            <a:spLocks noGrp="1"/>
          </p:cNvSpPr>
          <p:nvPr>
            <p:ph type="title"/>
          </p:nvPr>
        </p:nvSpPr>
        <p:spPr/>
        <p:txBody>
          <a:bodyPr>
            <a:normAutofit/>
          </a:bodyPr>
          <a:lstStyle/>
          <a:p>
            <a:r>
              <a:rPr lang="en-US" sz="3200" dirty="0">
                <a:solidFill>
                  <a:schemeClr val="accent1"/>
                </a:solidFill>
              </a:rPr>
              <a:t>Literature Review</a:t>
            </a:r>
          </a:p>
        </p:txBody>
      </p:sp>
      <p:sp>
        <p:nvSpPr>
          <p:cNvPr id="3" name="Content Placeholder 2">
            <a:extLst>
              <a:ext uri="{FF2B5EF4-FFF2-40B4-BE49-F238E27FC236}">
                <a16:creationId xmlns:a16="http://schemas.microsoft.com/office/drawing/2014/main" id="{960DB243-4B60-64D6-1DF8-6DF39B452E6B}"/>
              </a:ext>
            </a:extLst>
          </p:cNvPr>
          <p:cNvSpPr>
            <a:spLocks noGrp="1"/>
          </p:cNvSpPr>
          <p:nvPr>
            <p:ph idx="1"/>
          </p:nvPr>
        </p:nvSpPr>
        <p:spPr>
          <a:xfrm>
            <a:off x="838200" y="1825625"/>
            <a:ext cx="10515600" cy="4351338"/>
          </a:xfrm>
        </p:spPr>
        <p:txBody>
          <a:bodyPr>
            <a:noAutofit/>
          </a:bodyPr>
          <a:lstStyle/>
          <a:p>
            <a:r>
              <a:rPr lang="en-CA" sz="2400" b="0" i="0" dirty="0">
                <a:effectLst/>
                <a:highlight>
                  <a:srgbClr val="FFFFFF"/>
                </a:highlight>
              </a:rPr>
              <a:t>Some techniques mentioned in recent literature include: </a:t>
            </a:r>
          </a:p>
          <a:p>
            <a:pPr lvl="1"/>
            <a:r>
              <a:rPr lang="en-CA" dirty="0">
                <a:highlight>
                  <a:srgbClr val="FFFFFF"/>
                </a:highlight>
              </a:rPr>
              <a:t>R</a:t>
            </a:r>
            <a:r>
              <a:rPr lang="en-CA" b="0" i="0" dirty="0">
                <a:effectLst/>
                <a:highlight>
                  <a:srgbClr val="FFFFFF"/>
                </a:highlight>
              </a:rPr>
              <a:t>andom forest, neural networks, SVM</a:t>
            </a:r>
            <a:r>
              <a:rPr lang="en-CA" dirty="0">
                <a:highlight>
                  <a:srgbClr val="FFFFFF"/>
                </a:highlight>
              </a:rPr>
              <a:t>, k</a:t>
            </a:r>
            <a:r>
              <a:rPr lang="en-CA" b="0" i="0" dirty="0">
                <a:effectLst/>
                <a:highlight>
                  <a:srgbClr val="FFFFFF"/>
                </a:highlight>
              </a:rPr>
              <a:t>-nearest neighbours, logistic regression, Naïve Bayes</a:t>
            </a:r>
          </a:p>
          <a:p>
            <a:r>
              <a:rPr lang="en-CA" sz="2400" b="0" i="0" dirty="0">
                <a:effectLst/>
                <a:highlight>
                  <a:srgbClr val="FFFFFF"/>
                </a:highlight>
              </a:rPr>
              <a:t>Common challenge that many researchers face when studying credit card fraud: </a:t>
            </a:r>
          </a:p>
          <a:p>
            <a:pPr lvl="1"/>
            <a:r>
              <a:rPr lang="en-CA" b="0" i="0" dirty="0">
                <a:effectLst/>
                <a:highlight>
                  <a:srgbClr val="FFFFFF"/>
                </a:highlight>
              </a:rPr>
              <a:t>Imbalance of fraudulent and genuine transactions</a:t>
            </a:r>
          </a:p>
          <a:p>
            <a:r>
              <a:rPr lang="en-CA" sz="2400" b="0" i="0" dirty="0">
                <a:effectLst/>
                <a:highlight>
                  <a:srgbClr val="FFFFFF"/>
                </a:highlight>
              </a:rPr>
              <a:t>Kang and Zhang introduced the K-fold cross-validation and synthetic minority over-sampling technique (KCV-SMOTE) and key feature scanning (KFS) method to address these challenges </a:t>
            </a:r>
          </a:p>
          <a:p>
            <a:r>
              <a:rPr lang="en-CA" sz="2400" b="0" i="0" dirty="0">
                <a:effectLst/>
                <a:highlight>
                  <a:srgbClr val="FFFFFF"/>
                </a:highlight>
              </a:rPr>
              <a:t>The method was applied to a logistic regression approach and the final model had an AUC of 98.62%.</a:t>
            </a:r>
            <a:endParaRPr lang="en-US" sz="2400" dirty="0"/>
          </a:p>
        </p:txBody>
      </p:sp>
      <p:sp>
        <p:nvSpPr>
          <p:cNvPr id="4" name="Slide Number Placeholder 3">
            <a:extLst>
              <a:ext uri="{FF2B5EF4-FFF2-40B4-BE49-F238E27FC236}">
                <a16:creationId xmlns:a16="http://schemas.microsoft.com/office/drawing/2014/main" id="{A140C439-B0BD-E886-E3F5-C0DCBC18BF34}"/>
              </a:ext>
            </a:extLst>
          </p:cNvPr>
          <p:cNvSpPr>
            <a:spLocks noGrp="1"/>
          </p:cNvSpPr>
          <p:nvPr>
            <p:ph type="sldNum" sz="quarter" idx="12"/>
          </p:nvPr>
        </p:nvSpPr>
        <p:spPr/>
        <p:txBody>
          <a:bodyPr/>
          <a:lstStyle/>
          <a:p>
            <a:fld id="{79B48539-B39A-7D4D-951F-DAEB1B43C1A3}" type="slidenum">
              <a:rPr lang="en-US" smtClean="0"/>
              <a:t>5</a:t>
            </a:fld>
            <a:endParaRPr lang="en-US"/>
          </a:p>
        </p:txBody>
      </p:sp>
    </p:spTree>
    <p:extLst>
      <p:ext uri="{BB962C8B-B14F-4D97-AF65-F5344CB8AC3E}">
        <p14:creationId xmlns:p14="http://schemas.microsoft.com/office/powerpoint/2010/main" val="2604146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A1C-F461-64F3-F9FA-2EA789AE0CE2}"/>
              </a:ext>
            </a:extLst>
          </p:cNvPr>
          <p:cNvSpPr>
            <a:spLocks noGrp="1"/>
          </p:cNvSpPr>
          <p:nvPr>
            <p:ph type="title"/>
          </p:nvPr>
        </p:nvSpPr>
        <p:spPr/>
        <p:txBody>
          <a:bodyPr>
            <a:normAutofit/>
          </a:bodyPr>
          <a:lstStyle/>
          <a:p>
            <a:r>
              <a:rPr lang="en-US" sz="3200" dirty="0">
                <a:solidFill>
                  <a:schemeClr val="accent1"/>
                </a:solidFill>
              </a:rPr>
              <a:t>Research Gap</a:t>
            </a:r>
          </a:p>
        </p:txBody>
      </p:sp>
      <p:sp>
        <p:nvSpPr>
          <p:cNvPr id="3" name="Content Placeholder 2">
            <a:extLst>
              <a:ext uri="{FF2B5EF4-FFF2-40B4-BE49-F238E27FC236}">
                <a16:creationId xmlns:a16="http://schemas.microsoft.com/office/drawing/2014/main" id="{960DB243-4B60-64D6-1DF8-6DF39B452E6B}"/>
              </a:ext>
            </a:extLst>
          </p:cNvPr>
          <p:cNvSpPr>
            <a:spLocks noGrp="1"/>
          </p:cNvSpPr>
          <p:nvPr>
            <p:ph idx="1"/>
          </p:nvPr>
        </p:nvSpPr>
        <p:spPr>
          <a:xfrm>
            <a:off x="838200" y="1825625"/>
            <a:ext cx="10515600" cy="4351338"/>
          </a:xfrm>
        </p:spPr>
        <p:txBody>
          <a:bodyPr>
            <a:normAutofit/>
          </a:bodyPr>
          <a:lstStyle/>
          <a:p>
            <a:r>
              <a:rPr lang="en-CA" sz="2400" dirty="0">
                <a:highlight>
                  <a:srgbClr val="FFFFFF"/>
                </a:highlight>
              </a:rPr>
              <a:t>While this approach is promising to improve model performance for imbalanced data, there hasn’t been enough exploration on how it would perform under varying signal-to-noise ratios (SNRs)</a:t>
            </a:r>
            <a:endParaRPr lang="en-CA" sz="2400" b="0" i="0" dirty="0">
              <a:effectLst/>
              <a:highlight>
                <a:srgbClr val="FFFFFF"/>
              </a:highlight>
            </a:endParaRPr>
          </a:p>
          <a:p>
            <a:r>
              <a:rPr lang="en-CA" sz="2400" dirty="0">
                <a:highlight>
                  <a:srgbClr val="FFFFFF"/>
                </a:highlight>
              </a:rPr>
              <a:t>Investigating this would provide insight into how robust and applicable this method is to a broader range of datasets</a:t>
            </a:r>
            <a:endParaRPr lang="en-CA" sz="2400" b="0" i="0" dirty="0">
              <a:effectLst/>
              <a:highlight>
                <a:srgbClr val="FFFFFF"/>
              </a:highlight>
            </a:endParaRPr>
          </a:p>
          <a:p>
            <a:r>
              <a:rPr lang="en-CA" sz="2400" b="0" i="0" dirty="0">
                <a:effectLst/>
                <a:highlight>
                  <a:srgbClr val="FFFFFF"/>
                </a:highlight>
              </a:rPr>
              <a:t>Goal of our study:</a:t>
            </a:r>
          </a:p>
          <a:p>
            <a:pPr lvl="1"/>
            <a:r>
              <a:rPr lang="en-CA" dirty="0">
                <a:highlight>
                  <a:srgbClr val="FFFFFF"/>
                </a:highlight>
              </a:rPr>
              <a:t>I</a:t>
            </a:r>
            <a:r>
              <a:rPr lang="en-CA" b="0" i="0" dirty="0">
                <a:effectLst/>
                <a:highlight>
                  <a:srgbClr val="FFFFFF"/>
                </a:highlight>
              </a:rPr>
              <a:t>nvestigate the KCV-SMOTE and KFS method’s performance under different proportions of unbalanced data and ratios of signal-to-noise</a:t>
            </a:r>
          </a:p>
          <a:p>
            <a:pPr lvl="1"/>
            <a:r>
              <a:rPr lang="en-CA" dirty="0">
                <a:highlight>
                  <a:srgbClr val="FFFFFF"/>
                </a:highlight>
              </a:rPr>
              <a:t>We will focus on signal predictors vs. noise predictors when we talk about SNRs</a:t>
            </a:r>
            <a:endParaRPr lang="en-US" dirty="0"/>
          </a:p>
        </p:txBody>
      </p:sp>
      <p:sp>
        <p:nvSpPr>
          <p:cNvPr id="4" name="Slide Number Placeholder 3">
            <a:extLst>
              <a:ext uri="{FF2B5EF4-FFF2-40B4-BE49-F238E27FC236}">
                <a16:creationId xmlns:a16="http://schemas.microsoft.com/office/drawing/2014/main" id="{A140C439-B0BD-E886-E3F5-C0DCBC18BF34}"/>
              </a:ext>
            </a:extLst>
          </p:cNvPr>
          <p:cNvSpPr>
            <a:spLocks noGrp="1"/>
          </p:cNvSpPr>
          <p:nvPr>
            <p:ph type="sldNum" sz="quarter" idx="12"/>
          </p:nvPr>
        </p:nvSpPr>
        <p:spPr/>
        <p:txBody>
          <a:bodyPr/>
          <a:lstStyle/>
          <a:p>
            <a:fld id="{79B48539-B39A-7D4D-951F-DAEB1B43C1A3}" type="slidenum">
              <a:rPr lang="en-US" smtClean="0"/>
              <a:t>6</a:t>
            </a:fld>
            <a:endParaRPr lang="en-US"/>
          </a:p>
        </p:txBody>
      </p:sp>
    </p:spTree>
    <p:extLst>
      <p:ext uri="{BB962C8B-B14F-4D97-AF65-F5344CB8AC3E}">
        <p14:creationId xmlns:p14="http://schemas.microsoft.com/office/powerpoint/2010/main" val="126754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D78E-A77A-7756-A0F2-E136BA0DF509}"/>
              </a:ext>
            </a:extLst>
          </p:cNvPr>
          <p:cNvSpPr>
            <a:spLocks noGrp="1"/>
          </p:cNvSpPr>
          <p:nvPr>
            <p:ph type="title"/>
          </p:nvPr>
        </p:nvSpPr>
        <p:spPr>
          <a:xfrm>
            <a:off x="831850" y="1709739"/>
            <a:ext cx="10515600" cy="1719262"/>
          </a:xfrm>
        </p:spPr>
        <p:txBody>
          <a:bodyPr>
            <a:normAutofit/>
          </a:bodyPr>
          <a:lstStyle/>
          <a:p>
            <a:pPr algn="ctr"/>
            <a:r>
              <a:rPr lang="en-US" sz="3200" dirty="0">
                <a:solidFill>
                  <a:schemeClr val="accent1"/>
                </a:solidFill>
              </a:rPr>
              <a:t>KCV-SMOTE &amp; KFS METHOD</a:t>
            </a:r>
          </a:p>
        </p:txBody>
      </p:sp>
      <p:sp>
        <p:nvSpPr>
          <p:cNvPr id="4" name="Slide Number Placeholder 3">
            <a:extLst>
              <a:ext uri="{FF2B5EF4-FFF2-40B4-BE49-F238E27FC236}">
                <a16:creationId xmlns:a16="http://schemas.microsoft.com/office/drawing/2014/main" id="{CFF2FF1B-FAF1-EB26-5438-19CE4B81B38F}"/>
              </a:ext>
            </a:extLst>
          </p:cNvPr>
          <p:cNvSpPr>
            <a:spLocks noGrp="1"/>
          </p:cNvSpPr>
          <p:nvPr>
            <p:ph type="sldNum" sz="quarter" idx="12"/>
          </p:nvPr>
        </p:nvSpPr>
        <p:spPr/>
        <p:txBody>
          <a:bodyPr/>
          <a:lstStyle/>
          <a:p>
            <a:fld id="{79B48539-B39A-7D4D-951F-DAEB1B43C1A3}" type="slidenum">
              <a:rPr lang="en-US" smtClean="0"/>
              <a:t>7</a:t>
            </a:fld>
            <a:endParaRPr lang="en-US"/>
          </a:p>
        </p:txBody>
      </p:sp>
      <p:sp>
        <p:nvSpPr>
          <p:cNvPr id="5" name="Rectangle 4">
            <a:extLst>
              <a:ext uri="{FF2B5EF4-FFF2-40B4-BE49-F238E27FC236}">
                <a16:creationId xmlns:a16="http://schemas.microsoft.com/office/drawing/2014/main" id="{E10DE5E2-689B-B30B-8902-624FB0188A69}"/>
              </a:ext>
            </a:extLst>
          </p:cNvPr>
          <p:cNvSpPr/>
          <p:nvPr/>
        </p:nvSpPr>
        <p:spPr>
          <a:xfrm>
            <a:off x="0" y="3545854"/>
            <a:ext cx="12192000" cy="11174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1206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A1C-F461-64F3-F9FA-2EA789AE0CE2}"/>
              </a:ext>
            </a:extLst>
          </p:cNvPr>
          <p:cNvSpPr>
            <a:spLocks noGrp="1"/>
          </p:cNvSpPr>
          <p:nvPr>
            <p:ph type="title"/>
          </p:nvPr>
        </p:nvSpPr>
        <p:spPr/>
        <p:txBody>
          <a:bodyPr>
            <a:normAutofit/>
          </a:bodyPr>
          <a:lstStyle/>
          <a:p>
            <a:r>
              <a:rPr lang="en-US" sz="3200" dirty="0">
                <a:solidFill>
                  <a:schemeClr val="accent1"/>
                </a:solidFill>
              </a:rPr>
              <a:t>KCV-SMOTE</a:t>
            </a:r>
          </a:p>
        </p:txBody>
      </p:sp>
      <p:sp>
        <p:nvSpPr>
          <p:cNvPr id="3" name="Content Placeholder 2">
            <a:extLst>
              <a:ext uri="{FF2B5EF4-FFF2-40B4-BE49-F238E27FC236}">
                <a16:creationId xmlns:a16="http://schemas.microsoft.com/office/drawing/2014/main" id="{960DB243-4B60-64D6-1DF8-6DF39B452E6B}"/>
              </a:ext>
            </a:extLst>
          </p:cNvPr>
          <p:cNvSpPr>
            <a:spLocks noGrp="1"/>
          </p:cNvSpPr>
          <p:nvPr>
            <p:ph idx="1"/>
          </p:nvPr>
        </p:nvSpPr>
        <p:spPr>
          <a:xfrm>
            <a:off x="838200" y="3998753"/>
            <a:ext cx="10233454" cy="2178210"/>
          </a:xfrm>
        </p:spPr>
        <p:txBody>
          <a:bodyPr>
            <a:noAutofit/>
          </a:bodyPr>
          <a:lstStyle/>
          <a:p>
            <a:r>
              <a:rPr lang="en-CA" sz="2000" dirty="0"/>
              <a:t>Takes a training set and produces a synthetic training set</a:t>
            </a:r>
          </a:p>
          <a:p>
            <a:r>
              <a:rPr lang="en-CA" sz="2000" dirty="0"/>
              <a:t>Steps:</a:t>
            </a:r>
          </a:p>
          <a:p>
            <a:pPr marL="914400" lvl="1" indent="-457200">
              <a:buFont typeface="+mj-lt"/>
              <a:buAutoNum type="arabicPeriod"/>
            </a:pPr>
            <a:r>
              <a:rPr lang="en-CA" sz="2000" dirty="0"/>
              <a:t>Divide the training set into k subsets </a:t>
            </a:r>
          </a:p>
          <a:p>
            <a:pPr marL="914400" lvl="1" indent="-457200">
              <a:buFont typeface="+mj-lt"/>
              <a:buAutoNum type="arabicPeriod"/>
            </a:pPr>
            <a:r>
              <a:rPr lang="en-CA" sz="2000" dirty="0"/>
              <a:t>Perform SMOTE sampling (oversampling method) to obtain synthetic training sets for each subset</a:t>
            </a:r>
          </a:p>
          <a:p>
            <a:pPr marL="914400" lvl="1" indent="-457200">
              <a:buFont typeface="+mj-lt"/>
              <a:buAutoNum type="arabicPeriod"/>
            </a:pPr>
            <a:r>
              <a:rPr lang="en-CA" sz="2000" dirty="0">
                <a:effectLst/>
              </a:rPr>
              <a:t>Train a logistic regression model for each of the subsets and obtain an AUROC score</a:t>
            </a:r>
          </a:p>
          <a:p>
            <a:pPr marL="914400" lvl="1" indent="-457200">
              <a:buFont typeface="+mj-lt"/>
              <a:buAutoNum type="arabicPeriod"/>
            </a:pPr>
            <a:r>
              <a:rPr lang="en-CA" sz="2000" dirty="0"/>
              <a:t>Select the synthetic training set with the highest AUROC score</a:t>
            </a:r>
            <a:endParaRPr lang="en-CA" sz="2000" dirty="0">
              <a:effectLst/>
            </a:endParaRPr>
          </a:p>
        </p:txBody>
      </p:sp>
      <p:sp>
        <p:nvSpPr>
          <p:cNvPr id="4" name="Slide Number Placeholder 3">
            <a:extLst>
              <a:ext uri="{FF2B5EF4-FFF2-40B4-BE49-F238E27FC236}">
                <a16:creationId xmlns:a16="http://schemas.microsoft.com/office/drawing/2014/main" id="{A140C439-B0BD-E886-E3F5-C0DCBC18BF34}"/>
              </a:ext>
            </a:extLst>
          </p:cNvPr>
          <p:cNvSpPr>
            <a:spLocks noGrp="1"/>
          </p:cNvSpPr>
          <p:nvPr>
            <p:ph type="sldNum" sz="quarter" idx="12"/>
          </p:nvPr>
        </p:nvSpPr>
        <p:spPr/>
        <p:txBody>
          <a:bodyPr/>
          <a:lstStyle/>
          <a:p>
            <a:fld id="{79B48539-B39A-7D4D-951F-DAEB1B43C1A3}" type="slidenum">
              <a:rPr lang="en-US" smtClean="0"/>
              <a:t>8</a:t>
            </a:fld>
            <a:endParaRPr lang="en-US"/>
          </a:p>
        </p:txBody>
      </p:sp>
      <p:pic>
        <p:nvPicPr>
          <p:cNvPr id="6" name="Picture 5" descr="A diagram of a network&#10;&#10;Description automatically generated">
            <a:extLst>
              <a:ext uri="{FF2B5EF4-FFF2-40B4-BE49-F238E27FC236}">
                <a16:creationId xmlns:a16="http://schemas.microsoft.com/office/drawing/2014/main" id="{0A01DD04-6D65-C539-1DB2-D4697620CEA9}"/>
              </a:ext>
            </a:extLst>
          </p:cNvPr>
          <p:cNvPicPr>
            <a:picLocks noChangeAspect="1"/>
          </p:cNvPicPr>
          <p:nvPr/>
        </p:nvPicPr>
        <p:blipFill>
          <a:blip r:embed="rId2"/>
          <a:stretch>
            <a:fillRect/>
          </a:stretch>
        </p:blipFill>
        <p:spPr>
          <a:xfrm>
            <a:off x="2950081" y="1088028"/>
            <a:ext cx="5882942" cy="2910724"/>
          </a:xfrm>
          <a:prstGeom prst="rect">
            <a:avLst/>
          </a:prstGeom>
        </p:spPr>
      </p:pic>
    </p:spTree>
    <p:extLst>
      <p:ext uri="{BB962C8B-B14F-4D97-AF65-F5344CB8AC3E}">
        <p14:creationId xmlns:p14="http://schemas.microsoft.com/office/powerpoint/2010/main" val="55075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9A1C-F461-64F3-F9FA-2EA789AE0CE2}"/>
              </a:ext>
            </a:extLst>
          </p:cNvPr>
          <p:cNvSpPr>
            <a:spLocks noGrp="1"/>
          </p:cNvSpPr>
          <p:nvPr>
            <p:ph type="title"/>
          </p:nvPr>
        </p:nvSpPr>
        <p:spPr/>
        <p:txBody>
          <a:bodyPr>
            <a:normAutofit/>
          </a:bodyPr>
          <a:lstStyle/>
          <a:p>
            <a:r>
              <a:rPr lang="en-US" sz="3200" dirty="0">
                <a:solidFill>
                  <a:schemeClr val="accent1"/>
                </a:solidFill>
              </a:rPr>
              <a:t>KFS</a:t>
            </a:r>
          </a:p>
        </p:txBody>
      </p:sp>
      <p:pic>
        <p:nvPicPr>
          <p:cNvPr id="6" name="Content Placeholder 5" descr="A diagram of a key feature and a scanning&#10;&#10;Description automatically generated">
            <a:extLst>
              <a:ext uri="{FF2B5EF4-FFF2-40B4-BE49-F238E27FC236}">
                <a16:creationId xmlns:a16="http://schemas.microsoft.com/office/drawing/2014/main" id="{4CA7C977-F7ED-86AD-8735-DD146815EE02}"/>
              </a:ext>
            </a:extLst>
          </p:cNvPr>
          <p:cNvPicPr>
            <a:picLocks noGrp="1" noChangeAspect="1"/>
          </p:cNvPicPr>
          <p:nvPr>
            <p:ph idx="1"/>
          </p:nvPr>
        </p:nvPicPr>
        <p:blipFill>
          <a:blip r:embed="rId2"/>
          <a:stretch>
            <a:fillRect/>
          </a:stretch>
        </p:blipFill>
        <p:spPr>
          <a:xfrm>
            <a:off x="3846832" y="1054277"/>
            <a:ext cx="3886400" cy="2735296"/>
          </a:xfrm>
        </p:spPr>
      </p:pic>
      <p:sp>
        <p:nvSpPr>
          <p:cNvPr id="4" name="Slide Number Placeholder 3">
            <a:extLst>
              <a:ext uri="{FF2B5EF4-FFF2-40B4-BE49-F238E27FC236}">
                <a16:creationId xmlns:a16="http://schemas.microsoft.com/office/drawing/2014/main" id="{A140C439-B0BD-E886-E3F5-C0DCBC18BF34}"/>
              </a:ext>
            </a:extLst>
          </p:cNvPr>
          <p:cNvSpPr>
            <a:spLocks noGrp="1"/>
          </p:cNvSpPr>
          <p:nvPr>
            <p:ph type="sldNum" sz="quarter" idx="12"/>
          </p:nvPr>
        </p:nvSpPr>
        <p:spPr/>
        <p:txBody>
          <a:bodyPr/>
          <a:lstStyle/>
          <a:p>
            <a:fld id="{79B48539-B39A-7D4D-951F-DAEB1B43C1A3}" type="slidenum">
              <a:rPr lang="en-US" smtClean="0"/>
              <a:t>9</a:t>
            </a:fld>
            <a:endParaRPr lang="en-US"/>
          </a:p>
        </p:txBody>
      </p:sp>
      <p:sp>
        <p:nvSpPr>
          <p:cNvPr id="7" name="Content Placeholder 2">
            <a:extLst>
              <a:ext uri="{FF2B5EF4-FFF2-40B4-BE49-F238E27FC236}">
                <a16:creationId xmlns:a16="http://schemas.microsoft.com/office/drawing/2014/main" id="{EBC173B8-42F5-810B-D57A-CC4648CF2AD5}"/>
              </a:ext>
            </a:extLst>
          </p:cNvPr>
          <p:cNvSpPr txBox="1">
            <a:spLocks/>
          </p:cNvSpPr>
          <p:nvPr/>
        </p:nvSpPr>
        <p:spPr>
          <a:xfrm>
            <a:off x="838200" y="3892378"/>
            <a:ext cx="10233454" cy="22845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000" dirty="0"/>
              <a:t>Creates multiple datasets with different combinations of predictor variables</a:t>
            </a:r>
          </a:p>
          <a:p>
            <a:r>
              <a:rPr lang="en-CA" sz="2000" dirty="0"/>
              <a:t>Steps:</a:t>
            </a:r>
          </a:p>
          <a:p>
            <a:pPr marL="914400" lvl="1" indent="-457200">
              <a:buFont typeface="+mj-lt"/>
              <a:buAutoNum type="arabicPeriod"/>
            </a:pPr>
            <a:r>
              <a:rPr lang="en-CA" sz="2000" dirty="0"/>
              <a:t>Divide the training set into key features and general features</a:t>
            </a:r>
          </a:p>
          <a:p>
            <a:pPr marL="914400" lvl="1" indent="-457200">
              <a:buFont typeface="+mj-lt"/>
              <a:buAutoNum type="arabicPeriod"/>
            </a:pPr>
            <a:r>
              <a:rPr lang="en-CA" sz="2000" dirty="0"/>
              <a:t>Remove one feature from the general features and combine with key features to form a sub-training set</a:t>
            </a:r>
          </a:p>
          <a:p>
            <a:pPr marL="914400" lvl="1" indent="-457200">
              <a:buFont typeface="+mj-lt"/>
              <a:buAutoNum type="arabicPeriod"/>
            </a:pPr>
            <a:r>
              <a:rPr lang="en-CA" sz="2000" dirty="0"/>
              <a:t>Do this multiple times by scanning through the general features to obtain multiple sub-training sets</a:t>
            </a:r>
          </a:p>
          <a:p>
            <a:endParaRPr lang="en-CA" sz="1400" dirty="0"/>
          </a:p>
        </p:txBody>
      </p:sp>
    </p:spTree>
    <p:extLst>
      <p:ext uri="{BB962C8B-B14F-4D97-AF65-F5344CB8AC3E}">
        <p14:creationId xmlns:p14="http://schemas.microsoft.com/office/powerpoint/2010/main" val="453278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3400</TotalTime>
  <Words>1537</Words>
  <Application>Microsoft Macintosh PowerPoint</Application>
  <PresentationFormat>Widescreen</PresentationFormat>
  <Paragraphs>152</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CMR12</vt:lpstr>
      <vt:lpstr>CMTI12</vt:lpstr>
      <vt:lpstr>Arial</vt:lpstr>
      <vt:lpstr>Calibri</vt:lpstr>
      <vt:lpstr>Calibri Light</vt:lpstr>
      <vt:lpstr>Office Theme</vt:lpstr>
      <vt:lpstr>A simulation study on the properties of  KCV-SMOTE and KFS with application  to credit card fraud prediction</vt:lpstr>
      <vt:lpstr>Agenda</vt:lpstr>
      <vt:lpstr>Introduction</vt:lpstr>
      <vt:lpstr>Motivation</vt:lpstr>
      <vt:lpstr>Literature Review</vt:lpstr>
      <vt:lpstr>Research Gap</vt:lpstr>
      <vt:lpstr>KCV-SMOTE &amp; KFS METHOD</vt:lpstr>
      <vt:lpstr>KCV-SMOTE</vt:lpstr>
      <vt:lpstr>KFS</vt:lpstr>
      <vt:lpstr>KCV-SMOTE &amp; KFS Method</vt:lpstr>
      <vt:lpstr>Methods</vt:lpstr>
      <vt:lpstr>Data Simulation</vt:lpstr>
      <vt:lpstr>Data Simulation</vt:lpstr>
      <vt:lpstr>KCV-SMOTE &amp; KFS Method</vt:lpstr>
      <vt:lpstr>Results</vt:lpstr>
      <vt:lpstr>Unbalanced Classes Analysis</vt:lpstr>
      <vt:lpstr>SNR Analysis – 1% Fraud Proportion</vt:lpstr>
      <vt:lpstr>SNR Analysis – 0.8% Fraud Proportion</vt:lpstr>
      <vt:lpstr>SNR Analysis – 0.35% Fraud Proportion</vt:lpstr>
      <vt:lpstr>SNR Analysis – Overall Results</vt:lpstr>
      <vt:lpstr>Discussion</vt:lpstr>
      <vt:lpstr>Improvements to our study</vt:lpstr>
      <vt:lpstr>Improvements to our study</vt:lpstr>
      <vt:lpstr>Proposed Modifications to KCV-SMOTE &amp; KFS Method</vt:lpstr>
      <vt:lpstr>Proposed Modifications to KCV-SMOTE &amp; KFS Method</vt:lpstr>
      <vt:lpstr>Conclusion</vt:lpstr>
      <vt:lpstr>Conclusion</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STATS/CSE 790 Project</dc:title>
  <dc:creator>Vivian Hsu</dc:creator>
  <cp:lastModifiedBy>Vivian Hsu</cp:lastModifiedBy>
  <cp:revision>70</cp:revision>
  <dcterms:created xsi:type="dcterms:W3CDTF">2024-04-03T04:46:56Z</dcterms:created>
  <dcterms:modified xsi:type="dcterms:W3CDTF">2024-04-24T20:13:34Z</dcterms:modified>
</cp:coreProperties>
</file>