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2" r:id="rId4"/>
    <p:sldId id="263" r:id="rId5"/>
    <p:sldId id="258" r:id="rId6"/>
    <p:sldId id="264" r:id="rId7"/>
    <p:sldId id="266" r:id="rId8"/>
    <p:sldId id="259" r:id="rId9"/>
    <p:sldId id="261" r:id="rId10"/>
    <p:sldId id="267" r:id="rId11"/>
    <p:sldId id="272" r:id="rId12"/>
    <p:sldId id="273" r:id="rId13"/>
    <p:sldId id="274" r:id="rId14"/>
    <p:sldId id="269" r:id="rId15"/>
    <p:sldId id="270" r:id="rId16"/>
    <p:sldId id="271" r:id="rId17"/>
    <p:sldId id="275" r:id="rId18"/>
    <p:sldId id="276" r:id="rId19"/>
    <p:sldId id="26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144587-EC3B-4737-863E-E7FC4B4C1A4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91043E-CA57-43C1-A31A-F9ACDFC530C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The signal contained noise which was due to some external disturbances.</a:t>
          </a:r>
          <a:endParaRPr lang="en-US"/>
        </a:p>
      </dgm:t>
    </dgm:pt>
    <dgm:pt modelId="{89E4A0DF-3175-4106-B524-D018009D1B19}" type="parTrans" cxnId="{140EDFC2-0A46-4901-95AA-F9379C8ADEF2}">
      <dgm:prSet/>
      <dgm:spPr/>
      <dgm:t>
        <a:bodyPr/>
        <a:lstStyle/>
        <a:p>
          <a:endParaRPr lang="en-US"/>
        </a:p>
      </dgm:t>
    </dgm:pt>
    <dgm:pt modelId="{1DAA162A-F6FD-44C4-8088-66B56F7FAFFE}" type="sibTrans" cxnId="{140EDFC2-0A46-4901-95AA-F9379C8ADEF2}">
      <dgm:prSet/>
      <dgm:spPr/>
      <dgm:t>
        <a:bodyPr/>
        <a:lstStyle/>
        <a:p>
          <a:endParaRPr lang="en-US"/>
        </a:p>
      </dgm:t>
    </dgm:pt>
    <dgm:pt modelId="{EA38401B-CD8F-4D1A-9FF2-31FCB519A4E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We applied a band pass filter that removes the noise in each signal and plotted the resultant signal. </a:t>
          </a:r>
          <a:endParaRPr lang="en-US"/>
        </a:p>
      </dgm:t>
    </dgm:pt>
    <dgm:pt modelId="{F3CBBEEB-12E8-4A16-B48E-7322AEE2798E}" type="parTrans" cxnId="{9A126D4E-4E54-4F92-8A0C-41BF8C48F899}">
      <dgm:prSet/>
      <dgm:spPr/>
      <dgm:t>
        <a:bodyPr/>
        <a:lstStyle/>
        <a:p>
          <a:endParaRPr lang="en-US"/>
        </a:p>
      </dgm:t>
    </dgm:pt>
    <dgm:pt modelId="{A3766A98-6368-4350-BEA9-0E84951837CE}" type="sibTrans" cxnId="{9A126D4E-4E54-4F92-8A0C-41BF8C48F899}">
      <dgm:prSet/>
      <dgm:spPr/>
      <dgm:t>
        <a:bodyPr/>
        <a:lstStyle/>
        <a:p>
          <a:endParaRPr lang="en-US"/>
        </a:p>
      </dgm:t>
    </dgm:pt>
    <dgm:pt modelId="{6CC46D53-5B5F-455F-94E2-2E3A40B86CA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Frequency range of band pass filter is 5Hz to 49Hz.</a:t>
          </a:r>
          <a:endParaRPr lang="en-US"/>
        </a:p>
      </dgm:t>
    </dgm:pt>
    <dgm:pt modelId="{240F705F-1042-4266-894C-918B7E25049E}" type="parTrans" cxnId="{03355DD9-C3EE-4C9D-AF99-3E7F5AF13AF9}">
      <dgm:prSet/>
      <dgm:spPr/>
      <dgm:t>
        <a:bodyPr/>
        <a:lstStyle/>
        <a:p>
          <a:endParaRPr lang="en-US"/>
        </a:p>
      </dgm:t>
    </dgm:pt>
    <dgm:pt modelId="{784FD5A8-5B1F-429D-B0FA-DE78BA3C2398}" type="sibTrans" cxnId="{03355DD9-C3EE-4C9D-AF99-3E7F5AF13AF9}">
      <dgm:prSet/>
      <dgm:spPr/>
      <dgm:t>
        <a:bodyPr/>
        <a:lstStyle/>
        <a:p>
          <a:endParaRPr lang="en-US"/>
        </a:p>
      </dgm:t>
    </dgm:pt>
    <dgm:pt modelId="{419BCE17-C4B4-4548-9F1D-29E3B3C10BF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Then, we plotted the Fourier transform to the signal.</a:t>
          </a:r>
          <a:endParaRPr lang="en-US"/>
        </a:p>
      </dgm:t>
    </dgm:pt>
    <dgm:pt modelId="{C8C8780E-9DD1-48ED-99D8-49F60336BC12}" type="parTrans" cxnId="{0D318D3C-3FED-4C70-98DA-7D1B74621E38}">
      <dgm:prSet/>
      <dgm:spPr/>
      <dgm:t>
        <a:bodyPr/>
        <a:lstStyle/>
        <a:p>
          <a:endParaRPr lang="en-US"/>
        </a:p>
      </dgm:t>
    </dgm:pt>
    <dgm:pt modelId="{F68395E6-5E59-47E1-97E7-A3B6C87CF3FA}" type="sibTrans" cxnId="{0D318D3C-3FED-4C70-98DA-7D1B74621E38}">
      <dgm:prSet/>
      <dgm:spPr/>
      <dgm:t>
        <a:bodyPr/>
        <a:lstStyle/>
        <a:p>
          <a:endParaRPr lang="en-US"/>
        </a:p>
      </dgm:t>
    </dgm:pt>
    <dgm:pt modelId="{4831D783-722B-4B4A-B1F6-16A19E5F9F6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Calculated ratios of frequency spectrums of respective sensors.</a:t>
          </a:r>
          <a:endParaRPr lang="en-US" dirty="0"/>
        </a:p>
      </dgm:t>
    </dgm:pt>
    <dgm:pt modelId="{2859935F-D6BB-4512-9036-5213CDF296D7}" type="parTrans" cxnId="{8CCDEA3F-1EBE-4322-8932-916926C96FFA}">
      <dgm:prSet/>
      <dgm:spPr/>
      <dgm:t>
        <a:bodyPr/>
        <a:lstStyle/>
        <a:p>
          <a:endParaRPr lang="en-IN"/>
        </a:p>
      </dgm:t>
    </dgm:pt>
    <dgm:pt modelId="{1839320D-F665-4DCE-841E-6C75D6CF094B}" type="sibTrans" cxnId="{8CCDEA3F-1EBE-4322-8932-916926C96FFA}">
      <dgm:prSet/>
      <dgm:spPr/>
      <dgm:t>
        <a:bodyPr/>
        <a:lstStyle/>
        <a:p>
          <a:endParaRPr lang="en-IN"/>
        </a:p>
      </dgm:t>
    </dgm:pt>
    <dgm:pt modelId="{032D0271-035B-4739-BE21-9E7DE8D42039}" type="pres">
      <dgm:prSet presAssocID="{A0144587-EC3B-4737-863E-E7FC4B4C1A48}" presName="root" presStyleCnt="0">
        <dgm:presLayoutVars>
          <dgm:dir/>
          <dgm:resizeHandles val="exact"/>
        </dgm:presLayoutVars>
      </dgm:prSet>
      <dgm:spPr/>
    </dgm:pt>
    <dgm:pt modelId="{D7333E24-4820-440B-8E1E-CEB6CB2AEB24}" type="pres">
      <dgm:prSet presAssocID="{6A91043E-CA57-43C1-A31A-F9ACDFC530C3}" presName="compNode" presStyleCnt="0"/>
      <dgm:spPr/>
    </dgm:pt>
    <dgm:pt modelId="{6FC40AD1-BD6C-4C27-94A5-F7CD48FD3F25}" type="pres">
      <dgm:prSet presAssocID="{6A91043E-CA57-43C1-A31A-F9ACDFC530C3}" presName="bgRect" presStyleLbl="bgShp" presStyleIdx="0" presStyleCnt="5"/>
      <dgm:spPr/>
    </dgm:pt>
    <dgm:pt modelId="{EFDAE219-7CD0-45CA-AFEE-A9BACDCEC283}" type="pres">
      <dgm:prSet presAssocID="{6A91043E-CA57-43C1-A31A-F9ACDFC530C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ute Speaker"/>
        </a:ext>
      </dgm:extLst>
    </dgm:pt>
    <dgm:pt modelId="{2232C6F0-2DFF-4578-BCB9-FFB71E25A435}" type="pres">
      <dgm:prSet presAssocID="{6A91043E-CA57-43C1-A31A-F9ACDFC530C3}" presName="spaceRect" presStyleCnt="0"/>
      <dgm:spPr/>
    </dgm:pt>
    <dgm:pt modelId="{F314FF8A-34D6-47EA-B33D-8808DD92C69D}" type="pres">
      <dgm:prSet presAssocID="{6A91043E-CA57-43C1-A31A-F9ACDFC530C3}" presName="parTx" presStyleLbl="revTx" presStyleIdx="0" presStyleCnt="5">
        <dgm:presLayoutVars>
          <dgm:chMax val="0"/>
          <dgm:chPref val="0"/>
        </dgm:presLayoutVars>
      </dgm:prSet>
      <dgm:spPr/>
    </dgm:pt>
    <dgm:pt modelId="{29DFEA16-A158-44EA-99CB-DBFEB6217B71}" type="pres">
      <dgm:prSet presAssocID="{1DAA162A-F6FD-44C4-8088-66B56F7FAFFE}" presName="sibTrans" presStyleCnt="0"/>
      <dgm:spPr/>
    </dgm:pt>
    <dgm:pt modelId="{440F64E4-D066-4E8B-BEC4-F7D320DCEC78}" type="pres">
      <dgm:prSet presAssocID="{EA38401B-CD8F-4D1A-9FF2-31FCB519A4EF}" presName="compNode" presStyleCnt="0"/>
      <dgm:spPr/>
    </dgm:pt>
    <dgm:pt modelId="{807DE713-5C06-466B-B25D-AEBCE7E00E91}" type="pres">
      <dgm:prSet presAssocID="{EA38401B-CD8F-4D1A-9FF2-31FCB519A4EF}" presName="bgRect" presStyleLbl="bgShp" presStyleIdx="1" presStyleCnt="5"/>
      <dgm:spPr/>
    </dgm:pt>
    <dgm:pt modelId="{96757793-181D-450C-B096-5543CB11B69F}" type="pres">
      <dgm:prSet presAssocID="{EA38401B-CD8F-4D1A-9FF2-31FCB519A4E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A25C3A8B-9F0E-409F-A2B3-AB2F9AC2EDC3}" type="pres">
      <dgm:prSet presAssocID="{EA38401B-CD8F-4D1A-9FF2-31FCB519A4EF}" presName="spaceRect" presStyleCnt="0"/>
      <dgm:spPr/>
    </dgm:pt>
    <dgm:pt modelId="{F6A56C0C-39B1-45B6-B7EE-BD4F8EC82CD8}" type="pres">
      <dgm:prSet presAssocID="{EA38401B-CD8F-4D1A-9FF2-31FCB519A4EF}" presName="parTx" presStyleLbl="revTx" presStyleIdx="1" presStyleCnt="5">
        <dgm:presLayoutVars>
          <dgm:chMax val="0"/>
          <dgm:chPref val="0"/>
        </dgm:presLayoutVars>
      </dgm:prSet>
      <dgm:spPr/>
    </dgm:pt>
    <dgm:pt modelId="{EF4E7D21-6F87-4A97-923E-F78FC84397B7}" type="pres">
      <dgm:prSet presAssocID="{A3766A98-6368-4350-BEA9-0E84951837CE}" presName="sibTrans" presStyleCnt="0"/>
      <dgm:spPr/>
    </dgm:pt>
    <dgm:pt modelId="{AD963E70-03A5-4CA2-8DC5-9D54D3103D6B}" type="pres">
      <dgm:prSet presAssocID="{6CC46D53-5B5F-455F-94E2-2E3A40B86CA1}" presName="compNode" presStyleCnt="0"/>
      <dgm:spPr/>
    </dgm:pt>
    <dgm:pt modelId="{8BFBA98B-D5B5-44DD-87FD-1FA521B50908}" type="pres">
      <dgm:prSet presAssocID="{6CC46D53-5B5F-455F-94E2-2E3A40B86CA1}" presName="bgRect" presStyleLbl="bgShp" presStyleIdx="2" presStyleCnt="5"/>
      <dgm:spPr/>
    </dgm:pt>
    <dgm:pt modelId="{C8CB7552-6103-4BC9-AD5B-391B3EDD2234}" type="pres">
      <dgm:prSet presAssocID="{6CC46D53-5B5F-455F-94E2-2E3A40B86CA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oice"/>
        </a:ext>
      </dgm:extLst>
    </dgm:pt>
    <dgm:pt modelId="{FF6950A1-A8F5-4AF7-ADE1-F84825DA268C}" type="pres">
      <dgm:prSet presAssocID="{6CC46D53-5B5F-455F-94E2-2E3A40B86CA1}" presName="spaceRect" presStyleCnt="0"/>
      <dgm:spPr/>
    </dgm:pt>
    <dgm:pt modelId="{978950D6-95C9-4A99-89A7-6CC7A2BED5C2}" type="pres">
      <dgm:prSet presAssocID="{6CC46D53-5B5F-455F-94E2-2E3A40B86CA1}" presName="parTx" presStyleLbl="revTx" presStyleIdx="2" presStyleCnt="5">
        <dgm:presLayoutVars>
          <dgm:chMax val="0"/>
          <dgm:chPref val="0"/>
        </dgm:presLayoutVars>
      </dgm:prSet>
      <dgm:spPr/>
    </dgm:pt>
    <dgm:pt modelId="{DE404AF8-5278-489F-9E4B-DC6D01E77B6B}" type="pres">
      <dgm:prSet presAssocID="{784FD5A8-5B1F-429D-B0FA-DE78BA3C2398}" presName="sibTrans" presStyleCnt="0"/>
      <dgm:spPr/>
    </dgm:pt>
    <dgm:pt modelId="{D46708A8-31CF-4DE2-BC74-AF4E3F625B1E}" type="pres">
      <dgm:prSet presAssocID="{419BCE17-C4B4-4548-9F1D-29E3B3C10BF3}" presName="compNode" presStyleCnt="0"/>
      <dgm:spPr/>
    </dgm:pt>
    <dgm:pt modelId="{BE83B2B5-42E5-4F4F-9130-3638752095EA}" type="pres">
      <dgm:prSet presAssocID="{419BCE17-C4B4-4548-9F1D-29E3B3C10BF3}" presName="bgRect" presStyleLbl="bgShp" presStyleIdx="3" presStyleCnt="5"/>
      <dgm:spPr/>
    </dgm:pt>
    <dgm:pt modelId="{43953330-5AD5-4566-8F26-46A01FE82CA8}" type="pres">
      <dgm:prSet presAssocID="{419BCE17-C4B4-4548-9F1D-29E3B3C10BF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2219CC0B-6265-4EB2-B53F-32FB96DA2C78}" type="pres">
      <dgm:prSet presAssocID="{419BCE17-C4B4-4548-9F1D-29E3B3C10BF3}" presName="spaceRect" presStyleCnt="0"/>
      <dgm:spPr/>
    </dgm:pt>
    <dgm:pt modelId="{802A9438-ED35-457B-AAD7-C17703E0D6D9}" type="pres">
      <dgm:prSet presAssocID="{419BCE17-C4B4-4548-9F1D-29E3B3C10BF3}" presName="parTx" presStyleLbl="revTx" presStyleIdx="3" presStyleCnt="5">
        <dgm:presLayoutVars>
          <dgm:chMax val="0"/>
          <dgm:chPref val="0"/>
        </dgm:presLayoutVars>
      </dgm:prSet>
      <dgm:spPr/>
    </dgm:pt>
    <dgm:pt modelId="{5AD5B12C-6BED-4FD2-8684-50C270626CDF}" type="pres">
      <dgm:prSet presAssocID="{F68395E6-5E59-47E1-97E7-A3B6C87CF3FA}" presName="sibTrans" presStyleCnt="0"/>
      <dgm:spPr/>
    </dgm:pt>
    <dgm:pt modelId="{D7E82DD9-81FE-4036-BC33-121CB2530F82}" type="pres">
      <dgm:prSet presAssocID="{4831D783-722B-4B4A-B1F6-16A19E5F9F63}" presName="compNode" presStyleCnt="0"/>
      <dgm:spPr/>
    </dgm:pt>
    <dgm:pt modelId="{EB177FD0-FD64-4566-820E-4497C8418A9F}" type="pres">
      <dgm:prSet presAssocID="{4831D783-722B-4B4A-B1F6-16A19E5F9F63}" presName="bgRect" presStyleLbl="bgShp" presStyleIdx="4" presStyleCnt="5"/>
      <dgm:spPr/>
    </dgm:pt>
    <dgm:pt modelId="{59C0377F-D2A3-4723-94B6-1EC5BFF87034}" type="pres">
      <dgm:prSet presAssocID="{4831D783-722B-4B4A-B1F6-16A19E5F9F6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BDCD022-98C3-4D2A-8A64-BAEE6142CDDC}" type="pres">
      <dgm:prSet presAssocID="{4831D783-722B-4B4A-B1F6-16A19E5F9F63}" presName="spaceRect" presStyleCnt="0"/>
      <dgm:spPr/>
    </dgm:pt>
    <dgm:pt modelId="{2633BFE7-4124-495E-9D6F-59E37BA7E406}" type="pres">
      <dgm:prSet presAssocID="{4831D783-722B-4B4A-B1F6-16A19E5F9F6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D318D3C-3FED-4C70-98DA-7D1B74621E38}" srcId="{A0144587-EC3B-4737-863E-E7FC4B4C1A48}" destId="{419BCE17-C4B4-4548-9F1D-29E3B3C10BF3}" srcOrd="3" destOrd="0" parTransId="{C8C8780E-9DD1-48ED-99D8-49F60336BC12}" sibTransId="{F68395E6-5E59-47E1-97E7-A3B6C87CF3FA}"/>
    <dgm:cxn modelId="{8CCDEA3F-1EBE-4322-8932-916926C96FFA}" srcId="{A0144587-EC3B-4737-863E-E7FC4B4C1A48}" destId="{4831D783-722B-4B4A-B1F6-16A19E5F9F63}" srcOrd="4" destOrd="0" parTransId="{2859935F-D6BB-4512-9036-5213CDF296D7}" sibTransId="{1839320D-F665-4DCE-841E-6C75D6CF094B}"/>
    <dgm:cxn modelId="{6BC77C60-3500-48BE-BB44-1076019F457D}" type="presOf" srcId="{A0144587-EC3B-4737-863E-E7FC4B4C1A48}" destId="{032D0271-035B-4739-BE21-9E7DE8D42039}" srcOrd="0" destOrd="0" presId="urn:microsoft.com/office/officeart/2018/2/layout/IconVerticalSolidList"/>
    <dgm:cxn modelId="{9A126D4E-4E54-4F92-8A0C-41BF8C48F899}" srcId="{A0144587-EC3B-4737-863E-E7FC4B4C1A48}" destId="{EA38401B-CD8F-4D1A-9FF2-31FCB519A4EF}" srcOrd="1" destOrd="0" parTransId="{F3CBBEEB-12E8-4A16-B48E-7322AEE2798E}" sibTransId="{A3766A98-6368-4350-BEA9-0E84951837CE}"/>
    <dgm:cxn modelId="{5045EA84-B352-4C60-A7AE-3266B4556CE7}" type="presOf" srcId="{6A91043E-CA57-43C1-A31A-F9ACDFC530C3}" destId="{F314FF8A-34D6-47EA-B33D-8808DD92C69D}" srcOrd="0" destOrd="0" presId="urn:microsoft.com/office/officeart/2018/2/layout/IconVerticalSolidList"/>
    <dgm:cxn modelId="{98657487-24AF-491C-A5B9-3EC6F5B87A10}" type="presOf" srcId="{4831D783-722B-4B4A-B1F6-16A19E5F9F63}" destId="{2633BFE7-4124-495E-9D6F-59E37BA7E406}" srcOrd="0" destOrd="0" presId="urn:microsoft.com/office/officeart/2018/2/layout/IconVerticalSolidList"/>
    <dgm:cxn modelId="{140EDFC2-0A46-4901-95AA-F9379C8ADEF2}" srcId="{A0144587-EC3B-4737-863E-E7FC4B4C1A48}" destId="{6A91043E-CA57-43C1-A31A-F9ACDFC530C3}" srcOrd="0" destOrd="0" parTransId="{89E4A0DF-3175-4106-B524-D018009D1B19}" sibTransId="{1DAA162A-F6FD-44C4-8088-66B56F7FAFFE}"/>
    <dgm:cxn modelId="{B25CF4C3-D21E-4FA5-AB25-ECC08883B949}" type="presOf" srcId="{6CC46D53-5B5F-455F-94E2-2E3A40B86CA1}" destId="{978950D6-95C9-4A99-89A7-6CC7A2BED5C2}" srcOrd="0" destOrd="0" presId="urn:microsoft.com/office/officeart/2018/2/layout/IconVerticalSolidList"/>
    <dgm:cxn modelId="{D2EF8AD6-AE0A-4FA5-A259-56F9402E593F}" type="presOf" srcId="{419BCE17-C4B4-4548-9F1D-29E3B3C10BF3}" destId="{802A9438-ED35-457B-AAD7-C17703E0D6D9}" srcOrd="0" destOrd="0" presId="urn:microsoft.com/office/officeart/2018/2/layout/IconVerticalSolidList"/>
    <dgm:cxn modelId="{03355DD9-C3EE-4C9D-AF99-3E7F5AF13AF9}" srcId="{A0144587-EC3B-4737-863E-E7FC4B4C1A48}" destId="{6CC46D53-5B5F-455F-94E2-2E3A40B86CA1}" srcOrd="2" destOrd="0" parTransId="{240F705F-1042-4266-894C-918B7E25049E}" sibTransId="{784FD5A8-5B1F-429D-B0FA-DE78BA3C2398}"/>
    <dgm:cxn modelId="{F66D22E9-E4CE-484D-90F0-141C56C90001}" type="presOf" srcId="{EA38401B-CD8F-4D1A-9FF2-31FCB519A4EF}" destId="{F6A56C0C-39B1-45B6-B7EE-BD4F8EC82CD8}" srcOrd="0" destOrd="0" presId="urn:microsoft.com/office/officeart/2018/2/layout/IconVerticalSolidList"/>
    <dgm:cxn modelId="{42F732C4-DBD7-4DE3-A0B4-08EC106332BC}" type="presParOf" srcId="{032D0271-035B-4739-BE21-9E7DE8D42039}" destId="{D7333E24-4820-440B-8E1E-CEB6CB2AEB24}" srcOrd="0" destOrd="0" presId="urn:microsoft.com/office/officeart/2018/2/layout/IconVerticalSolidList"/>
    <dgm:cxn modelId="{EE4844F3-03FE-4FAE-9AA5-302704431623}" type="presParOf" srcId="{D7333E24-4820-440B-8E1E-CEB6CB2AEB24}" destId="{6FC40AD1-BD6C-4C27-94A5-F7CD48FD3F25}" srcOrd="0" destOrd="0" presId="urn:microsoft.com/office/officeart/2018/2/layout/IconVerticalSolidList"/>
    <dgm:cxn modelId="{FFB5FA9D-450F-49E3-B803-F38310EED26B}" type="presParOf" srcId="{D7333E24-4820-440B-8E1E-CEB6CB2AEB24}" destId="{EFDAE219-7CD0-45CA-AFEE-A9BACDCEC283}" srcOrd="1" destOrd="0" presId="urn:microsoft.com/office/officeart/2018/2/layout/IconVerticalSolidList"/>
    <dgm:cxn modelId="{531BB08D-B1AF-4E3A-9F95-BA66CC5F1034}" type="presParOf" srcId="{D7333E24-4820-440B-8E1E-CEB6CB2AEB24}" destId="{2232C6F0-2DFF-4578-BCB9-FFB71E25A435}" srcOrd="2" destOrd="0" presId="urn:microsoft.com/office/officeart/2018/2/layout/IconVerticalSolidList"/>
    <dgm:cxn modelId="{86E523CE-9634-46F4-8BD9-0ACD11FDFB65}" type="presParOf" srcId="{D7333E24-4820-440B-8E1E-CEB6CB2AEB24}" destId="{F314FF8A-34D6-47EA-B33D-8808DD92C69D}" srcOrd="3" destOrd="0" presId="urn:microsoft.com/office/officeart/2018/2/layout/IconVerticalSolidList"/>
    <dgm:cxn modelId="{FC7B5134-FCF8-4477-BAAF-4A232B072219}" type="presParOf" srcId="{032D0271-035B-4739-BE21-9E7DE8D42039}" destId="{29DFEA16-A158-44EA-99CB-DBFEB6217B71}" srcOrd="1" destOrd="0" presId="urn:microsoft.com/office/officeart/2018/2/layout/IconVerticalSolidList"/>
    <dgm:cxn modelId="{05EA6865-B24D-4487-A059-31B7F74A2061}" type="presParOf" srcId="{032D0271-035B-4739-BE21-9E7DE8D42039}" destId="{440F64E4-D066-4E8B-BEC4-F7D320DCEC78}" srcOrd="2" destOrd="0" presId="urn:microsoft.com/office/officeart/2018/2/layout/IconVerticalSolidList"/>
    <dgm:cxn modelId="{E043F899-3A5C-4D80-AED1-C7E23906793F}" type="presParOf" srcId="{440F64E4-D066-4E8B-BEC4-F7D320DCEC78}" destId="{807DE713-5C06-466B-B25D-AEBCE7E00E91}" srcOrd="0" destOrd="0" presId="urn:microsoft.com/office/officeart/2018/2/layout/IconVerticalSolidList"/>
    <dgm:cxn modelId="{E39599E1-AD9C-40EB-9D03-BB2F3B7759D0}" type="presParOf" srcId="{440F64E4-D066-4E8B-BEC4-F7D320DCEC78}" destId="{96757793-181D-450C-B096-5543CB11B69F}" srcOrd="1" destOrd="0" presId="urn:microsoft.com/office/officeart/2018/2/layout/IconVerticalSolidList"/>
    <dgm:cxn modelId="{4C08AF87-6795-40F4-9148-41B8080C8701}" type="presParOf" srcId="{440F64E4-D066-4E8B-BEC4-F7D320DCEC78}" destId="{A25C3A8B-9F0E-409F-A2B3-AB2F9AC2EDC3}" srcOrd="2" destOrd="0" presId="urn:microsoft.com/office/officeart/2018/2/layout/IconVerticalSolidList"/>
    <dgm:cxn modelId="{498554C9-4F3C-44CF-BDFD-543D0AC429C5}" type="presParOf" srcId="{440F64E4-D066-4E8B-BEC4-F7D320DCEC78}" destId="{F6A56C0C-39B1-45B6-B7EE-BD4F8EC82CD8}" srcOrd="3" destOrd="0" presId="urn:microsoft.com/office/officeart/2018/2/layout/IconVerticalSolidList"/>
    <dgm:cxn modelId="{17F76A44-3F0C-49CF-AAA8-04D68915DC64}" type="presParOf" srcId="{032D0271-035B-4739-BE21-9E7DE8D42039}" destId="{EF4E7D21-6F87-4A97-923E-F78FC84397B7}" srcOrd="3" destOrd="0" presId="urn:microsoft.com/office/officeart/2018/2/layout/IconVerticalSolidList"/>
    <dgm:cxn modelId="{78D8433D-024D-44C5-B7F9-36157E01082C}" type="presParOf" srcId="{032D0271-035B-4739-BE21-9E7DE8D42039}" destId="{AD963E70-03A5-4CA2-8DC5-9D54D3103D6B}" srcOrd="4" destOrd="0" presId="urn:microsoft.com/office/officeart/2018/2/layout/IconVerticalSolidList"/>
    <dgm:cxn modelId="{4C1B3050-A174-4963-8751-C4CCEC367A88}" type="presParOf" srcId="{AD963E70-03A5-4CA2-8DC5-9D54D3103D6B}" destId="{8BFBA98B-D5B5-44DD-87FD-1FA521B50908}" srcOrd="0" destOrd="0" presId="urn:microsoft.com/office/officeart/2018/2/layout/IconVerticalSolidList"/>
    <dgm:cxn modelId="{9C2BA399-8968-48D2-BF38-762331580629}" type="presParOf" srcId="{AD963E70-03A5-4CA2-8DC5-9D54D3103D6B}" destId="{C8CB7552-6103-4BC9-AD5B-391B3EDD2234}" srcOrd="1" destOrd="0" presId="urn:microsoft.com/office/officeart/2018/2/layout/IconVerticalSolidList"/>
    <dgm:cxn modelId="{6AF63B50-05CF-44A2-9909-44C0E343846D}" type="presParOf" srcId="{AD963E70-03A5-4CA2-8DC5-9D54D3103D6B}" destId="{FF6950A1-A8F5-4AF7-ADE1-F84825DA268C}" srcOrd="2" destOrd="0" presId="urn:microsoft.com/office/officeart/2018/2/layout/IconVerticalSolidList"/>
    <dgm:cxn modelId="{DF0DF553-2C26-43AF-8818-ED27F4585DAB}" type="presParOf" srcId="{AD963E70-03A5-4CA2-8DC5-9D54D3103D6B}" destId="{978950D6-95C9-4A99-89A7-6CC7A2BED5C2}" srcOrd="3" destOrd="0" presId="urn:microsoft.com/office/officeart/2018/2/layout/IconVerticalSolidList"/>
    <dgm:cxn modelId="{92D1098B-8E82-4FDA-9FC9-A1DC9397F03A}" type="presParOf" srcId="{032D0271-035B-4739-BE21-9E7DE8D42039}" destId="{DE404AF8-5278-489F-9E4B-DC6D01E77B6B}" srcOrd="5" destOrd="0" presId="urn:microsoft.com/office/officeart/2018/2/layout/IconVerticalSolidList"/>
    <dgm:cxn modelId="{B0D28F4D-3D03-4A1C-9F1F-78A479BF2913}" type="presParOf" srcId="{032D0271-035B-4739-BE21-9E7DE8D42039}" destId="{D46708A8-31CF-4DE2-BC74-AF4E3F625B1E}" srcOrd="6" destOrd="0" presId="urn:microsoft.com/office/officeart/2018/2/layout/IconVerticalSolidList"/>
    <dgm:cxn modelId="{310BBF42-AE31-42E3-A99B-651F7F19BE11}" type="presParOf" srcId="{D46708A8-31CF-4DE2-BC74-AF4E3F625B1E}" destId="{BE83B2B5-42E5-4F4F-9130-3638752095EA}" srcOrd="0" destOrd="0" presId="urn:microsoft.com/office/officeart/2018/2/layout/IconVerticalSolidList"/>
    <dgm:cxn modelId="{0FE4F3F4-261C-4BF3-9BDD-5A7C2352CC2E}" type="presParOf" srcId="{D46708A8-31CF-4DE2-BC74-AF4E3F625B1E}" destId="{43953330-5AD5-4566-8F26-46A01FE82CA8}" srcOrd="1" destOrd="0" presId="urn:microsoft.com/office/officeart/2018/2/layout/IconVerticalSolidList"/>
    <dgm:cxn modelId="{AB91FABE-8AE4-4AA6-92AA-CC1068E5D38B}" type="presParOf" srcId="{D46708A8-31CF-4DE2-BC74-AF4E3F625B1E}" destId="{2219CC0B-6265-4EB2-B53F-32FB96DA2C78}" srcOrd="2" destOrd="0" presId="urn:microsoft.com/office/officeart/2018/2/layout/IconVerticalSolidList"/>
    <dgm:cxn modelId="{D08734FD-9013-4437-BB7F-72A4048D402E}" type="presParOf" srcId="{D46708A8-31CF-4DE2-BC74-AF4E3F625B1E}" destId="{802A9438-ED35-457B-AAD7-C17703E0D6D9}" srcOrd="3" destOrd="0" presId="urn:microsoft.com/office/officeart/2018/2/layout/IconVerticalSolidList"/>
    <dgm:cxn modelId="{E25F89C3-2E64-4609-A636-E3F66485077B}" type="presParOf" srcId="{032D0271-035B-4739-BE21-9E7DE8D42039}" destId="{5AD5B12C-6BED-4FD2-8684-50C270626CDF}" srcOrd="7" destOrd="0" presId="urn:microsoft.com/office/officeart/2018/2/layout/IconVerticalSolidList"/>
    <dgm:cxn modelId="{7CDC6D3B-D6C8-4B91-9930-1BE75D041711}" type="presParOf" srcId="{032D0271-035B-4739-BE21-9E7DE8D42039}" destId="{D7E82DD9-81FE-4036-BC33-121CB2530F82}" srcOrd="8" destOrd="0" presId="urn:microsoft.com/office/officeart/2018/2/layout/IconVerticalSolidList"/>
    <dgm:cxn modelId="{7D10F2A4-C05C-40C9-9FA0-012EBAC5CFB8}" type="presParOf" srcId="{D7E82DD9-81FE-4036-BC33-121CB2530F82}" destId="{EB177FD0-FD64-4566-820E-4497C8418A9F}" srcOrd="0" destOrd="0" presId="urn:microsoft.com/office/officeart/2018/2/layout/IconVerticalSolidList"/>
    <dgm:cxn modelId="{C483DA9F-BF73-486E-8A97-635CAB5F160C}" type="presParOf" srcId="{D7E82DD9-81FE-4036-BC33-121CB2530F82}" destId="{59C0377F-D2A3-4723-94B6-1EC5BFF87034}" srcOrd="1" destOrd="0" presId="urn:microsoft.com/office/officeart/2018/2/layout/IconVerticalSolidList"/>
    <dgm:cxn modelId="{B35C9D1D-6741-40DD-97D3-80CAAA7225E2}" type="presParOf" srcId="{D7E82DD9-81FE-4036-BC33-121CB2530F82}" destId="{CBDCD022-98C3-4D2A-8A64-BAEE6142CDDC}" srcOrd="2" destOrd="0" presId="urn:microsoft.com/office/officeart/2018/2/layout/IconVerticalSolidList"/>
    <dgm:cxn modelId="{00513EEF-29A8-46AA-AC50-307217A8DF6C}" type="presParOf" srcId="{D7E82DD9-81FE-4036-BC33-121CB2530F82}" destId="{2633BFE7-4124-495E-9D6F-59E37BA7E40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C40AD1-BD6C-4C27-94A5-F7CD48FD3F25}">
      <dsp:nvSpPr>
        <dsp:cNvPr id="0" name=""/>
        <dsp:cNvSpPr/>
      </dsp:nvSpPr>
      <dsp:spPr>
        <a:xfrm>
          <a:off x="0" y="2668"/>
          <a:ext cx="8825659" cy="5684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DAE219-7CD0-45CA-AFEE-A9BACDCEC283}">
      <dsp:nvSpPr>
        <dsp:cNvPr id="0" name=""/>
        <dsp:cNvSpPr/>
      </dsp:nvSpPr>
      <dsp:spPr>
        <a:xfrm>
          <a:off x="171969" y="130580"/>
          <a:ext cx="312671" cy="312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14FF8A-34D6-47EA-B33D-8808DD92C69D}">
      <dsp:nvSpPr>
        <dsp:cNvPr id="0" name=""/>
        <dsp:cNvSpPr/>
      </dsp:nvSpPr>
      <dsp:spPr>
        <a:xfrm>
          <a:off x="656610" y="2668"/>
          <a:ext cx="8169048" cy="56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166" tIns="60166" rIns="60166" bIns="6016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The signal contained noise which was due to some external disturbances.</a:t>
          </a:r>
          <a:endParaRPr lang="en-US" sz="1400" kern="1200"/>
        </a:p>
      </dsp:txBody>
      <dsp:txXfrm>
        <a:off x="656610" y="2668"/>
        <a:ext cx="8169048" cy="568493"/>
      </dsp:txXfrm>
    </dsp:sp>
    <dsp:sp modelId="{807DE713-5C06-466B-B25D-AEBCE7E00E91}">
      <dsp:nvSpPr>
        <dsp:cNvPr id="0" name=""/>
        <dsp:cNvSpPr/>
      </dsp:nvSpPr>
      <dsp:spPr>
        <a:xfrm>
          <a:off x="0" y="713286"/>
          <a:ext cx="8825659" cy="5684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757793-181D-450C-B096-5543CB11B69F}">
      <dsp:nvSpPr>
        <dsp:cNvPr id="0" name=""/>
        <dsp:cNvSpPr/>
      </dsp:nvSpPr>
      <dsp:spPr>
        <a:xfrm>
          <a:off x="171969" y="841197"/>
          <a:ext cx="312671" cy="312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A56C0C-39B1-45B6-B7EE-BD4F8EC82CD8}">
      <dsp:nvSpPr>
        <dsp:cNvPr id="0" name=""/>
        <dsp:cNvSpPr/>
      </dsp:nvSpPr>
      <dsp:spPr>
        <a:xfrm>
          <a:off x="656610" y="713286"/>
          <a:ext cx="8169048" cy="56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166" tIns="60166" rIns="60166" bIns="6016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We applied a band pass filter that removes the noise in each signal and plotted the resultant signal. </a:t>
          </a:r>
          <a:endParaRPr lang="en-US" sz="1400" kern="1200"/>
        </a:p>
      </dsp:txBody>
      <dsp:txXfrm>
        <a:off x="656610" y="713286"/>
        <a:ext cx="8169048" cy="568493"/>
      </dsp:txXfrm>
    </dsp:sp>
    <dsp:sp modelId="{8BFBA98B-D5B5-44DD-87FD-1FA521B50908}">
      <dsp:nvSpPr>
        <dsp:cNvPr id="0" name=""/>
        <dsp:cNvSpPr/>
      </dsp:nvSpPr>
      <dsp:spPr>
        <a:xfrm>
          <a:off x="0" y="1423903"/>
          <a:ext cx="8825659" cy="5684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CB7552-6103-4BC9-AD5B-391B3EDD2234}">
      <dsp:nvSpPr>
        <dsp:cNvPr id="0" name=""/>
        <dsp:cNvSpPr/>
      </dsp:nvSpPr>
      <dsp:spPr>
        <a:xfrm>
          <a:off x="171969" y="1551814"/>
          <a:ext cx="312671" cy="312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8950D6-95C9-4A99-89A7-6CC7A2BED5C2}">
      <dsp:nvSpPr>
        <dsp:cNvPr id="0" name=""/>
        <dsp:cNvSpPr/>
      </dsp:nvSpPr>
      <dsp:spPr>
        <a:xfrm>
          <a:off x="656610" y="1423903"/>
          <a:ext cx="8169048" cy="56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166" tIns="60166" rIns="60166" bIns="6016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Frequency range of band pass filter is 5Hz to 49Hz.</a:t>
          </a:r>
          <a:endParaRPr lang="en-US" sz="1400" kern="1200"/>
        </a:p>
      </dsp:txBody>
      <dsp:txXfrm>
        <a:off x="656610" y="1423903"/>
        <a:ext cx="8169048" cy="568493"/>
      </dsp:txXfrm>
    </dsp:sp>
    <dsp:sp modelId="{BE83B2B5-42E5-4F4F-9130-3638752095EA}">
      <dsp:nvSpPr>
        <dsp:cNvPr id="0" name=""/>
        <dsp:cNvSpPr/>
      </dsp:nvSpPr>
      <dsp:spPr>
        <a:xfrm>
          <a:off x="0" y="2134520"/>
          <a:ext cx="8825659" cy="5684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953330-5AD5-4566-8F26-46A01FE82CA8}">
      <dsp:nvSpPr>
        <dsp:cNvPr id="0" name=""/>
        <dsp:cNvSpPr/>
      </dsp:nvSpPr>
      <dsp:spPr>
        <a:xfrm>
          <a:off x="171969" y="2262431"/>
          <a:ext cx="312671" cy="312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2A9438-ED35-457B-AAD7-C17703E0D6D9}">
      <dsp:nvSpPr>
        <dsp:cNvPr id="0" name=""/>
        <dsp:cNvSpPr/>
      </dsp:nvSpPr>
      <dsp:spPr>
        <a:xfrm>
          <a:off x="656610" y="2134520"/>
          <a:ext cx="8169048" cy="56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166" tIns="60166" rIns="60166" bIns="6016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Then, we plotted the Fourier transform to the signal.</a:t>
          </a:r>
          <a:endParaRPr lang="en-US" sz="1400" kern="1200"/>
        </a:p>
      </dsp:txBody>
      <dsp:txXfrm>
        <a:off x="656610" y="2134520"/>
        <a:ext cx="8169048" cy="568493"/>
      </dsp:txXfrm>
    </dsp:sp>
    <dsp:sp modelId="{EB177FD0-FD64-4566-820E-4497C8418A9F}">
      <dsp:nvSpPr>
        <dsp:cNvPr id="0" name=""/>
        <dsp:cNvSpPr/>
      </dsp:nvSpPr>
      <dsp:spPr>
        <a:xfrm>
          <a:off x="0" y="2845137"/>
          <a:ext cx="8825659" cy="5684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C0377F-D2A3-4723-94B6-1EC5BFF87034}">
      <dsp:nvSpPr>
        <dsp:cNvPr id="0" name=""/>
        <dsp:cNvSpPr/>
      </dsp:nvSpPr>
      <dsp:spPr>
        <a:xfrm>
          <a:off x="171969" y="2973048"/>
          <a:ext cx="312671" cy="31267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33BFE7-4124-495E-9D6F-59E37BA7E406}">
      <dsp:nvSpPr>
        <dsp:cNvPr id="0" name=""/>
        <dsp:cNvSpPr/>
      </dsp:nvSpPr>
      <dsp:spPr>
        <a:xfrm>
          <a:off x="656610" y="2845137"/>
          <a:ext cx="8169048" cy="56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166" tIns="60166" rIns="60166" bIns="6016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Calculated ratios of frequency spectrums of respective sensors.</a:t>
          </a:r>
          <a:endParaRPr lang="en-US" sz="1400" kern="1200" dirty="0"/>
        </a:p>
      </dsp:txBody>
      <dsp:txXfrm>
        <a:off x="656610" y="2845137"/>
        <a:ext cx="8169048" cy="5684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24E5700-BF7E-4EFE-8FB8-0F20107D8CE7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51C4A86-1241-44AF-B09F-7F3493054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045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5700-BF7E-4EFE-8FB8-0F20107D8CE7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4A86-1241-44AF-B09F-7F3493054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375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5700-BF7E-4EFE-8FB8-0F20107D8CE7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4A86-1241-44AF-B09F-7F3493054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130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5700-BF7E-4EFE-8FB8-0F20107D8CE7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4A86-1241-44AF-B09F-7F3493054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218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5700-BF7E-4EFE-8FB8-0F20107D8CE7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4A86-1241-44AF-B09F-7F3493054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690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5700-BF7E-4EFE-8FB8-0F20107D8CE7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4A86-1241-44AF-B09F-7F3493054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554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5700-BF7E-4EFE-8FB8-0F20107D8CE7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4A86-1241-44AF-B09F-7F3493054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802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24E5700-BF7E-4EFE-8FB8-0F20107D8CE7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4A86-1241-44AF-B09F-7F3493054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46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24E5700-BF7E-4EFE-8FB8-0F20107D8CE7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4A86-1241-44AF-B09F-7F3493054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24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5700-BF7E-4EFE-8FB8-0F20107D8CE7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4A86-1241-44AF-B09F-7F3493054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25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5700-BF7E-4EFE-8FB8-0F20107D8CE7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4A86-1241-44AF-B09F-7F3493054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077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5700-BF7E-4EFE-8FB8-0F20107D8CE7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4A86-1241-44AF-B09F-7F3493054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148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5700-BF7E-4EFE-8FB8-0F20107D8CE7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4A86-1241-44AF-B09F-7F3493054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280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5700-BF7E-4EFE-8FB8-0F20107D8CE7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4A86-1241-44AF-B09F-7F3493054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487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5700-BF7E-4EFE-8FB8-0F20107D8CE7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4A86-1241-44AF-B09F-7F3493054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19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5700-BF7E-4EFE-8FB8-0F20107D8CE7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4A86-1241-44AF-B09F-7F3493054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200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5700-BF7E-4EFE-8FB8-0F20107D8CE7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4A86-1241-44AF-B09F-7F3493054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112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24E5700-BF7E-4EFE-8FB8-0F20107D8CE7}" type="datetimeFigureOut">
              <a:rPr lang="en-IN" smtClean="0"/>
              <a:t>06-12-2022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51C4A86-1241-44AF-B09F-7F3493054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81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45696-FB10-D8F5-B0CC-F02328D21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3724275"/>
            <a:ext cx="8825658" cy="1053106"/>
          </a:xfrm>
        </p:spPr>
        <p:txBody>
          <a:bodyPr/>
          <a:lstStyle/>
          <a:p>
            <a:r>
              <a:rPr lang="en-IN" dirty="0"/>
              <a:t>BTP Presentation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9CDF02-07A5-B4E8-C0A0-D25E9D482A3F}"/>
              </a:ext>
            </a:extLst>
          </p:cNvPr>
          <p:cNvSpPr txBox="1"/>
          <p:nvPr/>
        </p:nvSpPr>
        <p:spPr>
          <a:xfrm>
            <a:off x="7927759" y="4777381"/>
            <a:ext cx="3577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Pavan Kalyan(2019102039)</a:t>
            </a:r>
          </a:p>
          <a:p>
            <a:r>
              <a:rPr lang="en-IN" dirty="0">
                <a:solidFill>
                  <a:schemeClr val="bg1"/>
                </a:solidFill>
              </a:rPr>
              <a:t>Vinay Kumar(2019102045)</a:t>
            </a:r>
          </a:p>
          <a:p>
            <a:r>
              <a:rPr lang="en-IN" dirty="0">
                <a:solidFill>
                  <a:schemeClr val="bg1"/>
                </a:solidFill>
              </a:rPr>
              <a:t>Sai Saharsh(2019102012)</a:t>
            </a:r>
          </a:p>
        </p:txBody>
      </p:sp>
    </p:spTree>
    <p:extLst>
      <p:ext uri="{BB962C8B-B14F-4D97-AF65-F5344CB8AC3E}">
        <p14:creationId xmlns:p14="http://schemas.microsoft.com/office/powerpoint/2010/main" val="3262040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24000"/>
                <a:satMod val="148000"/>
                <a:lumMod val="124000"/>
              </a:schemeClr>
            </a:gs>
            <a:gs pos="100000">
              <a:schemeClr val="bg1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86DE8A2-E45F-4163-B246-A5162E17BE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88A9C7-37B3-4341-BF1A-E8F3049EC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55106B-F461-F002-EF30-6DC4815B6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840" y="1123527"/>
            <a:ext cx="9694314" cy="4604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B41700-5B2E-BF3F-CEBE-7DF5C8A11EA1}"/>
              </a:ext>
            </a:extLst>
          </p:cNvPr>
          <p:cNvSpPr txBox="1"/>
          <p:nvPr/>
        </p:nvSpPr>
        <p:spPr>
          <a:xfrm>
            <a:off x="1708898" y="98668"/>
            <a:ext cx="923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Extracted important portion of the signal</a:t>
            </a:r>
          </a:p>
        </p:txBody>
      </p:sp>
    </p:spTree>
    <p:extLst>
      <p:ext uri="{BB962C8B-B14F-4D97-AF65-F5344CB8AC3E}">
        <p14:creationId xmlns:p14="http://schemas.microsoft.com/office/powerpoint/2010/main" val="3209509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7B24E-1304-5512-1C68-E448DAD84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47FD5-75ED-4922-7CBA-7242C5305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Cut the frequency spectrum</a:t>
            </a:r>
          </a:p>
          <a:p>
            <a:r>
              <a:rPr lang="en-IN" dirty="0"/>
              <a:t>Found Amax</a:t>
            </a:r>
          </a:p>
          <a:p>
            <a:r>
              <a:rPr lang="en-IN" dirty="0"/>
              <a:t>Found duration of each signal</a:t>
            </a:r>
          </a:p>
        </p:txBody>
      </p:sp>
    </p:spTree>
    <p:extLst>
      <p:ext uri="{BB962C8B-B14F-4D97-AF65-F5344CB8AC3E}">
        <p14:creationId xmlns:p14="http://schemas.microsoft.com/office/powerpoint/2010/main" val="3324396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24715-1E19-761B-6537-F7E227DA1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Frequency spectrum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059739-39CC-2073-F59B-635FF3F00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2562225"/>
            <a:ext cx="11229975" cy="402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255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70898-C618-778C-DC51-AFBFD2476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Energy signal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9C207F-8D85-E679-3442-6090EF2AD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2986243"/>
            <a:ext cx="12192000" cy="216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623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CB29A-C9E4-DB34-7C15-FDCC65A78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CDG00_PU_26_10_15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906F6A5-713E-04C2-96D2-CCA5AB689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472578"/>
              </p:ext>
            </p:extLst>
          </p:nvPr>
        </p:nvGraphicFramePr>
        <p:xfrm>
          <a:off x="2182920" y="2344279"/>
          <a:ext cx="8127999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7582368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6469738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650476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itk00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Amax(x10^4)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T(duration)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326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N-S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75.3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886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E-W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74.5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85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U-D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144.5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763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itk01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337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N-S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75.4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824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E-W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68.1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51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U-D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90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itk00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169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N-S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284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E-W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215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U-D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659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6428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CB29A-C9E4-DB34-7C15-FDCC65A78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CDG00_PU_22_11_15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906F6A5-713E-04C2-96D2-CCA5AB689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17271"/>
              </p:ext>
            </p:extLst>
          </p:nvPr>
        </p:nvGraphicFramePr>
        <p:xfrm>
          <a:off x="2182920" y="2344279"/>
          <a:ext cx="8127999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7582368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6469738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650476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itk00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Amax(x10^3)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T(duration)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326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N-S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82.09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886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E-W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71.13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85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U-D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763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itk01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337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N-S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69.05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824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E-W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67.21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51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U-D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118.80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90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itk00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169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N-S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68.94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284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E-W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65.14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215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U-D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119.60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659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0883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CB29A-C9E4-DB34-7C15-FDCC65A78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HDB00_26_10_15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906F6A5-713E-04C2-96D2-CCA5AB689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972761"/>
              </p:ext>
            </p:extLst>
          </p:nvPr>
        </p:nvGraphicFramePr>
        <p:xfrm>
          <a:off x="2182920" y="2344279"/>
          <a:ext cx="8127999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7582368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6469738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650476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itk00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Amax(x10^2)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T(duration)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326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N-S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886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E-W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85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U-D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28.07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763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itk01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337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N-S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824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E-W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518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U-D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90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itk00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169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N-S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284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E-W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215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U-D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659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231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341B1-2E76-D5D3-EE22-115C337E9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Wavelet transform of given data(2D)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6FB259-8D90-F536-2578-D709DF8BB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1491" y="2243955"/>
            <a:ext cx="6029017" cy="4614045"/>
          </a:xfrm>
        </p:spPr>
      </p:pic>
    </p:spTree>
    <p:extLst>
      <p:ext uri="{BB962C8B-B14F-4D97-AF65-F5344CB8AC3E}">
        <p14:creationId xmlns:p14="http://schemas.microsoft.com/office/powerpoint/2010/main" val="2663461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341B1-2E76-D5D3-EE22-115C337E9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Wavelet transform of given data(3D)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37B3EA6-E561-F613-873B-C2E19449F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0150" y="2283393"/>
            <a:ext cx="5711699" cy="4574607"/>
          </a:xfrm>
        </p:spPr>
      </p:pic>
    </p:spTree>
    <p:extLst>
      <p:ext uri="{BB962C8B-B14F-4D97-AF65-F5344CB8AC3E}">
        <p14:creationId xmlns:p14="http://schemas.microsoft.com/office/powerpoint/2010/main" val="2585893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91A5E26-1F21-459D-8C03-ADB057B09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Bright modern kitchen">
            <a:extLst>
              <a:ext uri="{FF2B5EF4-FFF2-40B4-BE49-F238E27FC236}">
                <a16:creationId xmlns:a16="http://schemas.microsoft.com/office/drawing/2014/main" id="{C34D1240-4515-D55B-515C-56E8D7BBEE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2ED291-5437-B10C-346E-36BA6EF7ACE9}"/>
              </a:ext>
            </a:extLst>
          </p:cNvPr>
          <p:cNvSpPr txBox="1"/>
          <p:nvPr/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97110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26EC8-E014-4773-30CB-8546B023C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1373A-648B-6DBD-3CD9-CB3E2D562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Studied the files which contains the readings of accelerometer </a:t>
            </a:r>
          </a:p>
          <a:p>
            <a:r>
              <a:rPr lang="en-IN" dirty="0"/>
              <a:t>Converted the given files to .csv files using C++ which converts every file in a folder at a time.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PLOTTING</a:t>
            </a:r>
          </a:p>
          <a:p>
            <a:r>
              <a:rPr lang="en-IN" dirty="0"/>
              <a:t>Uploaded the csv files to MATLAB and plotted the signals for each file in a folder at a time.</a:t>
            </a:r>
          </a:p>
        </p:txBody>
      </p:sp>
    </p:spTree>
    <p:extLst>
      <p:ext uri="{BB962C8B-B14F-4D97-AF65-F5344CB8AC3E}">
        <p14:creationId xmlns:p14="http://schemas.microsoft.com/office/powerpoint/2010/main" val="3794568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6CEB33-2581-96C4-FA43-9258817C9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2409825"/>
            <a:ext cx="3390900" cy="39243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1470CA-63E9-F1F6-7558-EA78BEC872CB}"/>
              </a:ext>
            </a:extLst>
          </p:cNvPr>
          <p:cNvSpPr txBox="1"/>
          <p:nvPr/>
        </p:nvSpPr>
        <p:spPr>
          <a:xfrm>
            <a:off x="4641336" y="2603500"/>
            <a:ext cx="6551597" cy="3416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These are the data folders and code files in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matlab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main_code.m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all the results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Remaining files and functions are internally required files/functions for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main_code.m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visible three text files contains the names of the  .csv files in the respective(according to their name) data folder.</a:t>
            </a:r>
          </a:p>
        </p:txBody>
      </p:sp>
    </p:spTree>
    <p:extLst>
      <p:ext uri="{BB962C8B-B14F-4D97-AF65-F5344CB8AC3E}">
        <p14:creationId xmlns:p14="http://schemas.microsoft.com/office/powerpoint/2010/main" val="1727112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06AB02-3C94-A980-48D6-C1AD25615786}"/>
              </a:ext>
            </a:extLst>
          </p:cNvPr>
          <p:cNvSpPr txBox="1"/>
          <p:nvPr/>
        </p:nvSpPr>
        <p:spPr>
          <a:xfrm>
            <a:off x="8608448" y="2847975"/>
            <a:ext cx="3382297" cy="15769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Plotted the three signals(north-south, east-west, up-down) of a sensor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6A3FC6-DB9E-D9DC-F3D7-5A21DF037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30" y="561974"/>
            <a:ext cx="7959517" cy="568642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0909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27CCF-1882-8811-5F97-D0832748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B882EDB6-168C-DE96-D888-077743B48F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9308963"/>
              </p:ext>
            </p:extLst>
          </p:nvPr>
        </p:nvGraphicFramePr>
        <p:xfrm>
          <a:off x="1154954" y="2603500"/>
          <a:ext cx="8825659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7247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823444-ABAD-9BCD-12AC-34535B48F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5828" y="904875"/>
            <a:ext cx="3382297" cy="18042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Denoising of a signal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772AD8-86FF-477B-1F16-51CB55FDD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5" y="504825"/>
            <a:ext cx="7636897" cy="584835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CF4E0C-EA34-8862-E7BC-20D0D08513BE}"/>
              </a:ext>
            </a:extLst>
          </p:cNvPr>
          <p:cNvSpPr txBox="1"/>
          <p:nvPr/>
        </p:nvSpPr>
        <p:spPr>
          <a:xfrm>
            <a:off x="8637637" y="2873718"/>
            <a:ext cx="3077497" cy="256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IN" b="1" dirty="0"/>
              <a:t>plot_bw.m plots the denoised signal. It passes the signal through a bandpass filter(5Hz – 49Hz)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Unwanted side signal has been cut</a:t>
            </a:r>
            <a:endParaRPr lang="en-IN" b="1" dirty="0"/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320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823444-ABAD-9BCD-12AC-34535B48F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5236" y="869365"/>
            <a:ext cx="3382297" cy="180421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3200" dirty="0">
                <a:solidFill>
                  <a:srgbClr val="FFFFFF"/>
                </a:solidFill>
              </a:rPr>
              <a:t> Frequency spectrum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CF4E0C-EA34-8862-E7BC-20D0D08513BE}"/>
              </a:ext>
            </a:extLst>
          </p:cNvPr>
          <p:cNvSpPr txBox="1"/>
          <p:nvPr/>
        </p:nvSpPr>
        <p:spPr>
          <a:xfrm>
            <a:off x="8637637" y="2873718"/>
            <a:ext cx="30774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 dirty="0">
                <a:solidFill>
                  <a:srgbClr val="FFFFFF"/>
                </a:solidFill>
              </a:rPr>
              <a:t>freq_spectrum.m </a:t>
            </a:r>
            <a:r>
              <a:rPr lang="en-US" dirty="0">
                <a:solidFill>
                  <a:srgbClr val="FFFFFF"/>
                </a:solidFill>
              </a:rPr>
              <a:t>plots the frequency spectrum of the signal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F67938-9FFA-72A0-0722-BDAA2C94C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45" y="539951"/>
            <a:ext cx="7223070" cy="579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601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E6C7F-5203-F0E0-EE31-9843CCB75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Calculating ratios for different floors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5AAF284-ECDC-3C44-5770-2152919DDA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1444100"/>
              </p:ext>
            </p:extLst>
          </p:nvPr>
        </p:nvGraphicFramePr>
        <p:xfrm>
          <a:off x="1030779" y="3237598"/>
          <a:ext cx="8824913" cy="3228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4913">
                  <a:extLst>
                    <a:ext uri="{9D8B030D-6E8A-4147-A177-3AD203B41FA5}">
                      <a16:colId xmlns:a16="http://schemas.microsoft.com/office/drawing/2014/main" val="1265627841"/>
                    </a:ext>
                  </a:extLst>
                </a:gridCol>
              </a:tblGrid>
              <a:tr h="979296">
                <a:tc>
                  <a:txBody>
                    <a:bodyPr/>
                    <a:lstStyle/>
                    <a:p>
                      <a:r>
                        <a:rPr lang="en-IN" dirty="0"/>
                        <a:t> </a:t>
                      </a:r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3364744565"/>
                  </a:ext>
                </a:extLst>
              </a:tr>
              <a:tr h="126487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2299466597"/>
                  </a:ext>
                </a:extLst>
              </a:tr>
              <a:tr h="98418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291405802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412C23D-90F9-03AB-10E2-C7472E3E7C07}"/>
              </a:ext>
            </a:extLst>
          </p:cNvPr>
          <p:cNvSpPr/>
          <p:nvPr/>
        </p:nvSpPr>
        <p:spPr>
          <a:xfrm>
            <a:off x="1438183" y="3736546"/>
            <a:ext cx="834501" cy="470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itk006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01FB4A-BC02-D291-A268-D8E134818DAA}"/>
              </a:ext>
            </a:extLst>
          </p:cNvPr>
          <p:cNvSpPr/>
          <p:nvPr/>
        </p:nvSpPr>
        <p:spPr>
          <a:xfrm>
            <a:off x="4933025" y="3722633"/>
            <a:ext cx="834501" cy="470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itk007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218BCD-A451-D681-E891-192D6884DEA8}"/>
              </a:ext>
            </a:extLst>
          </p:cNvPr>
          <p:cNvSpPr/>
          <p:nvPr/>
        </p:nvSpPr>
        <p:spPr>
          <a:xfrm>
            <a:off x="8408629" y="3722633"/>
            <a:ext cx="834501" cy="470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itk008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6309BC-E717-050A-90F8-5285043296EB}"/>
              </a:ext>
            </a:extLst>
          </p:cNvPr>
          <p:cNvSpPr/>
          <p:nvPr/>
        </p:nvSpPr>
        <p:spPr>
          <a:xfrm>
            <a:off x="1438182" y="4976667"/>
            <a:ext cx="834501" cy="470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itk003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BB9EF1-93BC-C8FC-9748-7DBFBFAC7093}"/>
              </a:ext>
            </a:extLst>
          </p:cNvPr>
          <p:cNvSpPr/>
          <p:nvPr/>
        </p:nvSpPr>
        <p:spPr>
          <a:xfrm>
            <a:off x="4933026" y="4976667"/>
            <a:ext cx="834501" cy="470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itk004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1B2E47-ACD7-5051-1638-BD1EC6976DA9}"/>
              </a:ext>
            </a:extLst>
          </p:cNvPr>
          <p:cNvSpPr/>
          <p:nvPr/>
        </p:nvSpPr>
        <p:spPr>
          <a:xfrm>
            <a:off x="8408630" y="4995411"/>
            <a:ext cx="834501" cy="470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itk005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ECC56E-DB76-7838-CC27-155EAD2333F3}"/>
              </a:ext>
            </a:extLst>
          </p:cNvPr>
          <p:cNvSpPr/>
          <p:nvPr/>
        </p:nvSpPr>
        <p:spPr>
          <a:xfrm>
            <a:off x="1438183" y="5995443"/>
            <a:ext cx="834501" cy="470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itk000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7DD21D-A45E-1BE4-FC33-6BBDCF54CE34}"/>
              </a:ext>
            </a:extLst>
          </p:cNvPr>
          <p:cNvSpPr/>
          <p:nvPr/>
        </p:nvSpPr>
        <p:spPr>
          <a:xfrm>
            <a:off x="4958918" y="5992638"/>
            <a:ext cx="834501" cy="470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itk001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77671E-1918-9249-541D-3105EF996E3A}"/>
              </a:ext>
            </a:extLst>
          </p:cNvPr>
          <p:cNvSpPr/>
          <p:nvPr/>
        </p:nvSpPr>
        <p:spPr>
          <a:xfrm>
            <a:off x="8408631" y="5982519"/>
            <a:ext cx="834501" cy="470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itk002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98BAD9-DBCA-A117-488F-2340F14A6A47}"/>
              </a:ext>
            </a:extLst>
          </p:cNvPr>
          <p:cNvSpPr/>
          <p:nvPr/>
        </p:nvSpPr>
        <p:spPr>
          <a:xfrm>
            <a:off x="3654639" y="3266030"/>
            <a:ext cx="834501" cy="470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itk009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9D9F53-7F37-CFEA-34DE-4501302169F4}"/>
              </a:ext>
            </a:extLst>
          </p:cNvPr>
          <p:cNvSpPr txBox="1"/>
          <p:nvPr/>
        </p:nvSpPr>
        <p:spPr>
          <a:xfrm>
            <a:off x="958788" y="2336546"/>
            <a:ext cx="9854214" cy="954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Plotted the ratios of different floors (itk003/itk000,itk006/itk003) which tells us the motion of different floors with respect to each other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7774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F0E60-4BB0-F84B-62FC-95DE1BF10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46DCD-DC9E-D670-AE28-D8B081B30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Extracting the signal which contributes the most to the total signal</a:t>
            </a:r>
          </a:p>
          <a:p>
            <a:r>
              <a:rPr lang="en-IN" dirty="0"/>
              <a:t>Calculated the cumulative energy across the signal and divided each energy value to the total energy.</a:t>
            </a:r>
          </a:p>
          <a:p>
            <a:r>
              <a:rPr lang="en-IN" dirty="0"/>
              <a:t>Then, we cut the signal from 0.05-0.95 and plotted it(This part contributes most to the signal).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Things we are stuck with:</a:t>
            </a:r>
          </a:p>
          <a:p>
            <a:r>
              <a:rPr lang="en-IN" dirty="0"/>
              <a:t>Wavelet transform</a:t>
            </a:r>
          </a:p>
        </p:txBody>
      </p:sp>
    </p:spTree>
    <p:extLst>
      <p:ext uri="{BB962C8B-B14F-4D97-AF65-F5344CB8AC3E}">
        <p14:creationId xmlns:p14="http://schemas.microsoft.com/office/powerpoint/2010/main" val="2381463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1989</TotalTime>
  <Words>518</Words>
  <Application>Microsoft Office PowerPoint</Application>
  <PresentationFormat>Widescreen</PresentationFormat>
  <Paragraphs>151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Ion Boardroom</vt:lpstr>
      <vt:lpstr>BTP Presentation</vt:lpstr>
      <vt:lpstr>PowerPoint Presentation</vt:lpstr>
      <vt:lpstr>PowerPoint Presentation</vt:lpstr>
      <vt:lpstr>PowerPoint Presentation</vt:lpstr>
      <vt:lpstr>PowerPoint Presentation</vt:lpstr>
      <vt:lpstr>Denoising of a signal</vt:lpstr>
      <vt:lpstr> Frequency spectrum</vt:lpstr>
      <vt:lpstr>Calculating ratios for different floors</vt:lpstr>
      <vt:lpstr>PowerPoint Presentation</vt:lpstr>
      <vt:lpstr>PowerPoint Presentation</vt:lpstr>
      <vt:lpstr>PowerPoint Presentation</vt:lpstr>
      <vt:lpstr>Frequency spectrum</vt:lpstr>
      <vt:lpstr>Energy signal</vt:lpstr>
      <vt:lpstr>CDG00_PU_26_10_15</vt:lpstr>
      <vt:lpstr>CDG00_PU_22_11_15</vt:lpstr>
      <vt:lpstr>HDB00_26_10_15</vt:lpstr>
      <vt:lpstr>Wavelet transform of given data(2D)</vt:lpstr>
      <vt:lpstr>Wavelet transform of given data(3D)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BTP Presentation</dc:title>
  <dc:creator>vinay kumar</dc:creator>
  <cp:lastModifiedBy>vinay kumar</cp:lastModifiedBy>
  <cp:revision>2</cp:revision>
  <dcterms:created xsi:type="dcterms:W3CDTF">2022-09-16T16:26:07Z</dcterms:created>
  <dcterms:modified xsi:type="dcterms:W3CDTF">2022-12-07T09:44:43Z</dcterms:modified>
</cp:coreProperties>
</file>