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g"/>
  <Override PartName="/ppt/notesSlides/notesSlide2.xml" ContentType="application/vnd.openxmlformats-officedocument.presentationml.notesSlide+xml"/>
  <Override PartName="/ppt/media/image16.jpg" ContentType="image/jpg"/>
  <Override PartName="/ppt/media/image19.jpg" ContentType="image/jpg"/>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7" r:id="rId1"/>
  </p:sldMasterIdLst>
  <p:notesMasterIdLst>
    <p:notesMasterId r:id="rId16"/>
  </p:notesMasterIdLst>
  <p:sldIdLst>
    <p:sldId id="256" r:id="rId2"/>
    <p:sldId id="257" r:id="rId3"/>
    <p:sldId id="258" r:id="rId4"/>
    <p:sldId id="259" r:id="rId5"/>
    <p:sldId id="260" r:id="rId6"/>
    <p:sldId id="261" r:id="rId7"/>
    <p:sldId id="262" r:id="rId8"/>
    <p:sldId id="270" r:id="rId9"/>
    <p:sldId id="269" r:id="rId10"/>
    <p:sldId id="263" r:id="rId11"/>
    <p:sldId id="264" r:id="rId12"/>
    <p:sldId id="271" r:id="rId13"/>
    <p:sldId id="265"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05" autoAdjust="0"/>
  </p:normalViewPr>
  <p:slideViewPr>
    <p:cSldViewPr>
      <p:cViewPr varScale="1">
        <p:scale>
          <a:sx n="75" d="100"/>
          <a:sy n="75" d="100"/>
        </p:scale>
        <p:origin x="198" y="5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934\Documents\MY%20Folder\PAVI%20Naan%20mudhalvan%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[PAVI Naan mudhalvan project.xlsx]Pivot Table!PivotTable1</c:name>
    <c:fmtId val="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SALARY ANALYSIS</a:t>
            </a:r>
          </a:p>
        </c:rich>
      </c:tx>
      <c:layout>
        <c:manualLayout>
          <c:xMode val="edge"/>
          <c:yMode val="edge"/>
          <c:x val="0.55317027763497228"/>
          <c:y val="0.12061901901182076"/>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 Table'!$B$4:$B$6</c:f>
              <c:strCache>
                <c:ptCount val="1"/>
                <c:pt idx="0">
                  <c:v>Sum of BASIC SALARY - 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 Table'!$A$7:$A$19</c:f>
              <c:strCache>
                <c:ptCount val="12"/>
                <c:pt idx="0">
                  <c:v> Ux/Ui Developer</c:v>
                </c:pt>
                <c:pt idx="1">
                  <c:v>Accountant</c:v>
                </c:pt>
                <c:pt idx="2">
                  <c:v>Chief Technical Officer</c:v>
                </c:pt>
                <c:pt idx="3">
                  <c:v>Graphic Designer</c:v>
                </c:pt>
                <c:pt idx="4">
                  <c:v>Legal Executive</c:v>
                </c:pt>
                <c:pt idx="5">
                  <c:v>Office Admin</c:v>
                </c:pt>
                <c:pt idx="6">
                  <c:v>Production Technician I</c:v>
                </c:pt>
                <c:pt idx="7">
                  <c:v>Prodution Manager</c:v>
                </c:pt>
                <c:pt idx="8">
                  <c:v>Protocal Officer</c:v>
                </c:pt>
                <c:pt idx="9">
                  <c:v>Senior Ux/Ui Developer</c:v>
                </c:pt>
                <c:pt idx="10">
                  <c:v>Senior Web Developer</c:v>
                </c:pt>
                <c:pt idx="11">
                  <c:v>Web Developer</c:v>
                </c:pt>
              </c:strCache>
            </c:strRef>
          </c:cat>
          <c:val>
            <c:numRef>
              <c:f>'Pivot Table'!$B$7:$B$19</c:f>
              <c:numCache>
                <c:formatCode>General</c:formatCode>
                <c:ptCount val="12"/>
                <c:pt idx="0">
                  <c:v>35000</c:v>
                </c:pt>
                <c:pt idx="2">
                  <c:v>7700000</c:v>
                </c:pt>
                <c:pt idx="4">
                  <c:v>6860000</c:v>
                </c:pt>
                <c:pt idx="5">
                  <c:v>48000</c:v>
                </c:pt>
                <c:pt idx="6">
                  <c:v>425000</c:v>
                </c:pt>
                <c:pt idx="7">
                  <c:v>108000</c:v>
                </c:pt>
                <c:pt idx="8">
                  <c:v>330000</c:v>
                </c:pt>
                <c:pt idx="9">
                  <c:v>1855000</c:v>
                </c:pt>
                <c:pt idx="10">
                  <c:v>21510000</c:v>
                </c:pt>
                <c:pt idx="11">
                  <c:v>7890000</c:v>
                </c:pt>
              </c:numCache>
            </c:numRef>
          </c:val>
          <c:extLst>
            <c:ext xmlns:c16="http://schemas.microsoft.com/office/drawing/2014/chart" uri="{C3380CC4-5D6E-409C-BE32-E72D297353CC}">
              <c16:uniqueId val="{00000000-EEA5-4988-8E04-F5DA0644D370}"/>
            </c:ext>
          </c:extLst>
        </c:ser>
        <c:ser>
          <c:idx val="1"/>
          <c:order val="1"/>
          <c:tx>
            <c:strRef>
              <c:f>'Pivot Table'!$C$4:$C$6</c:f>
              <c:strCache>
                <c:ptCount val="1"/>
                <c:pt idx="0">
                  <c:v>Sum of BASIC SALARY - 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 Table'!$A$7:$A$19</c:f>
              <c:strCache>
                <c:ptCount val="12"/>
                <c:pt idx="0">
                  <c:v> Ux/Ui Developer</c:v>
                </c:pt>
                <c:pt idx="1">
                  <c:v>Accountant</c:v>
                </c:pt>
                <c:pt idx="2">
                  <c:v>Chief Technical Officer</c:v>
                </c:pt>
                <c:pt idx="3">
                  <c:v>Graphic Designer</c:v>
                </c:pt>
                <c:pt idx="4">
                  <c:v>Legal Executive</c:v>
                </c:pt>
                <c:pt idx="5">
                  <c:v>Office Admin</c:v>
                </c:pt>
                <c:pt idx="6">
                  <c:v>Production Technician I</c:v>
                </c:pt>
                <c:pt idx="7">
                  <c:v>Prodution Manager</c:v>
                </c:pt>
                <c:pt idx="8">
                  <c:v>Protocal Officer</c:v>
                </c:pt>
                <c:pt idx="9">
                  <c:v>Senior Ux/Ui Developer</c:v>
                </c:pt>
                <c:pt idx="10">
                  <c:v>Senior Web Developer</c:v>
                </c:pt>
                <c:pt idx="11">
                  <c:v>Web Developer</c:v>
                </c:pt>
              </c:strCache>
            </c:strRef>
          </c:cat>
          <c:val>
            <c:numRef>
              <c:f>'Pivot Table'!$C$7:$C$19</c:f>
              <c:numCache>
                <c:formatCode>General</c:formatCode>
                <c:ptCount val="12"/>
                <c:pt idx="1">
                  <c:v>300000</c:v>
                </c:pt>
                <c:pt idx="2">
                  <c:v>750000</c:v>
                </c:pt>
                <c:pt idx="3">
                  <c:v>10000</c:v>
                </c:pt>
                <c:pt idx="4">
                  <c:v>2450000</c:v>
                </c:pt>
                <c:pt idx="5">
                  <c:v>40000</c:v>
                </c:pt>
                <c:pt idx="6">
                  <c:v>750000</c:v>
                </c:pt>
                <c:pt idx="7">
                  <c:v>135000</c:v>
                </c:pt>
                <c:pt idx="8">
                  <c:v>240000</c:v>
                </c:pt>
                <c:pt idx="9">
                  <c:v>2345000</c:v>
                </c:pt>
                <c:pt idx="10">
                  <c:v>15390000</c:v>
                </c:pt>
                <c:pt idx="11">
                  <c:v>6615000</c:v>
                </c:pt>
              </c:numCache>
            </c:numRef>
          </c:val>
          <c:extLst>
            <c:ext xmlns:c16="http://schemas.microsoft.com/office/drawing/2014/chart" uri="{C3380CC4-5D6E-409C-BE32-E72D297353CC}">
              <c16:uniqueId val="{00000001-EEA5-4988-8E04-F5DA0644D370}"/>
            </c:ext>
          </c:extLst>
        </c:ser>
        <c:ser>
          <c:idx val="2"/>
          <c:order val="2"/>
          <c:tx>
            <c:strRef>
              <c:f>'Pivot Table'!$D$4:$D$6</c:f>
              <c:strCache>
                <c:ptCount val="1"/>
                <c:pt idx="0">
                  <c:v>Sum of GROSS SALARY - Female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 Table'!$A$7:$A$19</c:f>
              <c:strCache>
                <c:ptCount val="12"/>
                <c:pt idx="0">
                  <c:v> Ux/Ui Developer</c:v>
                </c:pt>
                <c:pt idx="1">
                  <c:v>Accountant</c:v>
                </c:pt>
                <c:pt idx="2">
                  <c:v>Chief Technical Officer</c:v>
                </c:pt>
                <c:pt idx="3">
                  <c:v>Graphic Designer</c:v>
                </c:pt>
                <c:pt idx="4">
                  <c:v>Legal Executive</c:v>
                </c:pt>
                <c:pt idx="5">
                  <c:v>Office Admin</c:v>
                </c:pt>
                <c:pt idx="6">
                  <c:v>Production Technician I</c:v>
                </c:pt>
                <c:pt idx="7">
                  <c:v>Prodution Manager</c:v>
                </c:pt>
                <c:pt idx="8">
                  <c:v>Protocal Officer</c:v>
                </c:pt>
                <c:pt idx="9">
                  <c:v>Senior Ux/Ui Developer</c:v>
                </c:pt>
                <c:pt idx="10">
                  <c:v>Senior Web Developer</c:v>
                </c:pt>
                <c:pt idx="11">
                  <c:v>Web Developer</c:v>
                </c:pt>
              </c:strCache>
            </c:strRef>
          </c:cat>
          <c:val>
            <c:numRef>
              <c:f>'Pivot Table'!$D$7:$D$19</c:f>
              <c:numCache>
                <c:formatCode>General</c:formatCode>
                <c:ptCount val="12"/>
                <c:pt idx="0">
                  <c:v>46200</c:v>
                </c:pt>
                <c:pt idx="2">
                  <c:v>10164000</c:v>
                </c:pt>
                <c:pt idx="4">
                  <c:v>9055200</c:v>
                </c:pt>
                <c:pt idx="5">
                  <c:v>63360</c:v>
                </c:pt>
                <c:pt idx="6">
                  <c:v>561000</c:v>
                </c:pt>
                <c:pt idx="7">
                  <c:v>142560</c:v>
                </c:pt>
                <c:pt idx="8">
                  <c:v>435600</c:v>
                </c:pt>
                <c:pt idx="9">
                  <c:v>2448600</c:v>
                </c:pt>
                <c:pt idx="10">
                  <c:v>28393200</c:v>
                </c:pt>
                <c:pt idx="11">
                  <c:v>10414800</c:v>
                </c:pt>
              </c:numCache>
            </c:numRef>
          </c:val>
          <c:extLst>
            <c:ext xmlns:c16="http://schemas.microsoft.com/office/drawing/2014/chart" uri="{C3380CC4-5D6E-409C-BE32-E72D297353CC}">
              <c16:uniqueId val="{00000002-EEA5-4988-8E04-F5DA0644D370}"/>
            </c:ext>
          </c:extLst>
        </c:ser>
        <c:ser>
          <c:idx val="3"/>
          <c:order val="3"/>
          <c:tx>
            <c:strRef>
              <c:f>'Pivot Table'!$E$4:$E$6</c:f>
              <c:strCache>
                <c:ptCount val="1"/>
                <c:pt idx="0">
                  <c:v>Sum of GROSS SALARY - Male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 Table'!$A$7:$A$19</c:f>
              <c:strCache>
                <c:ptCount val="12"/>
                <c:pt idx="0">
                  <c:v> Ux/Ui Developer</c:v>
                </c:pt>
                <c:pt idx="1">
                  <c:v>Accountant</c:v>
                </c:pt>
                <c:pt idx="2">
                  <c:v>Chief Technical Officer</c:v>
                </c:pt>
                <c:pt idx="3">
                  <c:v>Graphic Designer</c:v>
                </c:pt>
                <c:pt idx="4">
                  <c:v>Legal Executive</c:v>
                </c:pt>
                <c:pt idx="5">
                  <c:v>Office Admin</c:v>
                </c:pt>
                <c:pt idx="6">
                  <c:v>Production Technician I</c:v>
                </c:pt>
                <c:pt idx="7">
                  <c:v>Prodution Manager</c:v>
                </c:pt>
                <c:pt idx="8">
                  <c:v>Protocal Officer</c:v>
                </c:pt>
                <c:pt idx="9">
                  <c:v>Senior Ux/Ui Developer</c:v>
                </c:pt>
                <c:pt idx="10">
                  <c:v>Senior Web Developer</c:v>
                </c:pt>
                <c:pt idx="11">
                  <c:v>Web Developer</c:v>
                </c:pt>
              </c:strCache>
            </c:strRef>
          </c:cat>
          <c:val>
            <c:numRef>
              <c:f>'Pivot Table'!$E$7:$E$19</c:f>
              <c:numCache>
                <c:formatCode>General</c:formatCode>
                <c:ptCount val="12"/>
                <c:pt idx="1">
                  <c:v>396000</c:v>
                </c:pt>
                <c:pt idx="2">
                  <c:v>990000</c:v>
                </c:pt>
                <c:pt idx="3">
                  <c:v>13200</c:v>
                </c:pt>
                <c:pt idx="4">
                  <c:v>3234000</c:v>
                </c:pt>
                <c:pt idx="5">
                  <c:v>52800</c:v>
                </c:pt>
                <c:pt idx="6">
                  <c:v>990000</c:v>
                </c:pt>
                <c:pt idx="7">
                  <c:v>178200</c:v>
                </c:pt>
                <c:pt idx="8">
                  <c:v>316800</c:v>
                </c:pt>
                <c:pt idx="9">
                  <c:v>3095400</c:v>
                </c:pt>
                <c:pt idx="10">
                  <c:v>20314800</c:v>
                </c:pt>
                <c:pt idx="11">
                  <c:v>8731800</c:v>
                </c:pt>
              </c:numCache>
            </c:numRef>
          </c:val>
          <c:extLst>
            <c:ext xmlns:c16="http://schemas.microsoft.com/office/drawing/2014/chart" uri="{C3380CC4-5D6E-409C-BE32-E72D297353CC}">
              <c16:uniqueId val="{00000003-EEA5-4988-8E04-F5DA0644D370}"/>
            </c:ext>
          </c:extLst>
        </c:ser>
        <c:ser>
          <c:idx val="4"/>
          <c:order val="4"/>
          <c:tx>
            <c:strRef>
              <c:f>'Pivot Table'!$F$4:$F$6</c:f>
              <c:strCache>
                <c:ptCount val="1"/>
                <c:pt idx="0">
                  <c:v>Sum of ROUND OFF - Female</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 Table'!$A$7:$A$19</c:f>
              <c:strCache>
                <c:ptCount val="12"/>
                <c:pt idx="0">
                  <c:v> Ux/Ui Developer</c:v>
                </c:pt>
                <c:pt idx="1">
                  <c:v>Accountant</c:v>
                </c:pt>
                <c:pt idx="2">
                  <c:v>Chief Technical Officer</c:v>
                </c:pt>
                <c:pt idx="3">
                  <c:v>Graphic Designer</c:v>
                </c:pt>
                <c:pt idx="4">
                  <c:v>Legal Executive</c:v>
                </c:pt>
                <c:pt idx="5">
                  <c:v>Office Admin</c:v>
                </c:pt>
                <c:pt idx="6">
                  <c:v>Production Technician I</c:v>
                </c:pt>
                <c:pt idx="7">
                  <c:v>Prodution Manager</c:v>
                </c:pt>
                <c:pt idx="8">
                  <c:v>Protocal Officer</c:v>
                </c:pt>
                <c:pt idx="9">
                  <c:v>Senior Ux/Ui Developer</c:v>
                </c:pt>
                <c:pt idx="10">
                  <c:v>Senior Web Developer</c:v>
                </c:pt>
                <c:pt idx="11">
                  <c:v>Web Developer</c:v>
                </c:pt>
              </c:strCache>
            </c:strRef>
          </c:cat>
          <c:val>
            <c:numRef>
              <c:f>'Pivot Table'!$F$7:$F$19</c:f>
              <c:numCache>
                <c:formatCode>General</c:formatCode>
                <c:ptCount val="12"/>
                <c:pt idx="0">
                  <c:v>42525</c:v>
                </c:pt>
                <c:pt idx="2">
                  <c:v>9355500</c:v>
                </c:pt>
                <c:pt idx="4">
                  <c:v>8334900</c:v>
                </c:pt>
                <c:pt idx="5">
                  <c:v>58320</c:v>
                </c:pt>
                <c:pt idx="6">
                  <c:v>516375</c:v>
                </c:pt>
                <c:pt idx="7">
                  <c:v>131220</c:v>
                </c:pt>
                <c:pt idx="8">
                  <c:v>400950</c:v>
                </c:pt>
                <c:pt idx="9">
                  <c:v>2253825</c:v>
                </c:pt>
                <c:pt idx="10">
                  <c:v>26134650</c:v>
                </c:pt>
                <c:pt idx="11">
                  <c:v>9586350</c:v>
                </c:pt>
              </c:numCache>
            </c:numRef>
          </c:val>
          <c:extLst>
            <c:ext xmlns:c16="http://schemas.microsoft.com/office/drawing/2014/chart" uri="{C3380CC4-5D6E-409C-BE32-E72D297353CC}">
              <c16:uniqueId val="{00000004-EEA5-4988-8E04-F5DA0644D370}"/>
            </c:ext>
          </c:extLst>
        </c:ser>
        <c:ser>
          <c:idx val="5"/>
          <c:order val="5"/>
          <c:tx>
            <c:strRef>
              <c:f>'Pivot Table'!$G$4:$G$6</c:f>
              <c:strCache>
                <c:ptCount val="1"/>
                <c:pt idx="0">
                  <c:v>Sum of ROUND OFF - Male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 Table'!$A$7:$A$19</c:f>
              <c:strCache>
                <c:ptCount val="12"/>
                <c:pt idx="0">
                  <c:v> Ux/Ui Developer</c:v>
                </c:pt>
                <c:pt idx="1">
                  <c:v>Accountant</c:v>
                </c:pt>
                <c:pt idx="2">
                  <c:v>Chief Technical Officer</c:v>
                </c:pt>
                <c:pt idx="3">
                  <c:v>Graphic Designer</c:v>
                </c:pt>
                <c:pt idx="4">
                  <c:v>Legal Executive</c:v>
                </c:pt>
                <c:pt idx="5">
                  <c:v>Office Admin</c:v>
                </c:pt>
                <c:pt idx="6">
                  <c:v>Production Technician I</c:v>
                </c:pt>
                <c:pt idx="7">
                  <c:v>Prodution Manager</c:v>
                </c:pt>
                <c:pt idx="8">
                  <c:v>Protocal Officer</c:v>
                </c:pt>
                <c:pt idx="9">
                  <c:v>Senior Ux/Ui Developer</c:v>
                </c:pt>
                <c:pt idx="10">
                  <c:v>Senior Web Developer</c:v>
                </c:pt>
                <c:pt idx="11">
                  <c:v>Web Developer</c:v>
                </c:pt>
              </c:strCache>
            </c:strRef>
          </c:cat>
          <c:val>
            <c:numRef>
              <c:f>'Pivot Table'!$G$7:$G$19</c:f>
              <c:numCache>
                <c:formatCode>General</c:formatCode>
                <c:ptCount val="12"/>
                <c:pt idx="1">
                  <c:v>364500</c:v>
                </c:pt>
                <c:pt idx="2">
                  <c:v>911250</c:v>
                </c:pt>
                <c:pt idx="3">
                  <c:v>12150</c:v>
                </c:pt>
                <c:pt idx="4">
                  <c:v>2976750</c:v>
                </c:pt>
                <c:pt idx="5">
                  <c:v>48600</c:v>
                </c:pt>
                <c:pt idx="6">
                  <c:v>911250</c:v>
                </c:pt>
                <c:pt idx="7">
                  <c:v>164025</c:v>
                </c:pt>
                <c:pt idx="8">
                  <c:v>291600</c:v>
                </c:pt>
                <c:pt idx="9">
                  <c:v>2849175</c:v>
                </c:pt>
                <c:pt idx="10">
                  <c:v>18698850</c:v>
                </c:pt>
                <c:pt idx="11">
                  <c:v>8037225</c:v>
                </c:pt>
              </c:numCache>
            </c:numRef>
          </c:val>
          <c:extLst>
            <c:ext xmlns:c16="http://schemas.microsoft.com/office/drawing/2014/chart" uri="{C3380CC4-5D6E-409C-BE32-E72D297353CC}">
              <c16:uniqueId val="{00000005-EEA5-4988-8E04-F5DA0644D370}"/>
            </c:ext>
          </c:extLst>
        </c:ser>
        <c:dLbls>
          <c:showLegendKey val="0"/>
          <c:showVal val="0"/>
          <c:showCatName val="0"/>
          <c:showSerName val="0"/>
          <c:showPercent val="0"/>
          <c:showBubbleSize val="0"/>
        </c:dLbls>
        <c:gapWidth val="150"/>
        <c:shape val="box"/>
        <c:axId val="187706799"/>
        <c:axId val="187707279"/>
        <c:axId val="0"/>
      </c:bar3DChart>
      <c:catAx>
        <c:axId val="1877067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7707279"/>
        <c:crosses val="autoZero"/>
        <c:auto val="1"/>
        <c:lblAlgn val="ctr"/>
        <c:lblOffset val="100"/>
        <c:noMultiLvlLbl val="0"/>
      </c:catAx>
      <c:valAx>
        <c:axId val="18770727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77067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571747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4504017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76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8029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841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407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78136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2009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7192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6418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5296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2270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5896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351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1175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06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188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253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00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136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5996324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g"/><Relationship Id="rId1" Type="http://schemas.openxmlformats.org/officeDocument/2006/relationships/slideLayout" Target="../slideLayouts/slideLayout6.xml"/><Relationship Id="rId4" Type="http://schemas.openxmlformats.org/officeDocument/2006/relationships/image" Target="../media/image17.tmp"/></Relationships>
</file>

<file path=ppt/slides/_rels/slide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295524" y="183638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429000" y="55022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63633" y="139587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295524" y="3403600"/>
            <a:ext cx="8799258" cy="2308324"/>
          </a:xfrm>
          <a:prstGeom prst="rect">
            <a:avLst/>
          </a:prstGeom>
          <a:noFill/>
        </p:spPr>
        <p:txBody>
          <a:bodyPr wrap="square" rtlCol="0">
            <a:spAutoFit/>
          </a:bodyPr>
          <a:lstStyle/>
          <a:p>
            <a:r>
              <a:rPr lang="en-US" sz="2400" b="1" dirty="0"/>
              <a:t>STUDENT NAME: PAVITHRA.Y</a:t>
            </a:r>
          </a:p>
          <a:p>
            <a:r>
              <a:rPr lang="en-US" sz="2400" b="1" dirty="0"/>
              <a:t>REGISTER NO: 312216796</a:t>
            </a:r>
          </a:p>
          <a:p>
            <a:r>
              <a:rPr lang="en-US" sz="2400" b="1" dirty="0"/>
              <a:t>NM ID( Username): 632B4BC79F532E3ADFF48D1B1F8BEC27</a:t>
            </a:r>
          </a:p>
          <a:p>
            <a:r>
              <a:rPr lang="en-US" sz="2400" b="1" dirty="0"/>
              <a:t>DEPARTMENT: BCOM(Accounting &amp; Finance)</a:t>
            </a:r>
          </a:p>
          <a:p>
            <a:r>
              <a:rPr lang="en-US" sz="2400" b="1" dirty="0"/>
              <a:t>COLLEGE: SHRI KRISHNASWAMY COLLEGE FOR WOMEN</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11277218" y="6027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603663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4" y="3406466"/>
            <a:ext cx="2466975" cy="3419475"/>
          </a:xfrm>
          <a:prstGeom prst="rect">
            <a:avLst/>
          </a:prstGeom>
        </p:spPr>
      </p:pic>
      <p:sp>
        <p:nvSpPr>
          <p:cNvPr id="7" name="object 7"/>
          <p:cNvSpPr txBox="1">
            <a:spLocks noGrp="1"/>
          </p:cNvSpPr>
          <p:nvPr>
            <p:ph type="title"/>
          </p:nvPr>
        </p:nvSpPr>
        <p:spPr>
          <a:xfrm>
            <a:off x="1300162" y="1071101"/>
            <a:ext cx="8789988"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7D9670-D8E9-3F39-5DEA-276CC3580ED8}"/>
              </a:ext>
            </a:extLst>
          </p:cNvPr>
          <p:cNvSpPr txBox="1"/>
          <p:nvPr/>
        </p:nvSpPr>
        <p:spPr>
          <a:xfrm>
            <a:off x="2362200" y="2438400"/>
            <a:ext cx="8229218" cy="3416320"/>
          </a:xfrm>
          <a:prstGeom prst="rect">
            <a:avLst/>
          </a:prstGeom>
          <a:noFill/>
        </p:spPr>
        <p:txBody>
          <a:bodyPr wrap="square" rtlCol="0">
            <a:spAutoFit/>
          </a:bodyPr>
          <a:lstStyle/>
          <a:p>
            <a:pPr algn="ctr"/>
            <a:r>
              <a:rPr lang="en-IN" b="1" i="1" dirty="0">
                <a:effectLst>
                  <a:outerShdw blurRad="38100" dist="38100" dir="2700000" algn="tl">
                    <a:srgbClr val="000000">
                      <a:alpha val="43137"/>
                    </a:srgbClr>
                  </a:outerShdw>
                </a:effectLst>
                <a:latin typeface="Algerian" panose="04020705040A02060702" pitchFamily="82" charset="0"/>
              </a:rPr>
              <a:t>FORMULAs:</a:t>
            </a:r>
          </a:p>
          <a:p>
            <a:pPr algn="ctr"/>
            <a:r>
              <a:rPr lang="en-IN" b="1" dirty="0">
                <a:effectLst>
                  <a:outerShdw blurRad="38100" dist="38100" dir="2700000" algn="tl">
                    <a:srgbClr val="000000">
                      <a:alpha val="43137"/>
                    </a:srgbClr>
                  </a:outerShdw>
                </a:effectLst>
                <a:latin typeface="Arial Black" panose="020B0A04020102020204" pitchFamily="34" charset="0"/>
              </a:rPr>
              <a:t>1. DA% : =G3*10/100</a:t>
            </a:r>
          </a:p>
          <a:p>
            <a:pPr algn="ctr"/>
            <a:r>
              <a:rPr lang="en-IN" b="1" dirty="0">
                <a:effectLst>
                  <a:outerShdw blurRad="38100" dist="38100" dir="2700000" algn="tl">
                    <a:srgbClr val="000000">
                      <a:alpha val="43137"/>
                    </a:srgbClr>
                  </a:outerShdw>
                </a:effectLst>
                <a:latin typeface="Arial Black" panose="020B0A04020102020204" pitchFamily="34" charset="0"/>
              </a:rPr>
              <a:t>2. HRA% :  =G11*8/100</a:t>
            </a:r>
          </a:p>
          <a:p>
            <a:pPr algn="ctr"/>
            <a:r>
              <a:rPr lang="en-IN" b="1" dirty="0">
                <a:effectLst>
                  <a:outerShdw blurRad="38100" dist="38100" dir="2700000" algn="tl">
                    <a:srgbClr val="000000">
                      <a:alpha val="43137"/>
                    </a:srgbClr>
                  </a:outerShdw>
                </a:effectLst>
                <a:latin typeface="Arial Black" panose="020B0A04020102020204" pitchFamily="34" charset="0"/>
              </a:rPr>
              <a:t>3. PF% : =G11*14/100</a:t>
            </a:r>
          </a:p>
          <a:p>
            <a:pPr algn="ctr"/>
            <a:r>
              <a:rPr lang="en-IN" b="1" dirty="0">
                <a:effectLst>
                  <a:outerShdw blurRad="38100" dist="38100" dir="2700000" algn="tl">
                    <a:srgbClr val="000000">
                      <a:alpha val="43137"/>
                    </a:srgbClr>
                  </a:outerShdw>
                </a:effectLst>
                <a:latin typeface="Arial Black" panose="020B0A04020102020204" pitchFamily="34" charset="0"/>
              </a:rPr>
              <a:t>4. SUM : =SUM(G3:J3)</a:t>
            </a:r>
          </a:p>
          <a:p>
            <a:pPr algn="ctr"/>
            <a:r>
              <a:rPr lang="en-IN" b="1" dirty="0">
                <a:effectLst>
                  <a:outerShdw blurRad="38100" dist="38100" dir="2700000" algn="tl">
                    <a:srgbClr val="000000">
                      <a:alpha val="43137"/>
                    </a:srgbClr>
                  </a:outerShdw>
                </a:effectLst>
                <a:latin typeface="Arial Black" panose="020B0A04020102020204" pitchFamily="34" charset="0"/>
              </a:rPr>
              <a:t>5. GROSS SALARY : =SUM(G3:J3)</a:t>
            </a:r>
          </a:p>
          <a:p>
            <a:pPr algn="ctr"/>
            <a:r>
              <a:rPr lang="en-IN" b="1" dirty="0">
                <a:effectLst>
                  <a:outerShdw blurRad="38100" dist="38100" dir="2700000" algn="tl">
                    <a:srgbClr val="000000">
                      <a:alpha val="43137"/>
                    </a:srgbClr>
                  </a:outerShdw>
                </a:effectLst>
                <a:latin typeface="Arial Black" panose="020B0A04020102020204" pitchFamily="34" charset="0"/>
              </a:rPr>
              <a:t>6. EPF(HALF OF PF) : =J4/2</a:t>
            </a:r>
          </a:p>
          <a:p>
            <a:pPr algn="ctr"/>
            <a:r>
              <a:rPr lang="en-IN" b="1" dirty="0">
                <a:effectLst>
                  <a:outerShdw blurRad="38100" dist="38100" dir="2700000" algn="tl">
                    <a:srgbClr val="000000">
                      <a:alpha val="43137"/>
                    </a:srgbClr>
                  </a:outerShdw>
                </a:effectLst>
                <a:latin typeface="Arial Black" panose="020B0A04020102020204" pitchFamily="34" charset="0"/>
              </a:rPr>
              <a:t>7. LIC (HALF OF EPF) : =L11/2</a:t>
            </a:r>
          </a:p>
          <a:p>
            <a:pPr algn="ctr"/>
            <a:r>
              <a:rPr lang="en-IN" b="1" dirty="0">
                <a:effectLst>
                  <a:outerShdw blurRad="38100" dist="38100" dir="2700000" algn="tl">
                    <a:srgbClr val="000000">
                      <a:alpha val="43137"/>
                    </a:srgbClr>
                  </a:outerShdw>
                </a:effectLst>
                <a:latin typeface="Arial Black" panose="020B0A04020102020204" pitchFamily="34" charset="0"/>
              </a:rPr>
              <a:t>8. DEDUCTIONS : =SUM(L4:M4)</a:t>
            </a:r>
          </a:p>
          <a:p>
            <a:pPr algn="ctr"/>
            <a:r>
              <a:rPr lang="en-IN" b="1" dirty="0">
                <a:effectLst>
                  <a:outerShdw blurRad="38100" dist="38100" dir="2700000" algn="tl">
                    <a:srgbClr val="000000">
                      <a:alpha val="43137"/>
                    </a:srgbClr>
                  </a:outerShdw>
                </a:effectLst>
                <a:latin typeface="Arial Black" panose="020B0A04020102020204" pitchFamily="34" charset="0"/>
              </a:rPr>
              <a:t>9. NET SALARY : =K6-N6</a:t>
            </a:r>
          </a:p>
          <a:p>
            <a:pPr algn="ctr"/>
            <a:r>
              <a:rPr lang="en-IN" b="1" dirty="0">
                <a:effectLst>
                  <a:outerShdw blurRad="38100" dist="38100" dir="2700000" algn="tl">
                    <a:srgbClr val="000000">
                      <a:alpha val="43137"/>
                    </a:srgbClr>
                  </a:outerShdw>
                </a:effectLst>
                <a:latin typeface="Arial Black" panose="020B0A04020102020204" pitchFamily="34" charset="0"/>
              </a:rPr>
              <a:t>10. Inserted the Pivot Table in the excel sheet to find the salary analysis of an employee in an organization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1491912" y="616426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838200" y="603246"/>
            <a:ext cx="3303904" cy="150361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1125200" y="60324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788B412-0A85-AFE4-5041-12A2795C2403}"/>
              </a:ext>
            </a:extLst>
          </p:cNvPr>
          <p:cNvSpPr txBox="1"/>
          <p:nvPr/>
        </p:nvSpPr>
        <p:spPr>
          <a:xfrm>
            <a:off x="876300" y="1417447"/>
            <a:ext cx="10439400" cy="4985980"/>
          </a:xfrm>
          <a:prstGeom prst="rect">
            <a:avLst/>
          </a:prstGeom>
          <a:noFill/>
        </p:spPr>
        <p:txBody>
          <a:bodyPr wrap="square" rtlCol="0">
            <a:spAutoFit/>
          </a:bodyPr>
          <a:lstStyle/>
          <a:p>
            <a:r>
              <a:rPr lang="en-IN" sz="2000" b="1" dirty="0">
                <a:effectLst>
                  <a:outerShdw blurRad="38100" dist="38100" dir="2700000" algn="tl">
                    <a:srgbClr val="000000">
                      <a:alpha val="43137"/>
                    </a:srgbClr>
                  </a:outerShdw>
                </a:effectLst>
                <a:latin typeface="Arial Black" panose="020B0A04020102020204" pitchFamily="34" charset="0"/>
              </a:rPr>
              <a:t>DATA COLLECTION :</a:t>
            </a:r>
          </a:p>
          <a:p>
            <a:pPr marL="342900" indent="-342900">
              <a:buAutoNum type="arabicParenR"/>
            </a:pPr>
            <a:r>
              <a:rPr lang="en-IN" sz="2000" b="1" dirty="0">
                <a:effectLst>
                  <a:outerShdw blurRad="38100" dist="38100" dir="2700000" algn="tl">
                    <a:srgbClr val="000000">
                      <a:alpha val="43137"/>
                    </a:srgbClr>
                  </a:outerShdw>
                </a:effectLst>
              </a:rPr>
              <a:t>The first step is to download the dataset from the Kaggle. </a:t>
            </a:r>
          </a:p>
          <a:p>
            <a:pPr marL="342900" indent="-342900">
              <a:buAutoNum type="arabicParenR"/>
            </a:pPr>
            <a:r>
              <a:rPr lang="en-IN" sz="2000" b="1" dirty="0">
                <a:effectLst>
                  <a:outerShdw blurRad="38100" dist="38100" dir="2700000" algn="tl">
                    <a:srgbClr val="000000">
                      <a:alpha val="43137"/>
                    </a:srgbClr>
                  </a:outerShdw>
                </a:effectLst>
              </a:rPr>
              <a:t>I have downloaded it from the edunet dashboard and pasted in the excel and started to my salary analysis project </a:t>
            </a:r>
          </a:p>
          <a:p>
            <a:pPr marL="342900" indent="-342900">
              <a:buAutoNum type="arabicParenR"/>
            </a:pPr>
            <a:endParaRPr lang="en-IN" sz="2000" b="1" dirty="0">
              <a:effectLst>
                <a:outerShdw blurRad="38100" dist="38100" dir="2700000" algn="tl">
                  <a:srgbClr val="000000">
                    <a:alpha val="43137"/>
                  </a:srgbClr>
                </a:outerShdw>
              </a:effectLst>
            </a:endParaRPr>
          </a:p>
          <a:p>
            <a:r>
              <a:rPr lang="en-IN" sz="2000" b="1" dirty="0">
                <a:effectLst>
                  <a:outerShdw blurRad="38100" dist="38100" dir="2700000" algn="tl">
                    <a:srgbClr val="000000">
                      <a:alpha val="43137"/>
                    </a:srgbClr>
                  </a:outerShdw>
                </a:effectLst>
                <a:latin typeface="Arial Black" panose="020B0A04020102020204" pitchFamily="34" charset="0"/>
              </a:rPr>
              <a:t>FEATURE COLLECTION :</a:t>
            </a:r>
          </a:p>
          <a:p>
            <a:pPr marL="342900" indent="-342900">
              <a:buAutoNum type="arabicParenR"/>
            </a:pPr>
            <a:r>
              <a:rPr lang="en-IN" sz="2000" b="1" dirty="0">
                <a:effectLst>
                  <a:outerShdw blurRad="38100" dist="38100" dir="2700000" algn="tl">
                    <a:srgbClr val="000000">
                      <a:alpha val="43137"/>
                    </a:srgbClr>
                  </a:outerShdw>
                </a:effectLst>
              </a:rPr>
              <a:t>After downloading it from the edunet dashboard I have made the salary analysis as the first step it includes the 26 characteristic column but I have taken an note of 16 characteristic</a:t>
            </a:r>
          </a:p>
          <a:p>
            <a:pPr marL="342900" indent="-342900">
              <a:buAutoNum type="arabicParenR"/>
            </a:pPr>
            <a:r>
              <a:rPr lang="en-IN" sz="2000" b="1" dirty="0">
                <a:effectLst>
                  <a:outerShdw blurRad="38100" dist="38100" dir="2700000" algn="tl">
                    <a:srgbClr val="000000">
                      <a:alpha val="43137"/>
                    </a:srgbClr>
                  </a:outerShdw>
                </a:effectLst>
              </a:rPr>
              <a:t> And I have inserted the format cells which gives and highlights the cells and thus creates and outrated cells in the statement as it shows separately in it </a:t>
            </a:r>
          </a:p>
          <a:p>
            <a:pPr marL="342900" indent="-342900">
              <a:buAutoNum type="arabicParenR"/>
            </a:pPr>
            <a:endParaRPr lang="en-IN" sz="2000" b="1" dirty="0">
              <a:effectLst>
                <a:outerShdw blurRad="38100" dist="38100" dir="2700000" algn="tl">
                  <a:srgbClr val="000000">
                    <a:alpha val="43137"/>
                  </a:srgbClr>
                </a:outerShdw>
              </a:effectLst>
            </a:endParaRPr>
          </a:p>
          <a:p>
            <a:r>
              <a:rPr lang="en-IN" sz="2000" b="1" dirty="0">
                <a:effectLst>
                  <a:outerShdw blurRad="38100" dist="38100" dir="2700000" algn="tl">
                    <a:srgbClr val="000000">
                      <a:alpha val="43137"/>
                    </a:srgbClr>
                  </a:outerShdw>
                </a:effectLst>
                <a:latin typeface="Arial Black" panose="020B0A04020102020204" pitchFamily="34" charset="0"/>
              </a:rPr>
              <a:t>DATA CLEANING : </a:t>
            </a:r>
          </a:p>
          <a:p>
            <a:pPr marL="342900" indent="-342900">
              <a:buAutoNum type="arabicParenR"/>
            </a:pPr>
            <a:r>
              <a:rPr lang="en-IN" sz="2000" b="1" dirty="0">
                <a:effectLst>
                  <a:outerShdw blurRad="38100" dist="38100" dir="2700000" algn="tl">
                    <a:srgbClr val="000000">
                      <a:alpha val="43137"/>
                    </a:srgbClr>
                  </a:outerShdw>
                </a:effectLst>
              </a:rPr>
              <a:t>So,  in the cells there might be few cells which contain a blank space so to colour it we use an option called conditional formatting in that we can fill colours at blank space</a:t>
            </a:r>
          </a:p>
          <a:p>
            <a:pPr marL="342900" indent="-342900">
              <a:buAutoNum type="arabicParenR"/>
            </a:pPr>
            <a:r>
              <a:rPr lang="en-IN" sz="2000" b="1" dirty="0">
                <a:effectLst>
                  <a:outerShdw blurRad="38100" dist="38100" dir="2700000" algn="tl">
                    <a:srgbClr val="000000">
                      <a:alpha val="43137"/>
                    </a:srgbClr>
                  </a:outerShdw>
                </a:effectLst>
              </a:rPr>
              <a:t> The second option as it includes the filter it helps to remove the blank space cells fully</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B671B3-E83B-B2F9-008D-F4A16C864002}"/>
              </a:ext>
            </a:extLst>
          </p:cNvPr>
          <p:cNvSpPr txBox="1"/>
          <p:nvPr/>
        </p:nvSpPr>
        <p:spPr>
          <a:xfrm>
            <a:off x="990600" y="1371600"/>
            <a:ext cx="10439400" cy="4678204"/>
          </a:xfrm>
          <a:prstGeom prst="rect">
            <a:avLst/>
          </a:prstGeom>
          <a:noFill/>
        </p:spPr>
        <p:txBody>
          <a:bodyPr wrap="square" rtlCol="0">
            <a:spAutoFit/>
          </a:bodyPr>
          <a:lstStyle/>
          <a:p>
            <a:r>
              <a:rPr lang="en-IN" sz="2000" b="1" dirty="0">
                <a:effectLst>
                  <a:outerShdw blurRad="38100" dist="38100" dir="2700000" algn="tl">
                    <a:srgbClr val="000000">
                      <a:alpha val="43137"/>
                    </a:srgbClr>
                  </a:outerShdw>
                </a:effectLst>
                <a:latin typeface="Arial Black" panose="020B0A04020102020204" pitchFamily="34" charset="0"/>
              </a:rPr>
              <a:t>FORMULAS :</a:t>
            </a:r>
          </a:p>
          <a:p>
            <a:pPr marL="342900" indent="-342900">
              <a:buAutoNum type="arabicParenR"/>
            </a:pPr>
            <a:r>
              <a:rPr lang="en-IN" sz="2000" b="1" dirty="0">
                <a:effectLst>
                  <a:outerShdw blurRad="38100" dist="38100" dir="2700000" algn="tl">
                    <a:srgbClr val="000000">
                      <a:alpha val="43137"/>
                    </a:srgbClr>
                  </a:outerShdw>
                </a:effectLst>
              </a:rPr>
              <a:t>All the formulas has been entered to find the total salary of an employee</a:t>
            </a:r>
          </a:p>
          <a:p>
            <a:pPr marL="342900" indent="-342900">
              <a:buAutoNum type="arabicParenR"/>
            </a:pPr>
            <a:endParaRPr lang="en-IN" sz="2000" b="1" dirty="0">
              <a:effectLst>
                <a:outerShdw blurRad="38100" dist="38100" dir="2700000" algn="tl">
                  <a:srgbClr val="000000">
                    <a:alpha val="43137"/>
                  </a:srgbClr>
                </a:outerShdw>
              </a:effectLst>
            </a:endParaRPr>
          </a:p>
          <a:p>
            <a:r>
              <a:rPr lang="en-IN" sz="2000" b="1" dirty="0">
                <a:effectLst>
                  <a:outerShdw blurRad="38100" dist="38100" dir="2700000" algn="tl">
                    <a:srgbClr val="000000">
                      <a:alpha val="43137"/>
                    </a:srgbClr>
                  </a:outerShdw>
                </a:effectLst>
                <a:latin typeface="Arial Black" panose="020B0A04020102020204" pitchFamily="34" charset="0"/>
              </a:rPr>
              <a:t>SUMMARY : </a:t>
            </a:r>
          </a:p>
          <a:p>
            <a:pPr marL="457200" indent="-457200">
              <a:buAutoNum type="arabicParenR"/>
            </a:pPr>
            <a:r>
              <a:rPr lang="en-IN" sz="2000" b="1" dirty="0">
                <a:effectLst>
                  <a:outerShdw blurRad="38100" dist="38100" dir="2700000" algn="tl">
                    <a:srgbClr val="000000">
                      <a:alpha val="43137"/>
                    </a:srgbClr>
                  </a:outerShdw>
                </a:effectLst>
              </a:rPr>
              <a:t>The summary represents the Pivot table thus it  helps to deduct the employees salary  according to their </a:t>
            </a:r>
          </a:p>
          <a:p>
            <a:pPr marL="457200" indent="-457200">
              <a:buAutoNum type="arabicParenR" startAt="2"/>
            </a:pPr>
            <a:r>
              <a:rPr lang="en-IN" sz="2000" b="1" dirty="0">
                <a:effectLst>
                  <a:outerShdw blurRad="38100" dist="38100" dir="2700000" algn="tl">
                    <a:srgbClr val="000000">
                      <a:alpha val="43137"/>
                    </a:srgbClr>
                  </a:outerShdw>
                </a:effectLst>
              </a:rPr>
              <a:t>Performance in an company or organisation and it also helps to allocate the employees data in an single statement </a:t>
            </a:r>
          </a:p>
          <a:p>
            <a:pPr marL="457200" indent="-457200">
              <a:buAutoNum type="arabicParenR" startAt="2"/>
            </a:pPr>
            <a:endParaRPr lang="en-IN" sz="2000" b="1" dirty="0">
              <a:effectLst>
                <a:outerShdw blurRad="38100" dist="38100" dir="2700000" algn="tl">
                  <a:srgbClr val="000000">
                    <a:alpha val="43137"/>
                  </a:srgbClr>
                </a:outerShdw>
              </a:effectLst>
            </a:endParaRPr>
          </a:p>
          <a:p>
            <a:r>
              <a:rPr lang="en-IN" sz="2000" b="1" dirty="0">
                <a:effectLst>
                  <a:outerShdw blurRad="38100" dist="38100" dir="2700000" algn="tl">
                    <a:srgbClr val="000000">
                      <a:alpha val="43137"/>
                    </a:srgbClr>
                  </a:outerShdw>
                </a:effectLst>
              </a:rPr>
              <a:t> </a:t>
            </a:r>
            <a:r>
              <a:rPr lang="en-IN" sz="2000" b="1" dirty="0">
                <a:effectLst>
                  <a:outerShdw blurRad="38100" dist="38100" dir="2700000" algn="tl">
                    <a:srgbClr val="000000">
                      <a:alpha val="43137"/>
                    </a:srgbClr>
                  </a:outerShdw>
                </a:effectLst>
                <a:latin typeface="Arial Black" panose="020B0A04020102020204" pitchFamily="34" charset="0"/>
              </a:rPr>
              <a:t>CHART : </a:t>
            </a:r>
          </a:p>
          <a:p>
            <a:pPr marL="457200" indent="-457200">
              <a:buAutoNum type="arabicParenR"/>
            </a:pPr>
            <a:r>
              <a:rPr lang="en-IN" sz="2000" b="1" dirty="0">
                <a:effectLst>
                  <a:outerShdw blurRad="38100" dist="38100" dir="2700000" algn="tl">
                    <a:srgbClr val="000000">
                      <a:alpha val="43137"/>
                    </a:srgbClr>
                  </a:outerShdw>
                </a:effectLst>
              </a:rPr>
              <a:t>As it represents the chart or graph in which all my details will be allocated and maintained as an single chart </a:t>
            </a:r>
          </a:p>
          <a:p>
            <a:pPr marL="457200" indent="-457200">
              <a:buAutoNum type="arabicParenR"/>
            </a:pPr>
            <a:r>
              <a:rPr lang="en-IN" sz="2000" b="1" dirty="0">
                <a:effectLst>
                  <a:outerShdw blurRad="38100" dist="38100" dir="2700000" algn="tl">
                    <a:srgbClr val="000000">
                      <a:alpha val="43137"/>
                    </a:srgbClr>
                  </a:outerShdw>
                </a:effectLst>
              </a:rPr>
              <a:t> The chart represents the data visualization of the employer salary analysis according to there performance </a:t>
            </a:r>
          </a:p>
          <a:p>
            <a:endParaRPr lang="en-IN" dirty="0"/>
          </a:p>
        </p:txBody>
      </p:sp>
    </p:spTree>
    <p:extLst>
      <p:ext uri="{BB962C8B-B14F-4D97-AF65-F5344CB8AC3E}">
        <p14:creationId xmlns:p14="http://schemas.microsoft.com/office/powerpoint/2010/main" val="134877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1277218"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38200" y="6858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655359-2C4D-433B-8811-6CE1765C794D}"/>
              </a:ext>
            </a:extLst>
          </p:cNvPr>
          <p:cNvGraphicFramePr>
            <a:graphicFrameLocks/>
          </p:cNvGraphicFramePr>
          <p:nvPr>
            <p:extLst>
              <p:ext uri="{D42A27DB-BD31-4B8C-83A1-F6EECF244321}">
                <p14:modId xmlns:p14="http://schemas.microsoft.com/office/powerpoint/2010/main" val="758413241"/>
              </p:ext>
            </p:extLst>
          </p:nvPr>
        </p:nvGraphicFramePr>
        <p:xfrm>
          <a:off x="1295400" y="1426508"/>
          <a:ext cx="9601200" cy="42884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9A968F-C581-7DA8-0793-152DB7800C2E}"/>
              </a:ext>
            </a:extLst>
          </p:cNvPr>
          <p:cNvSpPr txBox="1"/>
          <p:nvPr/>
        </p:nvSpPr>
        <p:spPr>
          <a:xfrm>
            <a:off x="1447797" y="2817676"/>
            <a:ext cx="9448801" cy="2031325"/>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The salary analysis reveals that while our compensation is competitive overall, there are disparities in certain roles and departments that need addressing. To ensure fairness and maintain our competitive edge, we recommend implementing targeted salary adjustments, revising the pay structure for consistency, and enhancing benefits and incentives. Additionally, establishing a regular review process will help us stay aligned with market trends and internal equity. These steps will support our goal of attracting and retaining top talent while promoting a more equitable work environment</a:t>
            </a:r>
            <a:r>
              <a:rPr lang="en-US"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a:solidFill>
            <a:schemeClr val="accent6">
              <a:lumMod val="60000"/>
              <a:lumOff val="40000"/>
            </a:schemeClr>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598002" y="7377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1802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880" y="1829440"/>
            <a:ext cx="9446822"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E895A4B0-445C-3722-E31F-B4CD26869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8441" y="3156585"/>
            <a:ext cx="4523423" cy="301561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6">
                <a:lumMod val="75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6">
                <a:lumMod val="60000"/>
                <a:lumOff val="40000"/>
                <a:alpha val="65881"/>
              </a:scheme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6">
                <a:lumMod val="75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6">
                <a:lumMod val="60000"/>
                <a:lumOff val="40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6">
                <a:lumMod val="60000"/>
                <a:lumOff val="40000"/>
                <a:alpha val="79608"/>
              </a:scheme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6">
                <a:lumMod val="60000"/>
                <a:lumOff val="4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79196"/>
            <a:ext cx="2765425" cy="69057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32679" y="344751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277600" y="5902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1001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A35D5C5-5331-CC2B-A4F1-DCCBB65F7E5E}"/>
              </a:ext>
            </a:extLst>
          </p:cNvPr>
          <p:cNvSpPr txBox="1"/>
          <p:nvPr/>
        </p:nvSpPr>
        <p:spPr>
          <a:xfrm>
            <a:off x="2362200" y="1328711"/>
            <a:ext cx="6534150" cy="923330"/>
          </a:xfrm>
          <a:prstGeom prst="rect">
            <a:avLst/>
          </a:prstGeom>
          <a:noFill/>
        </p:spPr>
        <p:txBody>
          <a:bodyPr wrap="square">
            <a:spAutoFit/>
          </a:bodyPr>
          <a:lstStyle/>
          <a:p>
            <a:pPr algn="ctr"/>
            <a:r>
              <a:rPr lang="en-US" b="1" dirty="0">
                <a:effectLst>
                  <a:outerShdw blurRad="38100" dist="38100" dir="2700000" algn="tl">
                    <a:srgbClr val="000000">
                      <a:alpha val="43137"/>
                    </a:srgbClr>
                  </a:outerShdw>
                </a:effectLst>
                <a:latin typeface="Copperplate Gothic Bold" panose="020E0705020206020404" pitchFamily="34" charset="0"/>
              </a:rPr>
              <a:t>Salary analysis, also known as compensation analysis, can be important for both employees and organizations</a:t>
            </a:r>
            <a:endParaRPr lang="en-IN" b="1" dirty="0">
              <a:effectLst>
                <a:outerShdw blurRad="38100" dist="38100" dir="2700000" algn="tl">
                  <a:srgbClr val="000000">
                    <a:alpha val="43137"/>
                  </a:srgbClr>
                </a:outerShdw>
              </a:effectLst>
              <a:latin typeface="Copperplate Gothic Bold" panose="020E0705020206020404" pitchFamily="34" charset="0"/>
            </a:endParaRPr>
          </a:p>
        </p:txBody>
      </p:sp>
      <p:sp>
        <p:nvSpPr>
          <p:cNvPr id="12" name="TextBox 11">
            <a:extLst>
              <a:ext uri="{FF2B5EF4-FFF2-40B4-BE49-F238E27FC236}">
                <a16:creationId xmlns:a16="http://schemas.microsoft.com/office/drawing/2014/main" id="{37690B6F-0C59-6B4C-F471-43B30F93AA7E}"/>
              </a:ext>
            </a:extLst>
          </p:cNvPr>
          <p:cNvSpPr txBox="1"/>
          <p:nvPr/>
        </p:nvSpPr>
        <p:spPr>
          <a:xfrm>
            <a:off x="1069605" y="2534437"/>
            <a:ext cx="9844199" cy="1200329"/>
          </a:xfrm>
          <a:prstGeom prst="rect">
            <a:avLst/>
          </a:prstGeom>
          <a:noFill/>
        </p:spPr>
        <p:txBody>
          <a:bodyPr wrap="square" rtlCol="0">
            <a:spAutoFit/>
          </a:bodyPr>
          <a:lstStyle/>
          <a:p>
            <a:pPr algn="ctr"/>
            <a:r>
              <a:rPr lang="en-IN" b="1" i="1" dirty="0"/>
              <a:t>EMPLOYEES:</a:t>
            </a:r>
          </a:p>
          <a:p>
            <a:pPr algn="ctr"/>
            <a:r>
              <a:rPr lang="en-US" b="1" i="1" dirty="0">
                <a:effectLst>
                  <a:outerShdw blurRad="38100" dist="38100" dir="2700000" algn="tl">
                    <a:srgbClr val="000000">
                      <a:alpha val="43137"/>
                    </a:srgbClr>
                  </a:outerShdw>
                </a:effectLst>
              </a:rPr>
              <a:t>Salary analysis can help ensure that employees are paid competitively and fairly, both internally and externally. It can also lead to more open discussions about pay and performance, which can motivate employees and increase productivity</a:t>
            </a:r>
            <a:endParaRPr lang="en-IN" b="1" i="1" dirty="0">
              <a:effectLst>
                <a:outerShdw blurRad="38100" dist="38100" dir="2700000" algn="tl">
                  <a:srgbClr val="000000">
                    <a:alpha val="43137"/>
                  </a:srgbClr>
                </a:outerShdw>
              </a:effectLst>
            </a:endParaRPr>
          </a:p>
        </p:txBody>
      </p:sp>
      <p:sp>
        <p:nvSpPr>
          <p:cNvPr id="13" name="TextBox 12">
            <a:extLst>
              <a:ext uri="{FF2B5EF4-FFF2-40B4-BE49-F238E27FC236}">
                <a16:creationId xmlns:a16="http://schemas.microsoft.com/office/drawing/2014/main" id="{7766B441-DF3A-F9EA-BC25-14A2E959EEBC}"/>
              </a:ext>
            </a:extLst>
          </p:cNvPr>
          <p:cNvSpPr txBox="1"/>
          <p:nvPr/>
        </p:nvSpPr>
        <p:spPr>
          <a:xfrm>
            <a:off x="1063992" y="3901592"/>
            <a:ext cx="8365758" cy="1754326"/>
          </a:xfrm>
          <a:prstGeom prst="rect">
            <a:avLst/>
          </a:prstGeom>
          <a:noFill/>
        </p:spPr>
        <p:txBody>
          <a:bodyPr wrap="square" rtlCol="0">
            <a:spAutoFit/>
          </a:bodyPr>
          <a:lstStyle/>
          <a:p>
            <a:pPr algn="ctr"/>
            <a:r>
              <a:rPr lang="en-US" b="1" i="1" dirty="0"/>
              <a:t>ORGANIZATION:</a:t>
            </a:r>
          </a:p>
          <a:p>
            <a:pPr algn="ctr"/>
            <a:r>
              <a:rPr lang="en-US" b="1" i="1" dirty="0">
                <a:effectLst>
                  <a:outerShdw blurRad="38100" dist="38100" dir="2700000" algn="tl">
                    <a:srgbClr val="000000">
                      <a:alpha val="43137"/>
                    </a:srgbClr>
                  </a:outerShdw>
                </a:effectLst>
              </a:rPr>
              <a:t>Salary analysis can help organizations understand market trends and salary benchmarks, and identify factors that may contribute to pay inequities. It can also help organizations attract and retain top talent, and establish a competitive edge in the job market. Salary analysis can also help organizations make better decisions about resource allocation, such as investing in training, benefits, and perks</a:t>
            </a:r>
            <a:endParaRPr lang="en-IN" b="1" i="1" dirty="0">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114300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667000" y="1274007"/>
            <a:ext cx="55086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18FF7CE-CE82-8B35-4E17-538569975018}"/>
              </a:ext>
            </a:extLst>
          </p:cNvPr>
          <p:cNvSpPr txBox="1"/>
          <p:nvPr/>
        </p:nvSpPr>
        <p:spPr>
          <a:xfrm>
            <a:off x="1248697" y="2362200"/>
            <a:ext cx="7696200" cy="3970318"/>
          </a:xfrm>
          <a:prstGeom prst="rect">
            <a:avLst/>
          </a:prstGeom>
          <a:noFill/>
        </p:spPr>
        <p:txBody>
          <a:bodyPr wrap="square" rtlCol="0">
            <a:spAutoFit/>
          </a:bodyPr>
          <a:lstStyle/>
          <a:p>
            <a:pPr algn="ctr"/>
            <a:r>
              <a:rPr lang="en-US" b="1" dirty="0"/>
              <a:t>♦A salary analysis project can involve comparing an organization's compensation packages to the market rate for each position. The goal is to determine if any salary adjustments are needed, and to ensure that compensation is fair and attractive to employees</a:t>
            </a:r>
          </a:p>
          <a:p>
            <a:pPr algn="ctr"/>
            <a:endParaRPr lang="en-US" b="1" dirty="0"/>
          </a:p>
          <a:p>
            <a:pPr algn="ctr"/>
            <a:r>
              <a:rPr lang="en-IN" b="1" dirty="0"/>
              <a:t>♦Employee Data analysis helps to deduct the salary of the employee considering various factors like Gender, Designation, and further information to deduct the salary analysis in an company</a:t>
            </a:r>
          </a:p>
          <a:p>
            <a:pPr algn="ctr"/>
            <a:endParaRPr lang="en-IN" b="1" dirty="0"/>
          </a:p>
          <a:p>
            <a:pPr algn="ctr"/>
            <a:r>
              <a:rPr lang="en-US" b="1" dirty="0"/>
              <a:t>♦Salary analysis is vital to providing fair, equitable compensation. Smart organizations know that providing the right compensation is one of the key pillars to attract and retain the best talent. A thorough compensation analysis provides the data and insights for critical decisions as it relates to salaries and total benefits for employees.</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600" y="609600"/>
            <a:ext cx="314325" cy="280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4400" y="756169"/>
            <a:ext cx="5867400" cy="509114"/>
          </a:xfrm>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r>
              <a:rPr lang="en-IN" sz="3200" b="1" spc="5" dirty="0"/>
              <a:t> </a:t>
            </a:r>
            <a:r>
              <a:rPr sz="3200" spc="5" dirty="0"/>
              <a:t>?</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DB0285F4-5BBC-0104-0610-F54C28AC2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1467667"/>
            <a:ext cx="9601198" cy="4095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11280488" y="5672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504325" y="620029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484752" y="805755"/>
            <a:ext cx="9795736"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C69D17D7-6C72-4D7D-7A4A-17912628B0B9}"/>
              </a:ext>
            </a:extLst>
          </p:cNvPr>
          <p:cNvSpPr txBox="1"/>
          <p:nvPr/>
        </p:nvSpPr>
        <p:spPr>
          <a:xfrm>
            <a:off x="2819400" y="2514738"/>
            <a:ext cx="8241254" cy="923330"/>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1. Conditional Format - At first move to the conditional format table in that select the Highlight cells rules in that we should select the more rules in that it creates an box like this</a:t>
            </a:r>
          </a:p>
        </p:txBody>
      </p:sp>
      <p:pic>
        <p:nvPicPr>
          <p:cNvPr id="12" name="Picture 11">
            <a:extLst>
              <a:ext uri="{FF2B5EF4-FFF2-40B4-BE49-F238E27FC236}">
                <a16:creationId xmlns:a16="http://schemas.microsoft.com/office/drawing/2014/main" id="{6EC3FE6F-C0BA-72A0-0649-05CA219218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3455208"/>
            <a:ext cx="6553200" cy="1642670"/>
          </a:xfrm>
          <a:prstGeom prst="rect">
            <a:avLst/>
          </a:prstGeom>
        </p:spPr>
      </p:pic>
      <p:sp>
        <p:nvSpPr>
          <p:cNvPr id="14" name="TextBox 13">
            <a:extLst>
              <a:ext uri="{FF2B5EF4-FFF2-40B4-BE49-F238E27FC236}">
                <a16:creationId xmlns:a16="http://schemas.microsoft.com/office/drawing/2014/main" id="{C165736C-E57A-A94A-71AA-0607C2DED9C9}"/>
              </a:ext>
            </a:extLst>
          </p:cNvPr>
          <p:cNvSpPr txBox="1"/>
          <p:nvPr/>
        </p:nvSpPr>
        <p:spPr>
          <a:xfrm>
            <a:off x="1036238" y="5167015"/>
            <a:ext cx="10439400" cy="923330"/>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After this should select the cell value as “blank” and should select format option and fill colours so that the Missing values will not be placed as blank and it would be filled with colours..</a:t>
            </a:r>
          </a:p>
          <a:p>
            <a:r>
              <a:rPr lang="en-IN" b="1" dirty="0">
                <a:effectLst>
                  <a:outerShdw blurRad="38100" dist="38100" dir="2700000" algn="tl">
                    <a:srgbClr val="000000">
                      <a:alpha val="43137"/>
                    </a:srgbClr>
                  </a:outerShdw>
                </a:effectLst>
              </a:rPr>
              <a:t>2. Filter - As the same the filter option also used to remove the missing values or letters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6C7CA7-66F2-71C4-DA29-1722617A8E76}"/>
              </a:ext>
            </a:extLst>
          </p:cNvPr>
          <p:cNvSpPr txBox="1"/>
          <p:nvPr/>
        </p:nvSpPr>
        <p:spPr>
          <a:xfrm>
            <a:off x="2819400" y="1153209"/>
            <a:ext cx="8582026" cy="646331"/>
          </a:xfrm>
          <a:prstGeom prst="rect">
            <a:avLst/>
          </a:prstGeom>
          <a:noFill/>
        </p:spPr>
        <p:txBody>
          <a:bodyPr wrap="square">
            <a:spAutoFit/>
          </a:bodyPr>
          <a:lstStyle/>
          <a:p>
            <a:r>
              <a:rPr lang="en-IN" b="1" dirty="0">
                <a:effectLst>
                  <a:outerShdw blurRad="38100" dist="38100" dir="2700000" algn="tl">
                    <a:srgbClr val="000000">
                      <a:alpha val="43137"/>
                    </a:srgbClr>
                  </a:outerShdw>
                </a:effectLst>
              </a:rPr>
              <a:t>3. Formula – By using the formula method it helps to deduct the salaries of an employees and can calculate the total salary of the employee</a:t>
            </a:r>
          </a:p>
        </p:txBody>
      </p:sp>
      <p:pic>
        <p:nvPicPr>
          <p:cNvPr id="5" name="object 2">
            <a:extLst>
              <a:ext uri="{FF2B5EF4-FFF2-40B4-BE49-F238E27FC236}">
                <a16:creationId xmlns:a16="http://schemas.microsoft.com/office/drawing/2014/main" id="{512FF9B4-1D84-F210-F32B-1F83BDD3A189}"/>
              </a:ext>
            </a:extLst>
          </p:cNvPr>
          <p:cNvPicPr/>
          <p:nvPr/>
        </p:nvPicPr>
        <p:blipFill>
          <a:blip r:embed="rId2" cstate="print"/>
          <a:stretch>
            <a:fillRect/>
          </a:stretch>
        </p:blipFill>
        <p:spPr>
          <a:xfrm>
            <a:off x="0" y="1476375"/>
            <a:ext cx="2695574" cy="3248025"/>
          </a:xfrm>
          <a:prstGeom prst="rect">
            <a:avLst/>
          </a:prstGeom>
        </p:spPr>
      </p:pic>
      <p:pic>
        <p:nvPicPr>
          <p:cNvPr id="7" name="Picture 6">
            <a:extLst>
              <a:ext uri="{FF2B5EF4-FFF2-40B4-BE49-F238E27FC236}">
                <a16:creationId xmlns:a16="http://schemas.microsoft.com/office/drawing/2014/main" id="{9F28317F-EF6C-8B91-1E44-F5611626B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905000"/>
            <a:ext cx="8091657" cy="1923351"/>
          </a:xfrm>
          <a:prstGeom prst="rect">
            <a:avLst/>
          </a:prstGeom>
        </p:spPr>
      </p:pic>
      <p:sp>
        <p:nvSpPr>
          <p:cNvPr id="9" name="TextBox 8">
            <a:extLst>
              <a:ext uri="{FF2B5EF4-FFF2-40B4-BE49-F238E27FC236}">
                <a16:creationId xmlns:a16="http://schemas.microsoft.com/office/drawing/2014/main" id="{6588659F-6232-5AF7-9FBF-0D3D9A1DA3F7}"/>
              </a:ext>
            </a:extLst>
          </p:cNvPr>
          <p:cNvSpPr txBox="1"/>
          <p:nvPr/>
        </p:nvSpPr>
        <p:spPr>
          <a:xfrm>
            <a:off x="2819400" y="4191000"/>
            <a:ext cx="8139283" cy="1754326"/>
          </a:xfrm>
          <a:prstGeom prst="rect">
            <a:avLst/>
          </a:prstGeom>
          <a:noFill/>
        </p:spPr>
        <p:txBody>
          <a:bodyPr wrap="square">
            <a:spAutoFit/>
          </a:bodyPr>
          <a:lstStyle/>
          <a:p>
            <a:r>
              <a:rPr lang="en-IN" b="1" dirty="0">
                <a:effectLst>
                  <a:outerShdw blurRad="38100" dist="38100" dir="2700000" algn="tl">
                    <a:srgbClr val="000000">
                      <a:alpha val="43137"/>
                    </a:srgbClr>
                  </a:outerShdw>
                </a:effectLst>
              </a:rPr>
              <a:t>4. Pivot Table - Pivot table helps to deduct the employees salary according to their </a:t>
            </a:r>
          </a:p>
          <a:p>
            <a:r>
              <a:rPr lang="en-IN" b="1" dirty="0">
                <a:effectLst>
                  <a:outerShdw blurRad="38100" dist="38100" dir="2700000" algn="tl">
                    <a:srgbClr val="000000">
                      <a:alpha val="43137"/>
                    </a:srgbClr>
                  </a:outerShdw>
                </a:effectLst>
              </a:rPr>
              <a:t>Performance in an company or organisation and it also helps to allocate the employees data in an single statement </a:t>
            </a:r>
          </a:p>
          <a:p>
            <a:r>
              <a:rPr lang="en-IN" b="1" dirty="0">
                <a:effectLst>
                  <a:outerShdw blurRad="38100" dist="38100" dir="2700000" algn="tl">
                    <a:srgbClr val="000000">
                      <a:alpha val="43137"/>
                    </a:srgbClr>
                  </a:outerShdw>
                </a:effectLst>
              </a:rPr>
              <a:t>5. Graph - This helps to visualize the total summary which has been made for an statement will be shown graphically as a data in Graph </a:t>
            </a:r>
          </a:p>
          <a:p>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69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TextBox 2">
            <a:extLst>
              <a:ext uri="{FF2B5EF4-FFF2-40B4-BE49-F238E27FC236}">
                <a16:creationId xmlns:a16="http://schemas.microsoft.com/office/drawing/2014/main" id="{93F4113E-68E1-FB75-F6C5-51471D12D028}"/>
              </a:ext>
            </a:extLst>
          </p:cNvPr>
          <p:cNvSpPr txBox="1"/>
          <p:nvPr/>
        </p:nvSpPr>
        <p:spPr>
          <a:xfrm>
            <a:off x="838200" y="2464797"/>
            <a:ext cx="10515600" cy="3416320"/>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       ■ Employee Dataset Downloaded From- Kaggle </a:t>
            </a:r>
          </a:p>
          <a:p>
            <a:r>
              <a:rPr lang="en-IN" b="1" dirty="0">
                <a:effectLst>
                  <a:outerShdw blurRad="38100" dist="38100" dir="2700000" algn="tl">
                    <a:srgbClr val="000000">
                      <a:alpha val="43137"/>
                    </a:srgbClr>
                  </a:outerShdw>
                </a:effectLst>
              </a:rPr>
              <a:t>       ■ It includes 26 Character but in that we have selected only 16 Main character It includes:</a:t>
            </a:r>
          </a:p>
          <a:p>
            <a:r>
              <a:rPr lang="en-IN" b="1" dirty="0">
                <a:effectLst>
                  <a:outerShdw blurRad="38100" dist="38100" dir="2700000" algn="tl">
                    <a:srgbClr val="000000">
                      <a:alpha val="43137"/>
                    </a:srgbClr>
                  </a:outerShdw>
                </a:effectLst>
              </a:rPr>
              <a:t>       ■ EMP ID, EMP NAME,DESGINATION </a:t>
            </a:r>
          </a:p>
          <a:p>
            <a:r>
              <a:rPr lang="en-IN" b="1" dirty="0">
                <a:effectLst>
                  <a:outerShdw blurRad="38100" dist="38100" dir="2700000" algn="tl">
                    <a:srgbClr val="000000">
                      <a:alpha val="43137"/>
                    </a:srgbClr>
                  </a:outerShdw>
                </a:effectLst>
              </a:rPr>
              <a:t>       ■ GENDER</a:t>
            </a:r>
          </a:p>
          <a:p>
            <a:r>
              <a:rPr lang="en-IN" b="1" dirty="0">
                <a:effectLst>
                  <a:outerShdw blurRad="38100" dist="38100" dir="2700000" algn="tl">
                    <a:srgbClr val="000000">
                      <a:alpha val="43137"/>
                    </a:srgbClr>
                  </a:outerShdw>
                </a:effectLst>
              </a:rPr>
              <a:t>       ■ BASIC SALARY, HRA, DA,GROSS SALARY</a:t>
            </a:r>
          </a:p>
          <a:p>
            <a:r>
              <a:rPr lang="en-IN" b="1" dirty="0">
                <a:effectLst>
                  <a:outerShdw blurRad="38100" dist="38100" dir="2700000" algn="tl">
                    <a:srgbClr val="000000">
                      <a:alpha val="43137"/>
                    </a:srgbClr>
                  </a:outerShdw>
                </a:effectLst>
              </a:rPr>
              <a:t>       ■ PF,</a:t>
            </a:r>
            <a:r>
              <a:rPr lang="en-US" b="1" dirty="0">
                <a:effectLst>
                  <a:outerShdw blurRad="38100" dist="38100" dir="2700000" algn="tl">
                    <a:srgbClr val="000000">
                      <a:alpha val="43137"/>
                    </a:srgbClr>
                  </a:outerShdw>
                </a:effectLst>
              </a:rPr>
              <a:t> EPF(HALF OF PF) LIC (HALF OF EPF)</a:t>
            </a:r>
            <a:endParaRPr lang="en-IN" b="1" dirty="0">
              <a:effectLst>
                <a:outerShdw blurRad="38100" dist="38100" dir="2700000" algn="tl">
                  <a:srgbClr val="000000">
                    <a:alpha val="43137"/>
                  </a:srgbClr>
                </a:outerShdw>
              </a:effectLst>
            </a:endParaRPr>
          </a:p>
          <a:p>
            <a:r>
              <a:rPr lang="en-IN" b="1" dirty="0">
                <a:effectLst>
                  <a:outerShdw blurRad="38100" dist="38100" dir="2700000" algn="tl">
                    <a:srgbClr val="000000">
                      <a:alpha val="43137"/>
                    </a:srgbClr>
                  </a:outerShdw>
                </a:effectLst>
              </a:rPr>
              <a:t>       ■ DEDUCTIIONS AND TOTAL SALARY</a:t>
            </a:r>
          </a:p>
          <a:p>
            <a:r>
              <a:rPr lang="en-IN" b="1" dirty="0">
                <a:effectLst>
                  <a:outerShdw blurRad="38100" dist="38100" dir="2700000" algn="tl">
                    <a:srgbClr val="000000">
                      <a:alpha val="43137"/>
                    </a:srgbClr>
                  </a:outerShdw>
                </a:effectLst>
              </a:rPr>
              <a:t>       ■ FORMULAS TO CALCULATE THE % </a:t>
            </a:r>
          </a:p>
          <a:p>
            <a:r>
              <a:rPr lang="en-IN" b="1" dirty="0">
                <a:effectLst>
                  <a:outerShdw blurRad="38100" dist="38100" dir="2700000" algn="tl">
                    <a:srgbClr val="000000">
                      <a:alpha val="43137"/>
                    </a:srgbClr>
                  </a:outerShdw>
                </a:effectLst>
              </a:rPr>
              <a:t>       ■ INSERTED A PIVOT TABLE</a:t>
            </a:r>
          </a:p>
          <a:p>
            <a:r>
              <a:rPr lang="en-IN" b="1" dirty="0">
                <a:effectLst>
                  <a:outerShdw blurRad="38100" dist="38100" dir="2700000" algn="tl">
                    <a:srgbClr val="000000">
                      <a:alpha val="43137"/>
                    </a:srgbClr>
                  </a:outerShdw>
                </a:effectLst>
              </a:rPr>
              <a:t>       ■ AND INSERTED A SLICER AFTER INSERTING THE PIVOT TABLE</a:t>
            </a:r>
          </a:p>
          <a:p>
            <a:r>
              <a:rPr lang="en-IN" b="1" dirty="0">
                <a:effectLst>
                  <a:outerShdw blurRad="38100" dist="38100" dir="2700000" algn="tl">
                    <a:srgbClr val="000000">
                      <a:alpha val="43137"/>
                    </a:srgbClr>
                  </a:outerShdw>
                </a:effectLst>
              </a:rPr>
              <a:t>       ■ AND AFTER THAT INSERTED A CHART OR GRAPH TO REPRESENT THE OUTPUT OF     </a:t>
            </a:r>
          </a:p>
          <a:p>
            <a:r>
              <a:rPr lang="en-IN" b="1" dirty="0">
                <a:effectLst>
                  <a:outerShdw blurRad="38100" dist="38100" dir="2700000" algn="tl">
                    <a:srgbClr val="000000">
                      <a:alpha val="43137"/>
                    </a:srgbClr>
                  </a:outerShdw>
                </a:effectLst>
              </a:rPr>
              <a:t>  THE SALARY ANALYSIS OF AN EMPLOYEE</a:t>
            </a:r>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372</TotalTime>
  <Words>1120</Words>
  <Application>Microsoft Office PowerPoint</Application>
  <PresentationFormat>Widescreen</PresentationFormat>
  <Paragraphs>107</Paragraphs>
  <Slides>14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Arial Black</vt:lpstr>
      <vt:lpstr>Calibri</vt:lpstr>
      <vt:lpstr>Copperplate Gothic Bold</vt:lpstr>
      <vt:lpstr>Garamond</vt:lpstr>
      <vt:lpstr>Roboto</vt:lpstr>
      <vt:lpstr>Times New Roman</vt:lpstr>
      <vt:lpstr>Trebuchet MS</vt:lpstr>
      <vt:lpstr>Organic</vt:lpstr>
      <vt:lpstr>Employee Data Analysis using Excel  </vt:lpstr>
      <vt:lpstr>PROJECT TITLE</vt:lpstr>
      <vt:lpstr>AGENDA</vt:lpstr>
      <vt:lpstr>PROBLEM STATEMENT</vt:lpstr>
      <vt:lpstr>PROJECT OVERVIEW</vt:lpstr>
      <vt:lpstr>WHO ARE THE END USERS ?</vt:lpstr>
      <vt:lpstr>OUR SOLUTION AND ITS VALUE PROPOSITION</vt:lpstr>
      <vt:lpstr>PowerPoint Presentation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Anew Anew</cp:lastModifiedBy>
  <cp:revision>15</cp:revision>
  <dcterms:created xsi:type="dcterms:W3CDTF">2024-03-29T15:07:22Z</dcterms:created>
  <dcterms:modified xsi:type="dcterms:W3CDTF">2024-08-29T08:27:56Z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