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xfrm>
            <a:off x="808383" y="830815"/>
            <a:ext cx="10217426" cy="2387601"/>
          </a:xfrm>
          <a:prstGeom prst="rect">
            <a:avLst/>
          </a:prstGeom>
        </p:spPr>
        <p:txBody>
          <a:bodyPr anchor="ctr"/>
          <a:lstStyle/>
          <a:p>
            <a:pPr algn="l">
              <a:defRPr cap="all" sz="4800">
                <a:solidFill>
                  <a:srgbClr val="2E75B6"/>
                </a:solidFill>
                <a:latin typeface="Calisto MT"/>
                <a:ea typeface="Calisto MT"/>
                <a:cs typeface="Calisto MT"/>
                <a:sym typeface="Calisto MT"/>
              </a:defRPr>
            </a:pPr>
            <a:r>
              <a:t>Hadoop PySpark -</a:t>
            </a:r>
          </a:p>
          <a:p>
            <a:pPr algn="l">
              <a:defRPr cap="all" sz="4800">
                <a:solidFill>
                  <a:srgbClr val="2E75B6"/>
                </a:solidFill>
                <a:latin typeface="Calisto MT"/>
                <a:ea typeface="Calisto MT"/>
                <a:cs typeface="Calisto MT"/>
                <a:sym typeface="Calisto MT"/>
              </a:defRPr>
            </a:pPr>
            <a:r>
              <a:t>Presentation on term deposit subscription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1524000" y="4105275"/>
            <a:ext cx="9144000" cy="1655761"/>
          </a:xfrm>
          <a:prstGeom prst="rect">
            <a:avLst/>
          </a:prstGeom>
        </p:spPr>
        <p:txBody>
          <a:bodyPr/>
          <a:lstStyle/>
          <a:p>
            <a:pPr>
              <a:defRPr sz="3000">
                <a:latin typeface="Calisto MT"/>
                <a:ea typeface="Calisto MT"/>
                <a:cs typeface="Calisto MT"/>
                <a:sym typeface="Calisto MT"/>
              </a:defRPr>
            </a:pPr>
            <a:r>
              <a:t>Presented by: </a:t>
            </a:r>
          </a:p>
          <a:p>
            <a:pPr>
              <a:defRPr i="1">
                <a:latin typeface="Calisto MT"/>
                <a:ea typeface="Calisto MT"/>
                <a:cs typeface="Calisto MT"/>
                <a:sym typeface="Calisto MT"/>
              </a:defRPr>
            </a:pPr>
            <a:r>
              <a:t>Pragati Awasthi</a:t>
            </a:r>
          </a:p>
        </p:txBody>
      </p:sp>
      <p:sp>
        <p:nvSpPr>
          <p:cNvPr id="114" name="Slide Number Placeholder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75B6"/>
                </a:solidFill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/>
            <a:r>
              <a:t>Decile analysis</a:t>
            </a:r>
          </a:p>
        </p:txBody>
      </p:sp>
      <p:grpSp>
        <p:nvGrpSpPr>
          <p:cNvPr id="163" name="Content Placeholder 3"/>
          <p:cNvGrpSpPr/>
          <p:nvPr/>
        </p:nvGrpSpPr>
        <p:grpSpPr>
          <a:xfrm>
            <a:off x="1171048" y="1952624"/>
            <a:ext cx="5574309" cy="3745811"/>
            <a:chOff x="0" y="0"/>
            <a:chExt cx="5574307" cy="3745810"/>
          </a:xfrm>
        </p:grpSpPr>
        <p:sp>
          <p:nvSpPr>
            <p:cNvPr id="161" name="Rectangle"/>
            <p:cNvSpPr/>
            <p:nvPr/>
          </p:nvSpPr>
          <p:spPr>
            <a:xfrm>
              <a:off x="0" y="0"/>
              <a:ext cx="5574308" cy="37458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62" name="image11.png" descr="image1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574308" cy="3745811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pic>
      </p:grpSp>
      <p:sp>
        <p:nvSpPr>
          <p:cNvPr id="164" name="Slide Number Placeholder 4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Rectangle 5"/>
          <p:cNvSpPr/>
          <p:nvPr/>
        </p:nvSpPr>
        <p:spPr>
          <a:xfrm>
            <a:off x="1046920" y="4201285"/>
            <a:ext cx="5817706" cy="1523655"/>
          </a:xfrm>
          <a:prstGeom prst="rect">
            <a:avLst/>
          </a:prstGeom>
          <a:ln w="254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TextBox 8"/>
          <p:cNvSpPr txBox="1"/>
          <p:nvPr/>
        </p:nvSpPr>
        <p:spPr>
          <a:xfrm>
            <a:off x="7341703" y="4639945"/>
            <a:ext cx="4267200" cy="624841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/>
            </a:lvl1pPr>
          </a:lstStyle>
          <a:p>
            <a:pPr/>
            <a:r>
              <a:t>Lower 5 deciles have the maximum targets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ontent Placeholder 2"/>
          <p:cNvSpPr txBox="1"/>
          <p:nvPr>
            <p:ph type="body" idx="1"/>
          </p:nvPr>
        </p:nvSpPr>
        <p:spPr>
          <a:xfrm>
            <a:off x="838200" y="-1"/>
            <a:ext cx="10515600" cy="6176965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6000">
                <a:solidFill>
                  <a:srgbClr val="2E75B6"/>
                </a:solidFill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169" name="Slide Number Placehold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2454" y="1618974"/>
            <a:ext cx="9285218" cy="4554469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extBox 7"/>
          <p:cNvSpPr txBox="1"/>
          <p:nvPr/>
        </p:nvSpPr>
        <p:spPr>
          <a:xfrm>
            <a:off x="907775" y="684558"/>
            <a:ext cx="908643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2E75B6"/>
                </a:solidFill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/>
            <a:r>
              <a:t>Will my client subscribe to term deposit?</a:t>
            </a:r>
          </a:p>
        </p:txBody>
      </p:sp>
      <p:sp>
        <p:nvSpPr>
          <p:cNvPr id="118" name="Slide Number Placeholder 8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75B6"/>
                </a:solidFill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/>
            <a:r>
              <a:t>Data Exploration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We have around 11,163 records and 16 variables including age, marital status, education, account balance, loan and so on…</a:t>
            </a:r>
          </a:p>
          <a:p>
            <a:pPr>
              <a:lnSpc>
                <a:spcPct val="81000"/>
              </a:lnSpc>
              <a:defRPr sz="2500"/>
            </a:pPr>
          </a:p>
          <a:p>
            <a:pPr>
              <a:lnSpc>
                <a:spcPct val="81000"/>
              </a:lnSpc>
              <a:defRPr sz="2500"/>
            </a:pPr>
            <a:r>
              <a:t>No missing values</a:t>
            </a:r>
          </a:p>
          <a:p>
            <a:pPr>
              <a:lnSpc>
                <a:spcPct val="81000"/>
              </a:lnSpc>
              <a:defRPr sz="2500"/>
            </a:pPr>
          </a:p>
          <a:p>
            <a:pPr>
              <a:lnSpc>
                <a:spcPct val="81000"/>
              </a:lnSpc>
              <a:defRPr sz="2500"/>
            </a:pPr>
            <a:r>
              <a:t>Balanced classes</a:t>
            </a:r>
          </a:p>
          <a:p>
            <a:pPr>
              <a:lnSpc>
                <a:spcPct val="81000"/>
              </a:lnSpc>
              <a:defRPr sz="2500"/>
            </a:pPr>
          </a:p>
          <a:p>
            <a:pPr>
              <a:lnSpc>
                <a:spcPct val="81000"/>
              </a:lnSpc>
              <a:defRPr sz="2500"/>
            </a:pPr>
            <a:r>
              <a:t>9 (Categorical), 7 (Numerical) and Target: Deposit</a:t>
            </a:r>
          </a:p>
          <a:p>
            <a:pPr>
              <a:lnSpc>
                <a:spcPct val="81000"/>
              </a:lnSpc>
              <a:defRPr sz="2500"/>
            </a:pPr>
          </a:p>
          <a:p>
            <a:pPr>
              <a:lnSpc>
                <a:spcPct val="81000"/>
              </a:lnSpc>
              <a:defRPr sz="2500"/>
            </a:pPr>
            <a:r>
              <a:t>Split the data in training (70%) and testing (30%)</a:t>
            </a:r>
          </a:p>
        </p:txBody>
      </p:sp>
      <p:pic>
        <p:nvPicPr>
          <p:cNvPr id="12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39200" y="4486773"/>
            <a:ext cx="1895062" cy="169019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3" name="Slide Number Placeholder 4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/>
            <a:r>
              <a:t>No high correlation among variables </a:t>
            </a:r>
          </a:p>
        </p:txBody>
      </p:sp>
      <p:pic>
        <p:nvPicPr>
          <p:cNvPr id="126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414805"/>
            <a:ext cx="5978834" cy="527754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lide Number Placeholder 6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/>
            <a:r>
              <a:t>Histogram</a:t>
            </a:r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589398"/>
            <a:ext cx="10515600" cy="490347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 Placeholder 4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/>
            <a:r>
              <a:t>Marital vs Deposit (target variable)</a:t>
            </a:r>
          </a:p>
        </p:txBody>
      </p:sp>
      <p:pic>
        <p:nvPicPr>
          <p:cNvPr id="135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4706" y="1730444"/>
            <a:ext cx="3725105" cy="169855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6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3175" y="1690688"/>
            <a:ext cx="3552378" cy="169855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7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46447" y="3654333"/>
            <a:ext cx="2983364" cy="2548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65131" y="3654333"/>
            <a:ext cx="2780422" cy="254872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lide Number Placeholder 8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E75B6"/>
                </a:solidFill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/>
            <a:r>
              <a:t>Preparing data for Machine learning pipeline</a:t>
            </a:r>
          </a:p>
        </p:txBody>
      </p:sp>
      <p:sp>
        <p:nvSpPr>
          <p:cNvPr id="14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 indexer for Categorical variables</a:t>
            </a:r>
          </a:p>
          <a:p>
            <a:pPr/>
          </a:p>
          <a:p>
            <a:pPr/>
            <a:r>
              <a:t>One hot encoding for Numerical variables</a:t>
            </a:r>
          </a:p>
          <a:p>
            <a:pPr/>
          </a:p>
          <a:p>
            <a:pPr/>
            <a:r>
              <a:t>Vector Assembler – merging multiple columns into single vector column</a:t>
            </a:r>
          </a:p>
          <a:p>
            <a:pPr/>
          </a:p>
          <a:p>
            <a:pPr marL="0" indent="0">
              <a:buSzTx/>
              <a:buNone/>
              <a:defRPr sz="4000"/>
            </a:pPr>
            <a:r>
              <a:t>Create and fit the pipeline…..</a:t>
            </a:r>
          </a:p>
        </p:txBody>
      </p:sp>
      <p:sp>
        <p:nvSpPr>
          <p:cNvPr id="143" name="Slide Number Placeholder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75B6"/>
                </a:solidFill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/>
            <a:r>
              <a:t>Model Comparison</a:t>
            </a:r>
          </a:p>
        </p:txBody>
      </p:sp>
      <p:sp>
        <p:nvSpPr>
          <p:cNvPr id="14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 data : 7764 Test data : 3398</a:t>
            </a:r>
          </a:p>
        </p:txBody>
      </p:sp>
      <p:graphicFrame>
        <p:nvGraphicFramePr>
          <p:cNvPr id="147" name="Table 4"/>
          <p:cNvGraphicFramePr/>
          <p:nvPr/>
        </p:nvGraphicFramePr>
        <p:xfrm>
          <a:off x="3273287" y="2769704"/>
          <a:ext cx="4943062" cy="28359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87135"/>
                <a:gridCol w="1655926"/>
              </a:tblGrid>
              <a:tr h="5671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Accuracy rate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C65911"/>
                    </a:solidFill>
                  </a:tcPr>
                </a:tc>
              </a:tr>
              <a:tr h="5671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i="1" sz="1600"/>
                        <a:t>Gradient Boosted Machine 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i="1" sz="1600"/>
                        <a:t>89.41%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8CBAD"/>
                    </a:solidFill>
                  </a:tcPr>
                </a:tc>
              </a:tr>
              <a:tr h="5671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Logistic Regression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88.58%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1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Random Forest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88.47%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1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Decision Tree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78.07%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8" name="TextBox 5"/>
          <p:cNvSpPr txBox="1"/>
          <p:nvPr/>
        </p:nvSpPr>
        <p:spPr>
          <a:xfrm>
            <a:off x="1311964" y="5807631"/>
            <a:ext cx="8865705" cy="358141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i="1"/>
            </a:lvl1pPr>
          </a:lstStyle>
          <a:p>
            <a:pPr/>
            <a:r>
              <a:t>Gradient Boosting performed best of all!!!!!</a:t>
            </a:r>
          </a:p>
        </p:txBody>
      </p:sp>
      <p:sp>
        <p:nvSpPr>
          <p:cNvPr id="149" name="Slide Number Placeholder 6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>
            <a:alpha val="9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7383" y="1730790"/>
            <a:ext cx="4781513" cy="3889548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lide Number Placeholder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75B6"/>
                </a:solidFill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/>
            <a:r>
              <a:t>ROC Curve</a:t>
            </a:r>
          </a:p>
        </p:txBody>
      </p:sp>
      <p:sp>
        <p:nvSpPr>
          <p:cNvPr id="154" name="TextBox 6"/>
          <p:cNvSpPr txBox="1"/>
          <p:nvPr/>
        </p:nvSpPr>
        <p:spPr>
          <a:xfrm rot="16200000">
            <a:off x="1004442" y="3397669"/>
            <a:ext cx="204430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True Positive rate</a:t>
            </a:r>
          </a:p>
        </p:txBody>
      </p:sp>
      <p:sp>
        <p:nvSpPr>
          <p:cNvPr id="155" name="TextBox 7"/>
          <p:cNvSpPr txBox="1"/>
          <p:nvPr/>
        </p:nvSpPr>
        <p:spPr>
          <a:xfrm>
            <a:off x="4293818" y="6169580"/>
            <a:ext cx="221311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False Positive rate</a:t>
            </a:r>
          </a:p>
        </p:txBody>
      </p:sp>
      <p:sp>
        <p:nvSpPr>
          <p:cNvPr id="156" name="Rectangle 8"/>
          <p:cNvSpPr/>
          <p:nvPr/>
        </p:nvSpPr>
        <p:spPr>
          <a:xfrm>
            <a:off x="4969564" y="4784035"/>
            <a:ext cx="2451653" cy="384314"/>
          </a:xfrm>
          <a:prstGeom prst="rect">
            <a:avLst/>
          </a:prstGeom>
          <a:solidFill>
            <a:srgbClr val="FBE5D6">
              <a:alpha val="3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TextBox 10"/>
          <p:cNvSpPr txBox="1"/>
          <p:nvPr/>
        </p:nvSpPr>
        <p:spPr>
          <a:xfrm>
            <a:off x="8875642" y="2881311"/>
            <a:ext cx="221311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Confusion Matrix:</a:t>
            </a:r>
          </a:p>
        </p:txBody>
      </p:sp>
      <p:graphicFrame>
        <p:nvGraphicFramePr>
          <p:cNvPr id="158" name="Table 11"/>
          <p:cNvGraphicFramePr/>
          <p:nvPr/>
        </p:nvGraphicFramePr>
        <p:xfrm>
          <a:off x="8610600" y="3250643"/>
          <a:ext cx="2382079" cy="11906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71939"/>
                <a:gridCol w="816113"/>
                <a:gridCol w="794026"/>
              </a:tblGrid>
              <a:tr h="396875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</a:p>
                  </a:txBody>
                  <a:tcPr marL="9525" marR="9525" marT="9525" marB="952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/>
                        <a:t>Predicted</a:t>
                      </a:r>
                    </a:p>
                  </a:txBody>
                  <a:tcPr marL="9525" marR="9525" marT="9525" marB="952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</a:tr>
              <a:tr h="396875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/>
                        <a:t>Actual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miter lim="400000"/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1456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306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CE4D6"/>
                    </a:solidFill>
                  </a:tcPr>
                </a:tc>
              </a:tr>
              <a:tr h="39687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297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1339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