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55"/>
  </p:notesMasterIdLst>
  <p:handoutMasterIdLst>
    <p:handoutMasterId r:id="rId56"/>
  </p:handoutMasterIdLst>
  <p:sldIdLst>
    <p:sldId id="258" r:id="rId2"/>
    <p:sldId id="257" r:id="rId3"/>
    <p:sldId id="378" r:id="rId4"/>
    <p:sldId id="462" r:id="rId5"/>
    <p:sldId id="464" r:id="rId6"/>
    <p:sldId id="463" r:id="rId7"/>
    <p:sldId id="465" r:id="rId8"/>
    <p:sldId id="377" r:id="rId9"/>
    <p:sldId id="450" r:id="rId10"/>
    <p:sldId id="457" r:id="rId11"/>
    <p:sldId id="451" r:id="rId12"/>
    <p:sldId id="456" r:id="rId13"/>
    <p:sldId id="340" r:id="rId14"/>
    <p:sldId id="341" r:id="rId15"/>
    <p:sldId id="343" r:id="rId16"/>
    <p:sldId id="344" r:id="rId17"/>
    <p:sldId id="345" r:id="rId18"/>
    <p:sldId id="364" r:id="rId19"/>
    <p:sldId id="365" r:id="rId20"/>
    <p:sldId id="366" r:id="rId21"/>
    <p:sldId id="346" r:id="rId22"/>
    <p:sldId id="348" r:id="rId23"/>
    <p:sldId id="349" r:id="rId24"/>
    <p:sldId id="367" r:id="rId25"/>
    <p:sldId id="350" r:id="rId26"/>
    <p:sldId id="370" r:id="rId27"/>
    <p:sldId id="371" r:id="rId28"/>
    <p:sldId id="369" r:id="rId29"/>
    <p:sldId id="351" r:id="rId30"/>
    <p:sldId id="352" r:id="rId31"/>
    <p:sldId id="381" r:id="rId32"/>
    <p:sldId id="372" r:id="rId33"/>
    <p:sldId id="353" r:id="rId34"/>
    <p:sldId id="355" r:id="rId35"/>
    <p:sldId id="362" r:id="rId36"/>
    <p:sldId id="363" r:id="rId37"/>
    <p:sldId id="374" r:id="rId38"/>
    <p:sldId id="458" r:id="rId39"/>
    <p:sldId id="356" r:id="rId40"/>
    <p:sldId id="357" r:id="rId41"/>
    <p:sldId id="358" r:id="rId42"/>
    <p:sldId id="359" r:id="rId43"/>
    <p:sldId id="459" r:id="rId44"/>
    <p:sldId id="360" r:id="rId45"/>
    <p:sldId id="460" r:id="rId46"/>
    <p:sldId id="461" r:id="rId47"/>
    <p:sldId id="361" r:id="rId48"/>
    <p:sldId id="376" r:id="rId49"/>
    <p:sldId id="466" r:id="rId50"/>
    <p:sldId id="271" r:id="rId51"/>
    <p:sldId id="272" r:id="rId52"/>
    <p:sldId id="338" r:id="rId53"/>
    <p:sldId id="293" r:id="rId5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1">
          <p15:clr>
            <a:srgbClr val="A4A3A4"/>
          </p15:clr>
        </p15:guide>
        <p15:guide id="2" orient="horz" pos="1204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 Krieger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 autoAdjust="0"/>
    <p:restoredTop sz="93137" autoAdjust="0"/>
  </p:normalViewPr>
  <p:slideViewPr>
    <p:cSldViewPr>
      <p:cViewPr varScale="1">
        <p:scale>
          <a:sx n="102" d="100"/>
          <a:sy n="102" d="100"/>
        </p:scale>
        <p:origin x="1568" y="176"/>
      </p:cViewPr>
      <p:guideLst>
        <p:guide orient="horz" pos="2681"/>
        <p:guide orient="horz" pos="1204"/>
        <p:guide pos="2880"/>
        <p:guide pos="384"/>
      </p:guideLst>
    </p:cSldViewPr>
  </p:slideViewPr>
  <p:outlineViewPr>
    <p:cViewPr>
      <p:scale>
        <a:sx n="33" d="100"/>
        <a:sy n="33" d="100"/>
      </p:scale>
      <p:origin x="0" y="1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69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FF6FD-3CE7-44F8-A0CF-CEF1322301B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555D-8709-477D-AE0D-C4215DF9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8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9DD7-0ACB-47B1-BB87-4E1044187E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3D7E-3B35-4228-B8F6-ADD7A76D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uniform-probability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rilliant.org/wiki/sets-union-and-intersection-easy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The </a:t>
            </a:r>
            <a:r>
              <a:rPr lang="en-GB" b="1"/>
              <a:t>probability rule of sum</a:t>
            </a:r>
            <a:r>
              <a:rPr lang="en-GB"/>
              <a:t> gives the situations in which the </a:t>
            </a:r>
            <a:r>
              <a:rPr lang="en-GB">
                <a:hlinkClick r:id="rId3" tooltip="probability"/>
              </a:rPr>
              <a:t>probability</a:t>
            </a:r>
            <a:r>
              <a:rPr lang="en-GB"/>
              <a:t> of a </a:t>
            </a:r>
            <a:r>
              <a:rPr lang="en-GB">
                <a:hlinkClick r:id="rId4" tooltip="union"/>
              </a:rPr>
              <a:t>union</a:t>
            </a:r>
            <a:r>
              <a:rPr lang="en-GB"/>
              <a:t> of </a:t>
            </a:r>
            <a:r>
              <a:rPr lang="en-GB">
                <a:hlinkClick r:id="rId3" tooltip="events"/>
              </a:rPr>
              <a:t>events</a:t>
            </a:r>
            <a:r>
              <a:rPr lang="en-GB"/>
              <a:t> can be calculated by summing probabilities together. It is often used on </a:t>
            </a:r>
            <a:r>
              <a:rPr lang="en-GB" b="1"/>
              <a:t>mutually exclusive</a:t>
            </a:r>
            <a:r>
              <a:rPr lang="en-GB"/>
              <a:t> events, meaning events that cannot both happen at the same time.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6A-519D-B344-8062-E08E5F892D9E}" type="datetime1"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5486400"/>
            <a:ext cx="2895600" cy="762000"/>
          </a:xfrm>
        </p:spPr>
        <p:txBody>
          <a:bodyPr anchor="t" anchorCtr="0"/>
          <a:lstStyle>
            <a:lvl1pPr algn="r"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Suzan Verberne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D9B57A-413F-4497-9CED-33400418B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6125" y="3148493"/>
            <a:ext cx="6766560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E310-EFCA-CE4A-A5FF-F6757A846E29}" type="datetime1"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2E56-6E86-744E-8A13-70056BFA7F7F}" type="datetime1"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4A5-A95A-644C-8B0D-C9FFD60D5184}" type="datetime1">
              <a:t>10/5/21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>
            <a:normAutofit/>
          </a:bodyPr>
          <a:lstStyle>
            <a:lvl1pPr algn="ctr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824" y="3962400"/>
            <a:ext cx="3707166" cy="2286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1350"/>
            <a:ext cx="8077200" cy="1898650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65B6-65D5-2E4F-8781-F62F0FB9F2A2}" type="datetime1"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495800" y="4038600"/>
            <a:ext cx="4114800" cy="2133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685800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27257" y="4076700"/>
            <a:ext cx="3464300" cy="2057400"/>
          </a:xfr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841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52D-24C0-E146-834B-46CD7FFCA786}" type="datetime1"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752601"/>
            <a:ext cx="8229600" cy="3657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media file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6400"/>
            <a:ext cx="8229600" cy="5334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98859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C23-9565-E643-BFC5-BF78A886A49B}" type="datetime1"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3880" y="304800"/>
            <a:ext cx="4846320" cy="381000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2400" b="1" cap="all" baseline="0"/>
            </a:lvl1pPr>
            <a:lvl2pPr marL="228600" indent="0">
              <a:buNone/>
              <a:defRPr sz="2400" b="1"/>
            </a:lvl2pPr>
            <a:lvl3pPr marL="457200" indent="0">
              <a:buNone/>
              <a:defRPr sz="2400" b="1"/>
            </a:lvl3pPr>
            <a:lvl4pPr marL="685800" indent="0">
              <a:buNone/>
              <a:defRPr sz="2400" b="1"/>
            </a:lvl4pPr>
            <a:lvl5pPr marL="914400" indent="0">
              <a:buNone/>
              <a:defRPr sz="24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880" y="701040"/>
            <a:ext cx="4846320" cy="685800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5867400" y="533400"/>
            <a:ext cx="2438400" cy="2031326"/>
          </a:xfrm>
          <a:ln>
            <a:solidFill>
              <a:schemeClr val="bg1"/>
            </a:solidFill>
          </a:ln>
        </p:spPr>
        <p:txBody>
          <a:bodyPr tIns="9144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[Click to insert Logo / Brand Image]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2819401"/>
            <a:ext cx="5257800" cy="3505199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[insert your bio or company information]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6690" y="1642472"/>
            <a:ext cx="2483254" cy="3234328"/>
          </a:xfrm>
          <a:ln w="228600" cap="sq" cmpd="sng">
            <a:noFill/>
            <a:miter lim="800000"/>
          </a:ln>
        </p:spPr>
        <p:txBody>
          <a:bodyPr tIns="27432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194536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112988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92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387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A496A-0C7F-48C1-863E-B2B1606F9D04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2021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91B77-9199-4B47-86D1-731CD4812FCF}" type="datetime1">
              <a:t>10/5/21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116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55238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EFEAA-05AD-41CD-9FF4-95EB8D9C6211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2021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0B8A-E64A-B741-82BC-6C8CEA5FBA2B}" type="datetime1">
              <a:t>10/5/21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8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BC67-03BD-F743-A192-1872055F7F4D}" type="datetime1"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AFB4-4EF8-46FE-AED1-5F1F018D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278166"/>
            <a:ext cx="83362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467" y="372862"/>
            <a:ext cx="8127916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4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2672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06F7-EDD6-C549-811C-58606666725C}" type="datetime1"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9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3ABB-70E1-1C4E-94B7-EB43107DD2EC}" type="datetime1">
              <a:t>10/5/21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defRPr sz="2200">
                <a:solidFill>
                  <a:schemeClr val="tx1"/>
                </a:solidFill>
              </a:defRPr>
            </a:lvl1pPr>
            <a:lvl2pPr marL="457200" indent="-228600">
              <a:defRPr sz="2000">
                <a:solidFill>
                  <a:schemeClr val="tx1"/>
                </a:solidFill>
              </a:defRPr>
            </a:lvl2pPr>
            <a:lvl3pPr marL="685800" indent="-2286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648200"/>
            <a:ext cx="8229600" cy="1676400"/>
          </a:xfrm>
        </p:spPr>
        <p:txBody>
          <a:bodyPr/>
          <a:lstStyle>
            <a:lvl1pPr marL="228600">
              <a:defRPr sz="2200">
                <a:solidFill>
                  <a:schemeClr val="tx1"/>
                </a:solidFill>
              </a:defRPr>
            </a:lvl1pPr>
            <a:lvl2pPr marL="457200">
              <a:defRPr sz="2000">
                <a:solidFill>
                  <a:schemeClr val="tx1"/>
                </a:solidFill>
              </a:defRPr>
            </a:lvl2pPr>
            <a:lvl3pPr marL="6858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F9C-2E65-9243-947E-6480FC52DC8A}" type="datetime1"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278166"/>
            <a:ext cx="82600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763" y="372862"/>
            <a:ext cx="80536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FBC8-FE92-4442-A056-9B289952184D}" type="datetime1"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5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CAC-69E9-0C47-9CFA-FDE90AA33397}" type="datetime1"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340E-AD73-D841-8E6F-6A6111AD7F95}" type="datetime1"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215-904B-AE4E-B77D-66F127625F45}" type="datetime1"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8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68436" y="23936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</a:p>
          <a:p>
            <a:pPr lvl="7"/>
            <a:r>
              <a:rPr lang="en-GB" noProof="0"/>
              <a:t>Eighth level</a:t>
            </a:r>
          </a:p>
          <a:p>
            <a:pPr lvl="8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5AF4605-F22A-0A41-B311-47FFF96B7F7D}" type="datetime1"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2" name="Picture 11" descr="logo_LeidenUniv.jpg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t="16644" r="9987" b="16205"/>
          <a:stretch/>
        </p:blipFill>
        <p:spPr>
          <a:xfrm>
            <a:off x="0" y="6247427"/>
            <a:ext cx="1313384" cy="6105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63" r:id="rId2"/>
    <p:sldLayoutId id="2147483843" r:id="rId3"/>
    <p:sldLayoutId id="2147483832" r:id="rId4"/>
    <p:sldLayoutId id="2147483833" r:id="rId5"/>
    <p:sldLayoutId id="2147483845" r:id="rId6"/>
    <p:sldLayoutId id="2147483834" r:id="rId7"/>
    <p:sldLayoutId id="2147483835" r:id="rId8"/>
    <p:sldLayoutId id="2147483842" r:id="rId9"/>
    <p:sldLayoutId id="2147483836" r:id="rId10"/>
    <p:sldLayoutId id="2147483837" r:id="rId11"/>
    <p:sldLayoutId id="2147483838" r:id="rId12"/>
    <p:sldLayoutId id="2147483848" r:id="rId13"/>
    <p:sldLayoutId id="2147483847" r:id="rId14"/>
    <p:sldLayoutId id="2147483841" r:id="rId15"/>
    <p:sldLayoutId id="2147483865" r:id="rId16"/>
    <p:sldLayoutId id="2147483866" r:id="rId17"/>
    <p:sldLayoutId id="2147483867" r:id="rId18"/>
    <p:sldLayoutId id="2147483868" r:id="rId19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396875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347663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l.acm.or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tutorial/text_analytics/working_with_text_dat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Suzan Verberne 2021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L05. </a:t>
            </a:r>
            <a:r>
              <a:rPr lang="en-US"/>
              <a:t>data collection and annotation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35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(week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evaluated a classifier for spam on 2000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60198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396875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347663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the precision for the ‘spam’ class?</a:t>
            </a:r>
          </a:p>
          <a:p>
            <a:r>
              <a:rPr lang="en-GB" dirty="0"/>
              <a:t>What is the recall for the ‘spam’ class?</a:t>
            </a:r>
          </a:p>
          <a:p>
            <a:r>
              <a:rPr lang="en-GB" dirty="0"/>
              <a:t>What is the precision for the ‘no spam’ class?</a:t>
            </a:r>
          </a:p>
          <a:p>
            <a:r>
              <a:rPr lang="en-GB" dirty="0"/>
              <a:t>What is the recall for the ‘no spam’ class?</a:t>
            </a:r>
          </a:p>
        </p:txBody>
      </p:sp>
      <p:graphicFrame>
        <p:nvGraphicFramePr>
          <p:cNvPr id="9" name="Tijdelijke aanduiding voor inhoud 12"/>
          <p:cNvGraphicFramePr>
            <a:graphicFrameLocks/>
          </p:cNvGraphicFramePr>
          <p:nvPr/>
        </p:nvGraphicFramePr>
        <p:xfrm>
          <a:off x="457200" y="2514600"/>
          <a:ext cx="8422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5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GB" sz="2000" noProof="0"/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True (reference):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True</a:t>
                      </a:r>
                      <a:r>
                        <a:rPr lang="en-GB" sz="2000" baseline="0" noProof="0"/>
                        <a:t> (reference)</a:t>
                      </a:r>
                      <a:r>
                        <a:rPr lang="en-GB" sz="2000" noProof="0"/>
                        <a:t>:</a:t>
                      </a:r>
                      <a:r>
                        <a:rPr lang="en-GB" sz="2000" baseline="0" noProof="0"/>
                        <a:t> no spam</a:t>
                      </a:r>
                      <a:endParaRPr lang="en-GB" sz="2000" noProof="0"/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noProof="0" dirty="0"/>
                        <a:t>Assigned: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600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400</a:t>
                      </a:r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noProof="0"/>
                        <a:t>Assigned: no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200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/>
                        <a:t>800</a:t>
                      </a:r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25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(week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evaluated a classifier for spam on 2000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graphicFrame>
        <p:nvGraphicFramePr>
          <p:cNvPr id="5" name="Tijdelijke aanduiding voor inhoud 12"/>
          <p:cNvGraphicFramePr>
            <a:graphicFrameLocks/>
          </p:cNvGraphicFramePr>
          <p:nvPr/>
        </p:nvGraphicFramePr>
        <p:xfrm>
          <a:off x="457200" y="2514600"/>
          <a:ext cx="8422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5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GB" sz="2000" noProof="0"/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True (reference):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True</a:t>
                      </a:r>
                      <a:r>
                        <a:rPr lang="en-GB" sz="2000" baseline="0" noProof="0"/>
                        <a:t> (reference)</a:t>
                      </a:r>
                      <a:r>
                        <a:rPr lang="en-GB" sz="2000" noProof="0"/>
                        <a:t>:</a:t>
                      </a:r>
                      <a:r>
                        <a:rPr lang="en-GB" sz="2000" baseline="0" noProof="0"/>
                        <a:t> no spam</a:t>
                      </a:r>
                      <a:endParaRPr lang="en-GB" sz="2000" noProof="0"/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noProof="0" dirty="0"/>
                        <a:t>Assigned: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600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400</a:t>
                      </a:r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noProof="0"/>
                        <a:t>Assigned: no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200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/>
                        <a:t>800</a:t>
                      </a:r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60198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396875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347663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the precision for the ‘spam’ class?</a:t>
            </a:r>
          </a:p>
          <a:p>
            <a:r>
              <a:rPr lang="en-GB" dirty="0"/>
              <a:t>What is the recall for the ‘spam’ class?</a:t>
            </a:r>
          </a:p>
          <a:p>
            <a:r>
              <a:rPr lang="en-GB" dirty="0"/>
              <a:t>What is the precision for the ‘no spam’ class?</a:t>
            </a:r>
          </a:p>
          <a:p>
            <a:r>
              <a:rPr lang="en-GB" dirty="0"/>
              <a:t>What is the recall for the ‘no spam’ class?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200" y="4114800"/>
            <a:ext cx="26670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396875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347663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600/1000 = 0.60</a:t>
            </a:r>
          </a:p>
          <a:p>
            <a:r>
              <a:rPr lang="en-GB" dirty="0"/>
              <a:t>600/800=0.75</a:t>
            </a:r>
          </a:p>
          <a:p>
            <a:r>
              <a:rPr lang="en-GB" dirty="0"/>
              <a:t>800/1000=0.80</a:t>
            </a:r>
          </a:p>
          <a:p>
            <a:r>
              <a:rPr lang="en-GB" dirty="0"/>
              <a:t>800/1200≈0.67</a:t>
            </a:r>
          </a:p>
        </p:txBody>
      </p:sp>
    </p:spTree>
    <p:extLst>
      <p:ext uri="{BB962C8B-B14F-4D97-AF65-F5344CB8AC3E}">
        <p14:creationId xmlns:p14="http://schemas.microsoft.com/office/powerpoint/2010/main" val="134172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Classifier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5" name="Picture 4" descr="Screenshot 2019-09-25 at 10.0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442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6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Example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21068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Why do we need example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In supervised learning we need example data for training and evaluation</a:t>
            </a:r>
          </a:p>
          <a:p>
            <a:pPr lvl="1"/>
            <a:r>
              <a:rPr lang="en-GB" noProof="1"/>
              <a:t>labelled data, reference data, gold-standard data, ground truth data</a:t>
            </a:r>
          </a:p>
          <a:p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072348"/>
              </p:ext>
            </p:extLst>
          </p:nvPr>
        </p:nvGraphicFramePr>
        <p:xfrm>
          <a:off x="609600" y="3433551"/>
          <a:ext cx="7772400" cy="248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28">
                <a:tc>
                  <a:txBody>
                    <a:bodyPr/>
                    <a:lstStyle/>
                    <a:p>
                      <a:r>
                        <a:rPr lang="nl-NL" sz="1800" dirty="0" err="1"/>
                        <a:t>Doc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id</a:t>
                      </a:r>
                      <a:endParaRPr lang="en-GB" sz="1800" dirty="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Content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Class</a:t>
                      </a:r>
                      <a:endParaRPr lang="en-GB" sz="1800"/>
                    </a:p>
                  </a:txBody>
                  <a:tcPr marL="120416" marR="120416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98">
                <a:tc>
                  <a:txBody>
                    <a:bodyPr/>
                    <a:lstStyle/>
                    <a:p>
                      <a:r>
                        <a:rPr lang="nl-NL" sz="1800"/>
                        <a:t>1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request urgent </a:t>
                      </a:r>
                      <a:r>
                        <a:rPr lang="en-US" sz="1800" kern="1200" baseline="0">
                          <a:effectLst/>
                        </a:rPr>
                        <a:t>interest </a:t>
                      </a:r>
                      <a:r>
                        <a:rPr lang="en-US" sz="1800" kern="1200">
                          <a:effectLst/>
                        </a:rPr>
                        <a:t>urgent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Spam</a:t>
                      </a:r>
                      <a:endParaRPr lang="en-GB" sz="1800"/>
                    </a:p>
                  </a:txBody>
                  <a:tcPr marL="120416" marR="120416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98">
                <a:tc>
                  <a:txBody>
                    <a:bodyPr/>
                    <a:lstStyle/>
                    <a:p>
                      <a:r>
                        <a:rPr lang="nl-NL" sz="1800"/>
                        <a:t>2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assistance </a:t>
                      </a:r>
                      <a:r>
                        <a:rPr lang="en-US" sz="1800" kern="1200" baseline="0" dirty="0">
                          <a:effectLst/>
                        </a:rPr>
                        <a:t>low interest deposit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GB" sz="1800" dirty="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Spam</a:t>
                      </a:r>
                      <a:endParaRPr lang="en-GB" sz="1800"/>
                    </a:p>
                  </a:txBody>
                  <a:tcPr marL="120416" marR="120416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98">
                <a:tc>
                  <a:txBody>
                    <a:bodyPr/>
                    <a:lstStyle/>
                    <a:p>
                      <a:r>
                        <a:rPr lang="nl-NL" sz="1800"/>
                        <a:t>3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symposium </a:t>
                      </a:r>
                      <a:r>
                        <a:rPr lang="nl-NL" sz="1800" dirty="0" err="1"/>
                        <a:t>defence</a:t>
                      </a:r>
                      <a:r>
                        <a:rPr lang="nl-NL" sz="1800" dirty="0"/>
                        <a:t> </a:t>
                      </a:r>
                      <a:r>
                        <a:rPr lang="nl-NL" sz="1800" dirty="0" err="1"/>
                        <a:t>june</a:t>
                      </a:r>
                      <a:endParaRPr lang="en-GB" sz="1800" dirty="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No spam</a:t>
                      </a:r>
                      <a:endParaRPr lang="en-GB" sz="1800"/>
                    </a:p>
                  </a:txBody>
                  <a:tcPr marL="120416" marR="120416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98">
                <a:tc>
                  <a:txBody>
                    <a:bodyPr/>
                    <a:lstStyle/>
                    <a:p>
                      <a:r>
                        <a:rPr lang="nl-NL" sz="1800"/>
                        <a:t>4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siks</a:t>
                      </a:r>
                      <a:r>
                        <a:rPr lang="nl-NL" sz="1800" baseline="0"/>
                        <a:t> symposium deadline june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No spam</a:t>
                      </a:r>
                      <a:endParaRPr lang="en-GB" sz="1800"/>
                    </a:p>
                  </a:txBody>
                  <a:tcPr marL="120416" marR="120416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798">
                <a:tc>
                  <a:txBody>
                    <a:bodyPr/>
                    <a:lstStyle/>
                    <a:p>
                      <a:r>
                        <a:rPr lang="nl-NL" sz="1800"/>
                        <a:t>5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registration</a:t>
                      </a:r>
                      <a:r>
                        <a:rPr lang="nl-NL" sz="1800" baseline="0"/>
                        <a:t> assistance symposium deadline</a:t>
                      </a:r>
                      <a:endParaRPr lang="en-GB" sz="1800"/>
                    </a:p>
                  </a:txBody>
                  <a:tcPr marL="120416" marR="120416" marT="65024" marB="65024"/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?</a:t>
                      </a:r>
                      <a:endParaRPr lang="en-GB" sz="1800" dirty="0"/>
                    </a:p>
                  </a:txBody>
                  <a:tcPr marL="120416" marR="120416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4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get 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noProof="1"/>
              <a:t>Use existing labelled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1"/>
              <a:t>Create new labelled data</a:t>
            </a:r>
          </a:p>
          <a:p>
            <a:pPr marL="0" indent="0">
              <a:buNone/>
            </a:pPr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54115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Existing labelled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61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get 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1"/>
              <a:t>1. Existing labelled data</a:t>
            </a:r>
          </a:p>
          <a:p>
            <a:pPr lvl="1"/>
            <a:r>
              <a:rPr lang="en-GB" noProof="1"/>
              <a:t>A benchmark dataset created by someone else </a:t>
            </a:r>
          </a:p>
          <a:p>
            <a:pPr lvl="1"/>
            <a:r>
              <a:rPr lang="en-GB" noProof="1"/>
              <a:t>Existing human labels</a:t>
            </a:r>
          </a:p>
          <a:p>
            <a:pPr lvl="1"/>
            <a:r>
              <a:rPr lang="en-GB" noProof="1"/>
              <a:t>Labelled user-generated content</a:t>
            </a:r>
          </a:p>
          <a:p>
            <a:pPr lvl="1"/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39846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1"/>
              <a:t>Benchmark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Benchmark datasets are used to evaluate and compare methods</a:t>
            </a:r>
          </a:p>
          <a:p>
            <a:r>
              <a:rPr lang="en-US"/>
              <a:t>Classic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text classification </a:t>
            </a:r>
            <a:r>
              <a:rPr lang="en-US"/>
              <a:t>benchmark: Reuters-21578</a:t>
            </a:r>
            <a:endParaRPr lang="en-GB" noProof="1"/>
          </a:p>
          <a:p>
            <a:pPr lvl="1"/>
            <a:endParaRPr lang="en-GB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36758"/>
            <a:ext cx="5334000" cy="3287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38744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Benchmark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Benchmark data is often created in the context of shared tasks</a:t>
            </a:r>
          </a:p>
          <a:p>
            <a:r>
              <a:rPr lang="en-GB"/>
              <a:t>Classic </a:t>
            </a:r>
            <a:r>
              <a:rPr lang="en-GB">
                <a:solidFill>
                  <a:srgbClr val="3477B2"/>
                </a:solidFill>
              </a:rPr>
              <a:t>Named Entity Recognition (NER) </a:t>
            </a:r>
            <a:r>
              <a:rPr lang="en-GB"/>
              <a:t>benchmark: CoNLL-2003 shared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5" name="Picture 4" descr="Screen Shot 2018-09-18 at 15.5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" y="3733800"/>
            <a:ext cx="9144000" cy="15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Today’s lecture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about week 4</a:t>
            </a:r>
          </a:p>
          <a:p>
            <a:r>
              <a:rPr lang="en-US" dirty="0"/>
              <a:t>Evaluation exercise</a:t>
            </a:r>
          </a:p>
          <a:p>
            <a:r>
              <a:rPr lang="en-US" dirty="0"/>
              <a:t>How to get example data?</a:t>
            </a:r>
            <a:endParaRPr lang="en-GB" noProof="1"/>
          </a:p>
          <a:p>
            <a:r>
              <a:rPr lang="en-GB" noProof="1"/>
              <a:t>Challenges of manual annotation</a:t>
            </a:r>
          </a:p>
          <a:p>
            <a:r>
              <a:rPr lang="en-GB" noProof="1"/>
              <a:t>Inter-rater agreement</a:t>
            </a:r>
          </a:p>
          <a:p>
            <a:pPr marL="268287" lvl="1" indent="0">
              <a:buNone/>
            </a:pPr>
            <a:endParaRPr lang="en-GB" noProof="1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96371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Benchmark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solidFill>
                  <a:srgbClr val="3477B2"/>
                </a:solidFill>
              </a:rPr>
              <a:t>Sentiment analysis </a:t>
            </a:r>
            <a:r>
              <a:rPr lang="en-GB"/>
              <a:t>benchmark: movie review dataset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5" name="Picture 4" descr="Screen Shot 2018-09-18 at 15.55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900"/>
            <a:ext cx="9144000" cy="15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1"/>
              <a:t>Benchmark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Advantages</a:t>
            </a:r>
          </a:p>
          <a:p>
            <a:pPr lvl="1"/>
            <a:r>
              <a:rPr lang="en-GB" noProof="1"/>
              <a:t>High-quality</a:t>
            </a:r>
          </a:p>
          <a:p>
            <a:pPr lvl="1"/>
            <a:r>
              <a:rPr lang="en-GB" noProof="1"/>
              <a:t>Re-usable</a:t>
            </a:r>
          </a:p>
          <a:p>
            <a:pPr lvl="1"/>
            <a:r>
              <a:rPr lang="en-GB" noProof="1"/>
              <a:t>Compare results to others </a:t>
            </a:r>
          </a:p>
          <a:p>
            <a:r>
              <a:rPr lang="en-GB" noProof="1"/>
              <a:t>Disadvantages</a:t>
            </a:r>
          </a:p>
          <a:p>
            <a:pPr lvl="1"/>
            <a:r>
              <a:rPr lang="en-GB" noProof="1"/>
              <a:t>Not available for every specific problem</a:t>
            </a:r>
          </a:p>
          <a:p>
            <a:pPr lvl="2"/>
            <a:r>
              <a:rPr lang="en-GB" noProof="1"/>
              <a:t>(e.g. suppose we want to extract medications and side effects mentioned in patient support groups)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5486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Existing human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Labels that were added to items by humans, but not originally created for training automatic tools, e.g.</a:t>
            </a:r>
          </a:p>
          <a:p>
            <a:pPr lvl="1"/>
            <a:r>
              <a:rPr lang="en-GB" noProof="1"/>
              <a:t>keywords in digital libraries (e.g. </a:t>
            </a:r>
            <a:r>
              <a:rPr lang="en-GB" noProof="1">
                <a:hlinkClick r:id="rId2"/>
              </a:rPr>
              <a:t>http://dl.acm.org</a:t>
            </a:r>
            <a:r>
              <a:rPr lang="en-GB" noProof="1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6" name="Picture 5" descr="Screen Shot 2018-09-18 at 16.03.5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2961" b="15761"/>
          <a:stretch/>
        </p:blipFill>
        <p:spPr>
          <a:xfrm>
            <a:off x="119054" y="3414557"/>
            <a:ext cx="9030596" cy="32148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315200" y="5715000"/>
            <a:ext cx="1828800" cy="914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9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Existing human labels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Labels that were added to items by humans, but not originally created for training automatic tools, e.g.</a:t>
            </a:r>
          </a:p>
          <a:p>
            <a:pPr lvl="1"/>
            <a:r>
              <a:rPr lang="en-GB" noProof="1"/>
              <a:t>the international patent classification system:</a:t>
            </a:r>
          </a:p>
          <a:p>
            <a:pPr lvl="1"/>
            <a:r>
              <a:rPr lang="en-GB" noProof="1"/>
              <a:t>Millions of patents manually classified in a hierarchical classification system by patent experts</a:t>
            </a:r>
          </a:p>
          <a:p>
            <a:pPr lvl="1"/>
            <a:endParaRPr lang="en-GB" noProof="1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5" name="Picture 4" descr="Screen Shot 2018-03-27 at 17.35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3" b="6258"/>
          <a:stretch/>
        </p:blipFill>
        <p:spPr>
          <a:xfrm>
            <a:off x="990600" y="4038600"/>
            <a:ext cx="6856489" cy="2133692"/>
          </a:xfrm>
          <a:prstGeom prst="rect">
            <a:avLst/>
          </a:prstGeom>
          <a:ln>
            <a:solidFill>
              <a:srgbClr val="629DD1"/>
            </a:solidFill>
          </a:ln>
        </p:spPr>
      </p:pic>
    </p:spTree>
    <p:extLst>
      <p:ext uri="{BB962C8B-B14F-4D97-AF65-F5344CB8AC3E}">
        <p14:creationId xmlns:p14="http://schemas.microsoft.com/office/powerpoint/2010/main" val="426645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Existing human labels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Advantages: </a:t>
            </a:r>
          </a:p>
          <a:p>
            <a:pPr lvl="1"/>
            <a:r>
              <a:rPr lang="en-GB" noProof="1"/>
              <a:t>High-quality</a:t>
            </a:r>
          </a:p>
          <a:p>
            <a:pPr lvl="1"/>
            <a:r>
              <a:rPr lang="en-GB" noProof="1"/>
              <a:t>Potentially large</a:t>
            </a:r>
          </a:p>
          <a:p>
            <a:pPr lvl="1"/>
            <a:r>
              <a:rPr lang="en-GB" noProof="1"/>
              <a:t>Often freely available</a:t>
            </a:r>
          </a:p>
          <a:p>
            <a:r>
              <a:rPr lang="en-GB" noProof="1"/>
              <a:t>Disadvantages: </a:t>
            </a:r>
          </a:p>
          <a:p>
            <a:pPr lvl="1"/>
            <a:r>
              <a:rPr lang="en-GB" noProof="1"/>
              <a:t>Not available for every specific problem</a:t>
            </a:r>
          </a:p>
          <a:p>
            <a:pPr lvl="1"/>
            <a:r>
              <a:rPr lang="en-GB" noProof="1"/>
              <a:t>Not always directly suitable for training classifiers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1791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Labelled User-generated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Hashtags on Twitter, e.g.</a:t>
            </a:r>
          </a:p>
          <a:p>
            <a:pPr lvl="1"/>
            <a:r>
              <a:rPr lang="en-GB" noProof="1"/>
              <a:t>Use the hashtag #not to learn to detect sarcasm in text</a:t>
            </a:r>
          </a:p>
          <a:p>
            <a:pPr marL="0" indent="0">
              <a:buNone/>
            </a:pPr>
            <a:endParaRPr lang="en-GB" noProof="1"/>
          </a:p>
          <a:p>
            <a:pPr marL="0" indent="0">
              <a:buNone/>
            </a:pPr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7" name="Picture 6" descr="Screenshot 2019-10-02 at 07.14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40"/>
          <a:stretch/>
        </p:blipFill>
        <p:spPr>
          <a:xfrm>
            <a:off x="1142999" y="2895600"/>
            <a:ext cx="7192473" cy="2971800"/>
          </a:xfrm>
          <a:prstGeom prst="rect">
            <a:avLst/>
          </a:prstGeom>
          <a:ln>
            <a:solidFill>
              <a:srgbClr val="629DD1"/>
            </a:solidFill>
          </a:ln>
        </p:spPr>
      </p:pic>
    </p:spTree>
    <p:extLst>
      <p:ext uri="{BB962C8B-B14F-4D97-AF65-F5344CB8AC3E}">
        <p14:creationId xmlns:p14="http://schemas.microsoft.com/office/powerpoint/2010/main" val="21673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Labelled User-generated content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Scores in product reviews </a:t>
            </a:r>
          </a:p>
          <a:p>
            <a:pPr lvl="1"/>
            <a:r>
              <a:rPr lang="en-GB"/>
              <a:t>to learn sentiment and opinion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5" name="Picture 4" descr="Screen Shot 2018-09-18 at 16.5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35486"/>
            <a:ext cx="8686800" cy="33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7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Labelled User-generated content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Likes of Facebook posts to learn which comments are the most interesting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pic>
        <p:nvPicPr>
          <p:cNvPr id="5" name="Picture 4" descr="Screen Shot 2018-09-18 at 17.02.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8" b="3605"/>
          <a:stretch/>
        </p:blipFill>
        <p:spPr>
          <a:xfrm>
            <a:off x="2743200" y="2381365"/>
            <a:ext cx="5842874" cy="42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Labelled User-generated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Advantages</a:t>
            </a:r>
          </a:p>
          <a:p>
            <a:pPr lvl="1"/>
            <a:r>
              <a:rPr lang="en-GB" noProof="1"/>
              <a:t>Potentially large</a:t>
            </a:r>
          </a:p>
          <a:p>
            <a:pPr lvl="1"/>
            <a:r>
              <a:rPr lang="en-GB" noProof="1"/>
              <a:t>Human-created</a:t>
            </a:r>
          </a:p>
          <a:p>
            <a:pPr lvl="1"/>
            <a:r>
              <a:rPr lang="en-GB" noProof="1"/>
              <a:t>Freely available</a:t>
            </a:r>
          </a:p>
          <a:p>
            <a:r>
              <a:rPr lang="en-GB" noProof="1"/>
              <a:t>Disadvantages</a:t>
            </a:r>
          </a:p>
          <a:p>
            <a:pPr lvl="1"/>
            <a:r>
              <a:rPr lang="en-GB" noProof="1"/>
              <a:t>Noisy: often inconsistent</a:t>
            </a:r>
          </a:p>
          <a:p>
            <a:pPr lvl="1"/>
            <a:r>
              <a:rPr lang="en-GB" noProof="1"/>
              <a:t>May be low-quality</a:t>
            </a:r>
          </a:p>
          <a:p>
            <a:pPr lvl="1"/>
            <a:r>
              <a:rPr lang="en-GB" noProof="1"/>
              <a:t>Indirect signal</a:t>
            </a:r>
          </a:p>
          <a:p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125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Create labelled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Quiz about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task of authorship attribution is...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Binary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Multi-class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Multi-label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 don't know what authorship attribution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51646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Create labelled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noProof="1"/>
              <a:t>Make a sample of items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1"/>
              <a:t>Define a set of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1"/>
              <a:t>Write annotation guidelines version 1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1"/>
              <a:t>Test and revise the guidelines with new annotators until the guidelines are sufficiently clear</a:t>
            </a:r>
          </a:p>
          <a:p>
            <a:pPr marL="725487" lvl="1" indent="-457200"/>
            <a:r>
              <a:rPr lang="en-GB" noProof="1"/>
              <a:t>The task should be clearly defined</a:t>
            </a:r>
          </a:p>
          <a:p>
            <a:pPr marL="725487" lvl="1" indent="-457200"/>
            <a:r>
              <a:rPr lang="en-GB" noProof="1"/>
              <a:t>But not trivial (‘mark all numbers in the text’)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66640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Create labelled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GB" noProof="1"/>
              <a:t>Human annotation</a:t>
            </a:r>
          </a:p>
          <a:p>
            <a:pPr lvl="1"/>
            <a:r>
              <a:rPr lang="en-GB" noProof="1"/>
              <a:t>Experts</a:t>
            </a:r>
          </a:p>
          <a:p>
            <a:pPr lvl="1"/>
            <a:r>
              <a:rPr lang="en-GB" noProof="1">
                <a:solidFill>
                  <a:srgbClr val="3477B2"/>
                </a:solidFill>
              </a:rPr>
              <a:t>Crowdsourcing</a:t>
            </a:r>
            <a:r>
              <a:rPr lang="en-GB" noProof="1"/>
              <a:t> (Amazon Mechanical Turk, Crowdflower)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noProof="1"/>
              <a:t>Compare the labels by different annotators to estimate the reliability of the data (</a:t>
            </a:r>
            <a:r>
              <a:rPr lang="en-GB" noProof="1">
                <a:solidFill>
                  <a:srgbClr val="3477B2"/>
                </a:solidFill>
              </a:rPr>
              <a:t>inter-rater agreement</a:t>
            </a:r>
            <a:r>
              <a:rPr lang="en-GB" noProof="1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268447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Create labelled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31242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1"/>
              <a:t>How many examples do you need?</a:t>
            </a:r>
          </a:p>
          <a:p>
            <a:pPr lvl="1"/>
            <a:r>
              <a:rPr lang="en-GB" noProof="1"/>
              <a:t>At least dozens/hundreds per category</a:t>
            </a:r>
          </a:p>
          <a:p>
            <a:pPr lvl="1"/>
            <a:r>
              <a:rPr lang="en-GB" noProof="1"/>
              <a:t>The more, the better</a:t>
            </a:r>
          </a:p>
          <a:p>
            <a:pPr lvl="1"/>
            <a:r>
              <a:rPr lang="en-GB" noProof="1"/>
              <a:t>The more difficult the problem, the more examples needed</a:t>
            </a:r>
          </a:p>
          <a:p>
            <a:pPr lvl="2"/>
            <a:endParaRPr lang="en-GB" noProof="1"/>
          </a:p>
          <a:p>
            <a:pPr lvl="2"/>
            <a:endParaRPr lang="en-GB" noProof="1"/>
          </a:p>
          <a:p>
            <a:endParaRPr lang="en-GB" noProof="1"/>
          </a:p>
        </p:txBody>
      </p:sp>
      <p:pic>
        <p:nvPicPr>
          <p:cNvPr id="5" name="Picture 4" descr="accuracy_boxpl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94" y="1828800"/>
            <a:ext cx="5105400" cy="3403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8600" y="5219701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396875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347663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800" noProof="1"/>
              <a:t>Example results for a binary classification task with increasing number of training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C206E-4D49-1E43-A281-885CA42C4574}"/>
              </a:ext>
            </a:extLst>
          </p:cNvPr>
          <p:cNvSpPr/>
          <p:nvPr/>
        </p:nvSpPr>
        <p:spPr>
          <a:xfrm>
            <a:off x="1524000" y="6188018"/>
            <a:ext cx="7329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/>
              <a:t>Van der Burgh, B., &amp; Verberne, S. (2019). The merits of Universal Language Model Fine-tuning for Small Datasets--a case with Dutch book reviews. </a:t>
            </a:r>
            <a:r>
              <a:rPr lang="en-GB" sz="1400" i="1"/>
              <a:t>arXiv preprint arXiv:1910.00896</a:t>
            </a:r>
            <a:r>
              <a:rPr lang="en-GB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05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Crowdsourcing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“Crowdsourcing is the act of taking a job traditionally performed by a designated agent (usually an employee) and outsourcing it to an undefined, generally large group of people in the form of an open call” -- Jeff Howe, 2006</a:t>
            </a:r>
          </a:p>
          <a:p>
            <a:pPr lvl="1"/>
            <a:r>
              <a:rPr lang="en-GB" noProof="1"/>
              <a:t>Useful for tasks that humans are typically good at while computers need a lot of examples to do it properly</a:t>
            </a:r>
          </a:p>
          <a:p>
            <a:pPr lvl="1"/>
            <a:r>
              <a:rPr lang="en-GB" noProof="1"/>
              <a:t>and where no experts are needed (no domain-specific knowledge needed)</a:t>
            </a:r>
          </a:p>
          <a:p>
            <a:pPr lvl="1"/>
            <a:r>
              <a:rPr lang="en-GB" noProof="1"/>
              <a:t>e.g. object detection in images, name detection in texts</a:t>
            </a:r>
          </a:p>
          <a:p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13076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Crowdsourcing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Main challenge: </a:t>
            </a:r>
            <a:r>
              <a:rPr lang="en-GB" noProof="1">
                <a:solidFill>
                  <a:srgbClr val="3477B2"/>
                </a:solidFill>
              </a:rPr>
              <a:t>quality control</a:t>
            </a:r>
          </a:p>
          <a:p>
            <a:pPr lvl="1"/>
            <a:r>
              <a:rPr lang="en-GB" noProof="1"/>
              <a:t>Don’t pay too little</a:t>
            </a:r>
          </a:p>
          <a:p>
            <a:pPr lvl="1"/>
            <a:r>
              <a:rPr lang="en-GB" noProof="1"/>
              <a:t>Have a check in the task set-up (e.g. workers need to answer one dummy question to make sure they pay attention)</a:t>
            </a:r>
          </a:p>
          <a:p>
            <a:pPr lvl="1"/>
            <a:r>
              <a:rPr lang="en-GB" noProof="1"/>
              <a:t>Say that their work is compared to expert annotations (also if you don’t)</a:t>
            </a:r>
          </a:p>
          <a:p>
            <a:pPr lvl="1"/>
            <a:r>
              <a:rPr lang="en-GB" noProof="1"/>
              <a:t>Evaluate the reliability of the data by measuring the inter-rater agreement (this is discussed next)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4044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annotation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03684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05800" cy="3916363"/>
          </a:xfrm>
        </p:spPr>
        <p:txBody>
          <a:bodyPr>
            <a:normAutofit fontScale="92500" lnSpcReduction="10000"/>
          </a:bodyPr>
          <a:lstStyle/>
          <a:p>
            <a:endParaRPr lang="en-GB"/>
          </a:p>
          <a:p>
            <a:endParaRPr lang="en-GB"/>
          </a:p>
          <a:p>
            <a:r>
              <a:rPr lang="en-GB"/>
              <a:t>Example goal: we want to train a classifier that can recognize the sharing of </a:t>
            </a:r>
            <a:r>
              <a:rPr lang="en-GB">
                <a:solidFill>
                  <a:srgbClr val="3477B2"/>
                </a:solidFill>
              </a:rPr>
              <a:t>personal experiences </a:t>
            </a:r>
            <a:r>
              <a:rPr lang="en-GB"/>
              <a:t>online. </a:t>
            </a:r>
          </a:p>
          <a:p>
            <a:r>
              <a:rPr lang="en-GB"/>
              <a:t>Example task: label a set of forum messages according to the question “Does the post contain a personal experience? (y/n)”</a:t>
            </a:r>
          </a:p>
          <a:p>
            <a:endParaRPr lang="en-GB"/>
          </a:p>
          <a:p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Exercise: </a:t>
            </a:r>
            <a:r>
              <a:rPr lang="en-GB">
                <a:solidFill>
                  <a:schemeClr val="tx2"/>
                </a:solidFill>
              </a:rPr>
              <a:t>create a single ordered list of 41 items [y,n] </a:t>
            </a:r>
            <a:br>
              <a:rPr lang="en-GB">
                <a:solidFill>
                  <a:schemeClr val="tx2"/>
                </a:solidFill>
              </a:rPr>
            </a:br>
            <a:r>
              <a:rPr lang="en-GB">
                <a:solidFill>
                  <a:schemeClr val="tx2"/>
                </a:solidFill>
              </a:rPr>
              <a:t>(sample in pdf also on Brightspace, week 5)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94582"/>
            <a:ext cx="8382000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600" noProof="1"/>
              <a:t>Make a sample of items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Define a set of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Write annotation guidelines version 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Test and revise the guidelines with new annotators until the guidelines are sufficiently clear</a:t>
            </a:r>
          </a:p>
        </p:txBody>
      </p:sp>
    </p:spTree>
    <p:extLst>
      <p:ext uri="{BB962C8B-B14F-4D97-AF65-F5344CB8AC3E}">
        <p14:creationId xmlns:p14="http://schemas.microsoft.com/office/powerpoint/2010/main" val="206020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difficulties did you encounter?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973485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difficulties did you encounter?</a:t>
            </a:r>
          </a:p>
          <a:p>
            <a:pPr lvl="1"/>
            <a:r>
              <a:rPr lang="en-GB"/>
              <a:t>Task definition</a:t>
            </a:r>
          </a:p>
          <a:p>
            <a:pPr lvl="1"/>
            <a:r>
              <a:rPr lang="en-GB"/>
              <a:t>The option to answer ‘?’</a:t>
            </a:r>
          </a:p>
          <a:p>
            <a:pPr lvl="1"/>
            <a:r>
              <a:rPr lang="en-GB"/>
              <a:t>The need for clear guidelines</a:t>
            </a:r>
          </a:p>
          <a:p>
            <a:r>
              <a:rPr lang="en-GB"/>
              <a:t>What about the reliability of your annotations?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8382000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600" noProof="1"/>
              <a:t>Make a sample of items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Define a set of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Write annotation guidelines version 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Test and revise the guidelines with new annotators until the guidelines are sufficiently clear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Human annotation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noProof="1"/>
              <a:t>Compare the labels by different annotators to estimate the reliability of the data </a:t>
            </a:r>
          </a:p>
        </p:txBody>
      </p:sp>
    </p:spTree>
    <p:extLst>
      <p:ext uri="{BB962C8B-B14F-4D97-AF65-F5344CB8AC3E}">
        <p14:creationId xmlns:p14="http://schemas.microsoft.com/office/powerpoint/2010/main" val="3536236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Inter-rater agreement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C2A3-DC63-F04C-A97F-9F6CAB5B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2E9F-AE18-DF45-BA77-73569A8A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collection of 10,000 documents. The term shark occurs in 10 documents. What is the idf for shark?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3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4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5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B3E22-48D8-2440-9700-8D236CCC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083137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Inter-rater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Human labelled example data = ‘the truth’ for the classifier</a:t>
            </a:r>
          </a:p>
          <a:p>
            <a:pPr lvl="1"/>
            <a:r>
              <a:rPr lang="en-GB" noProof="1"/>
              <a:t>both training and evaluation</a:t>
            </a:r>
          </a:p>
          <a:p>
            <a:r>
              <a:rPr lang="en-GB" noProof="1"/>
              <a:t>But 2 human classifiers do never fully agree</a:t>
            </a:r>
          </a:p>
          <a:p>
            <a:r>
              <a:rPr lang="en-GB" noProof="1"/>
              <a:t>We therefore always have part of the example data labelled by 2 or 3 raters and then compute the inter-rater agreement</a:t>
            </a:r>
          </a:p>
          <a:p>
            <a:pPr lvl="1"/>
            <a:r>
              <a:rPr lang="en-GB" noProof="1"/>
              <a:t>to know the reliability of the example data</a:t>
            </a:r>
          </a:p>
          <a:p>
            <a:pPr lvl="1"/>
            <a:r>
              <a:rPr lang="en-GB" noProof="1"/>
              <a:t>also a measure for the difficulty of the task</a:t>
            </a:r>
          </a:p>
          <a:p>
            <a:r>
              <a:rPr lang="en-GB" noProof="1"/>
              <a:t>Measure for inter-rater agreement: </a:t>
            </a:r>
            <a:r>
              <a:rPr lang="en-GB" noProof="1">
                <a:solidFill>
                  <a:srgbClr val="3477B2"/>
                </a:solidFill>
              </a:rPr>
              <a:t>Cohen’s Kappa</a:t>
            </a:r>
          </a:p>
          <a:p>
            <a:endParaRPr lang="en-GB" noProof="1"/>
          </a:p>
          <a:p>
            <a:endParaRPr lang="en-GB" noProof="1"/>
          </a:p>
          <a:p>
            <a:endParaRPr lang="en-GB" noProof="1"/>
          </a:p>
          <a:p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4037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Cohen’s Kappa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noProof="1"/>
          </a:p>
          <a:p>
            <a:endParaRPr lang="en-GB" noProof="1"/>
          </a:p>
          <a:p>
            <a:pPr marL="0" indent="0">
              <a:buNone/>
            </a:pPr>
            <a:endParaRPr lang="en-GB" noProof="1"/>
          </a:p>
          <a:p>
            <a:r>
              <a:rPr lang="en-GB" noProof="1"/>
              <a:t>Pr(a) = actual (measured) agreement: percentage agreed</a:t>
            </a:r>
          </a:p>
          <a:p>
            <a:r>
              <a:rPr lang="en-GB" noProof="1"/>
              <a:t>Pr(e) = expected (chance) agreement (based on the probabilities of occurrence of each of the values)</a:t>
            </a:r>
          </a:p>
          <a:p>
            <a:endParaRPr lang="en-GB" noProof="1"/>
          </a:p>
          <a:p>
            <a:endParaRPr lang="en-GB" noProof="1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1500114"/>
              </p:ext>
            </p:extLst>
          </p:nvPr>
        </p:nvGraphicFramePr>
        <p:xfrm>
          <a:off x="920537" y="1967864"/>
          <a:ext cx="2979776" cy="11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37" y="1967864"/>
                        <a:ext cx="2979776" cy="115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955085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Cohen’s Kappa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noProof="1"/>
          </a:p>
          <a:p>
            <a:endParaRPr lang="en-GB" noProof="1"/>
          </a:p>
          <a:p>
            <a:pPr marL="0" indent="0">
              <a:buNone/>
            </a:pPr>
            <a:endParaRPr lang="en-GB" noProof="1"/>
          </a:p>
          <a:p>
            <a:r>
              <a:rPr lang="en-GB" noProof="1"/>
              <a:t>Pr(a) = actual (measured) agreement: percentage agreed</a:t>
            </a:r>
          </a:p>
          <a:p>
            <a:r>
              <a:rPr lang="en-GB" noProof="1"/>
              <a:t>Pr(e) = expected (chance) agreement</a:t>
            </a:r>
          </a:p>
          <a:p>
            <a:endParaRPr lang="en-GB" noProof="1"/>
          </a:p>
          <a:p>
            <a:r>
              <a:rPr lang="en-GB" noProof="1"/>
              <a:t>Pr(a) =</a:t>
            </a:r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2734326"/>
              </p:ext>
            </p:extLst>
          </p:nvPr>
        </p:nvGraphicFramePr>
        <p:xfrm>
          <a:off x="920537" y="1967864"/>
          <a:ext cx="2979776" cy="11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37" y="1967864"/>
                        <a:ext cx="2979776" cy="115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61206"/>
              </p:ext>
            </p:extLst>
          </p:nvPr>
        </p:nvGraphicFramePr>
        <p:xfrm>
          <a:off x="5334000" y="1828800"/>
          <a:ext cx="2989416" cy="131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287">
                <a:tc rowSpan="2" gridSpan="2">
                  <a:txBody>
                    <a:bodyPr/>
                    <a:lstStyle/>
                    <a:p>
                      <a:r>
                        <a:rPr lang="nl-NL" sz="1700" dirty="0"/>
                        <a:t>Agreement</a:t>
                      </a:r>
                      <a:r>
                        <a:rPr lang="nl-NL" sz="1700" baseline="0" dirty="0"/>
                        <a:t> </a:t>
                      </a:r>
                      <a:r>
                        <a:rPr lang="nl-NL" sz="1700" baseline="0"/>
                        <a:t>table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2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64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64">
                <a:tc row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1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20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723442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Cohen’s Kappa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noProof="1"/>
          </a:p>
          <a:p>
            <a:endParaRPr lang="en-GB" noProof="1"/>
          </a:p>
          <a:p>
            <a:pPr marL="0" indent="0">
              <a:buNone/>
            </a:pPr>
            <a:endParaRPr lang="en-GB" noProof="1"/>
          </a:p>
          <a:p>
            <a:r>
              <a:rPr lang="en-GB" noProof="1"/>
              <a:t>Pr(a) = actual (measured) agreement: percentage agreed</a:t>
            </a:r>
          </a:p>
          <a:p>
            <a:r>
              <a:rPr lang="en-GB" noProof="1"/>
              <a:t>Pr(e) = expected (chance) agreement</a:t>
            </a:r>
          </a:p>
          <a:p>
            <a:endParaRPr lang="en-GB" noProof="1"/>
          </a:p>
          <a:p>
            <a:r>
              <a:rPr lang="en-GB" noProof="1"/>
              <a:t>Pr(a) = (20+15)/(20+5+10+15) = 35/50 = 0.70</a:t>
            </a:r>
          </a:p>
          <a:p>
            <a:endParaRPr lang="en-GB" noProof="1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/>
        </p:nvGraphicFramePr>
        <p:xfrm>
          <a:off x="920537" y="1967864"/>
          <a:ext cx="2979776" cy="11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9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37" y="1967864"/>
                        <a:ext cx="2979776" cy="115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1828800"/>
          <a:ext cx="2989416" cy="131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287">
                <a:tc rowSpan="2" gridSpan="2">
                  <a:txBody>
                    <a:bodyPr/>
                    <a:lstStyle/>
                    <a:p>
                      <a:r>
                        <a:rPr lang="nl-NL" sz="1700" dirty="0"/>
                        <a:t>Agreement</a:t>
                      </a:r>
                      <a:r>
                        <a:rPr lang="nl-NL" sz="1700" baseline="0" dirty="0"/>
                        <a:t> </a:t>
                      </a:r>
                      <a:r>
                        <a:rPr lang="nl-NL" sz="1700" baseline="0"/>
                        <a:t>table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2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64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64">
                <a:tc row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1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20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998622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Cohen’s Kappa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endParaRPr lang="en-GB" noProof="1"/>
          </a:p>
          <a:p>
            <a:endParaRPr lang="en-GB" noProof="1"/>
          </a:p>
          <a:p>
            <a:pPr marL="0" indent="0">
              <a:buNone/>
            </a:pPr>
            <a:endParaRPr lang="en-GB" noProof="1"/>
          </a:p>
          <a:p>
            <a:r>
              <a:rPr lang="en-GB" noProof="1"/>
              <a:t>Pr(e):</a:t>
            </a:r>
          </a:p>
          <a:p>
            <a:pPr lvl="1"/>
            <a:r>
              <a:rPr lang="en-GB" noProof="1"/>
              <a:t>A1 says ‘yes’ to 25 items </a:t>
            </a:r>
            <a:r>
              <a:rPr lang="en-GB" noProof="1">
                <a:sym typeface="Wingdings" panose="05000000000000000000" pitchFamily="2" charset="2"/>
              </a:rPr>
              <a:t> 50% of all items</a:t>
            </a:r>
            <a:endParaRPr lang="en-GB" noProof="1"/>
          </a:p>
          <a:p>
            <a:pPr lvl="1"/>
            <a:r>
              <a:rPr lang="en-GB" noProof="1"/>
              <a:t>A2 says ‘yes’ to 30 items </a:t>
            </a:r>
            <a:r>
              <a:rPr lang="en-GB" noProof="1">
                <a:sym typeface="Wingdings" panose="05000000000000000000" pitchFamily="2" charset="2"/>
              </a:rPr>
              <a:t> 60% all items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Pr(e,yes) = 0.50*0.60 = 0.30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Pr(e,no) =</a:t>
            </a:r>
            <a:endParaRPr lang="en-GB" noProof="1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0770598"/>
              </p:ext>
            </p:extLst>
          </p:nvPr>
        </p:nvGraphicFramePr>
        <p:xfrm>
          <a:off x="920537" y="1967864"/>
          <a:ext cx="2979776" cy="11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37" y="1967864"/>
                        <a:ext cx="2979776" cy="115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13164"/>
              </p:ext>
            </p:extLst>
          </p:nvPr>
        </p:nvGraphicFramePr>
        <p:xfrm>
          <a:off x="5334000" y="1828800"/>
          <a:ext cx="2989416" cy="131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287">
                <a:tc rowSpan="2" gridSpan="2">
                  <a:txBody>
                    <a:bodyPr/>
                    <a:lstStyle/>
                    <a:p>
                      <a:r>
                        <a:rPr lang="nl-NL" sz="1700" dirty="0"/>
                        <a:t>Agreement</a:t>
                      </a:r>
                      <a:r>
                        <a:rPr lang="nl-NL" sz="1700" baseline="0" dirty="0"/>
                        <a:t> table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2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64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64">
                <a:tc row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1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20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979081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Cohen’s Kappa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endParaRPr lang="en-GB" noProof="1"/>
          </a:p>
          <a:p>
            <a:endParaRPr lang="en-GB" noProof="1"/>
          </a:p>
          <a:p>
            <a:pPr marL="0" indent="0">
              <a:buNone/>
            </a:pPr>
            <a:endParaRPr lang="en-GB" noProof="1"/>
          </a:p>
          <a:p>
            <a:r>
              <a:rPr lang="en-GB" noProof="1"/>
              <a:t>Pr(e):</a:t>
            </a:r>
          </a:p>
          <a:p>
            <a:pPr lvl="1"/>
            <a:r>
              <a:rPr lang="en-GB" noProof="1"/>
              <a:t>A1 says ‘yes’ to 25 items </a:t>
            </a:r>
            <a:r>
              <a:rPr lang="en-GB" noProof="1">
                <a:sym typeface="Wingdings" panose="05000000000000000000" pitchFamily="2" charset="2"/>
              </a:rPr>
              <a:t> 50% of all items</a:t>
            </a:r>
            <a:endParaRPr lang="en-GB" noProof="1"/>
          </a:p>
          <a:p>
            <a:pPr lvl="1"/>
            <a:r>
              <a:rPr lang="en-GB" noProof="1"/>
              <a:t>A2 says ‘yes’ to 30 items </a:t>
            </a:r>
            <a:r>
              <a:rPr lang="en-GB" noProof="1">
                <a:sym typeface="Wingdings" panose="05000000000000000000" pitchFamily="2" charset="2"/>
              </a:rPr>
              <a:t> 60% all items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Pr(e,yes) = 0.50*0.60 = 0.30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Pr(e,no) = 0.50*0.40 = 0.20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Pr(e) = Pr(e,yes) + Pr(e,no) = 0.50</a:t>
            </a:r>
            <a:endParaRPr lang="en-GB" noProof="1"/>
          </a:p>
          <a:p>
            <a:endParaRPr lang="en-GB" noProof="1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920537" y="1967864"/>
          <a:ext cx="2979776" cy="11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4" imgW="1079280" imgH="419040" progId="Equation.3">
                  <p:embed/>
                </p:oleObj>
              </mc:Choice>
              <mc:Fallback>
                <p:oleObj name="Equation" r:id="rId4" imgW="1079280" imgH="41904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37" y="1967864"/>
                        <a:ext cx="2979776" cy="115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828800"/>
          <a:ext cx="2989416" cy="131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287">
                <a:tc rowSpan="2" gridSpan="2">
                  <a:txBody>
                    <a:bodyPr/>
                    <a:lstStyle/>
                    <a:p>
                      <a:r>
                        <a:rPr lang="nl-NL" sz="1700" dirty="0"/>
                        <a:t>Agreement</a:t>
                      </a:r>
                      <a:r>
                        <a:rPr lang="nl-NL" sz="1700" baseline="0" dirty="0"/>
                        <a:t> table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2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64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64">
                <a:tc row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1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20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205764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Cohen’s Kappa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 fontScale="92500" lnSpcReduction="10000"/>
          </a:bodyPr>
          <a:lstStyle/>
          <a:p>
            <a:endParaRPr lang="en-GB" noProof="1"/>
          </a:p>
          <a:p>
            <a:endParaRPr lang="en-GB" noProof="1"/>
          </a:p>
          <a:p>
            <a:pPr marL="0" indent="0">
              <a:buNone/>
            </a:pPr>
            <a:endParaRPr lang="en-GB" noProof="1"/>
          </a:p>
          <a:p>
            <a:r>
              <a:rPr lang="en-GB" noProof="1"/>
              <a:t>Pr(e):</a:t>
            </a:r>
          </a:p>
          <a:p>
            <a:pPr lvl="1"/>
            <a:r>
              <a:rPr lang="en-GB" noProof="1"/>
              <a:t>A1 says ‘yes’ to 25 items </a:t>
            </a:r>
            <a:r>
              <a:rPr lang="en-GB" noProof="1">
                <a:sym typeface="Wingdings" panose="05000000000000000000" pitchFamily="2" charset="2"/>
              </a:rPr>
              <a:t> 50% of all items</a:t>
            </a:r>
            <a:endParaRPr lang="en-GB" noProof="1"/>
          </a:p>
          <a:p>
            <a:pPr lvl="1"/>
            <a:r>
              <a:rPr lang="en-GB" noProof="1"/>
              <a:t>A2 says ‘yes’ to 30 items </a:t>
            </a:r>
            <a:r>
              <a:rPr lang="en-GB" noProof="1">
                <a:sym typeface="Wingdings" panose="05000000000000000000" pitchFamily="2" charset="2"/>
              </a:rPr>
              <a:t> 60% all items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Pr(e,yes) = 0.50*0.60 = 0.30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Pr(e,no) = 0.50*0.40 = 0.20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Pr(e) = Pr(e,yes) + Pr(e,no) = 0.50</a:t>
            </a:r>
            <a:endParaRPr lang="en-GB" noProof="1"/>
          </a:p>
          <a:p>
            <a:r>
              <a:rPr lang="en-GB" noProof="1"/>
              <a:t>K = (0.70 – 0.50)/(1 – 0.50) = 0.20/0.50 = 0.40</a:t>
            </a:r>
          </a:p>
          <a:p>
            <a:endParaRPr lang="en-GB" noProof="1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920537" y="1967864"/>
          <a:ext cx="2979776" cy="11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37" y="1967864"/>
                        <a:ext cx="2979776" cy="115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828800"/>
          <a:ext cx="2989416" cy="131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287">
                <a:tc rowSpan="2" gridSpan="2">
                  <a:txBody>
                    <a:bodyPr/>
                    <a:lstStyle/>
                    <a:p>
                      <a:r>
                        <a:rPr lang="nl-NL" sz="1700" dirty="0"/>
                        <a:t>Agreement</a:t>
                      </a:r>
                      <a:r>
                        <a:rPr lang="nl-NL" sz="1700" baseline="0" dirty="0"/>
                        <a:t> table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2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64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64">
                <a:tc row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1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20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116806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interpretation of Kappa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&lt; 0: no agreement</a:t>
            </a:r>
          </a:p>
          <a:p>
            <a:r>
              <a:rPr lang="en-US"/>
              <a:t>0–0.20: slight agreement</a:t>
            </a:r>
          </a:p>
          <a:p>
            <a:r>
              <a:rPr lang="en-US"/>
              <a:t>0.21–0.40: fair agreement</a:t>
            </a:r>
          </a:p>
          <a:p>
            <a:r>
              <a:rPr lang="en-US"/>
              <a:t>0.41–0.60: moderate agreement</a:t>
            </a:r>
          </a:p>
          <a:p>
            <a:r>
              <a:rPr lang="en-US"/>
              <a:t>0.61–0.80: substantial agreement</a:t>
            </a:r>
          </a:p>
          <a:p>
            <a:r>
              <a:rPr lang="en-US"/>
              <a:t>0.81–1: almost perfect agreement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60198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Landis, J. R., &amp; Koch, G. G. (1977). The measurement of observer agreement for categorical data. biometrics, 159-174.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996269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Compare your y/n labels to the ones of your neighbour</a:t>
            </a:r>
          </a:p>
          <a:p>
            <a:r>
              <a:rPr lang="en-GB"/>
              <a:t>Make the agreement table</a:t>
            </a:r>
          </a:p>
          <a:p>
            <a:r>
              <a:rPr lang="en-GB"/>
              <a:t>Compute the </a:t>
            </a:r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inter-rater agreement </a:t>
            </a:r>
            <a:r>
              <a:rPr lang="en-GB"/>
              <a:t>between your annotations in terms of Cohen’s Kappa</a:t>
            </a:r>
          </a:p>
          <a:p>
            <a:r>
              <a:rPr lang="en-GB"/>
              <a:t>Example repeated on the next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312385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Cohen’s Kappa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 fontScale="92500" lnSpcReduction="10000"/>
          </a:bodyPr>
          <a:lstStyle/>
          <a:p>
            <a:endParaRPr lang="en-GB" noProof="1"/>
          </a:p>
          <a:p>
            <a:endParaRPr lang="en-GB" noProof="1"/>
          </a:p>
          <a:p>
            <a:pPr marL="0" indent="0">
              <a:buNone/>
            </a:pPr>
            <a:endParaRPr lang="en-GB" noProof="1"/>
          </a:p>
          <a:p>
            <a:r>
              <a:rPr lang="en-GB" noProof="1"/>
              <a:t>Pr(e):</a:t>
            </a:r>
          </a:p>
          <a:p>
            <a:pPr lvl="1"/>
            <a:r>
              <a:rPr lang="en-GB" noProof="1"/>
              <a:t>A1 says ‘yes’ to 25 items </a:t>
            </a:r>
            <a:r>
              <a:rPr lang="en-GB" noProof="1">
                <a:sym typeface="Wingdings" panose="05000000000000000000" pitchFamily="2" charset="2"/>
              </a:rPr>
              <a:t> 50% of all items</a:t>
            </a:r>
            <a:endParaRPr lang="en-GB" noProof="1"/>
          </a:p>
          <a:p>
            <a:pPr lvl="1"/>
            <a:r>
              <a:rPr lang="en-GB" noProof="1"/>
              <a:t>A2 says ‘yes’ to 30 items </a:t>
            </a:r>
            <a:r>
              <a:rPr lang="en-GB" noProof="1">
                <a:sym typeface="Wingdings" panose="05000000000000000000" pitchFamily="2" charset="2"/>
              </a:rPr>
              <a:t> 60% all items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Pr(e,yes) = 0.50*0.60 = 0.30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Pr(e,no) = 0.50*0.40 = 0.20</a:t>
            </a:r>
          </a:p>
          <a:p>
            <a:pPr lvl="1"/>
            <a:r>
              <a:rPr lang="en-GB" noProof="1">
                <a:sym typeface="Wingdings" panose="05000000000000000000" pitchFamily="2" charset="2"/>
              </a:rPr>
              <a:t>Pr(e) = Pr(e,yes) + Pr(e,no) = 0.50</a:t>
            </a:r>
            <a:endParaRPr lang="en-GB" noProof="1"/>
          </a:p>
          <a:p>
            <a:r>
              <a:rPr lang="en-GB" noProof="1"/>
              <a:t>K = (0.70 – 0.50)/(1 – 0.50) = 0.20/0.50 = 0.40</a:t>
            </a:r>
          </a:p>
          <a:p>
            <a:endParaRPr lang="en-GB" noProof="1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920537" y="1967864"/>
          <a:ext cx="2979776" cy="115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37" y="1967864"/>
                        <a:ext cx="2979776" cy="115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828800"/>
          <a:ext cx="2989416" cy="131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287">
                <a:tc rowSpan="2" gridSpan="2">
                  <a:txBody>
                    <a:bodyPr/>
                    <a:lstStyle/>
                    <a:p>
                      <a:r>
                        <a:rPr lang="nl-NL" sz="1700" dirty="0"/>
                        <a:t>Agreement</a:t>
                      </a:r>
                      <a:r>
                        <a:rPr lang="nl-NL" sz="1700" baseline="0" dirty="0"/>
                        <a:t> table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2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64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64">
                <a:tc rowSpan="2">
                  <a:txBody>
                    <a:bodyPr/>
                    <a:lstStyle/>
                    <a:p>
                      <a:r>
                        <a:rPr lang="nl-NL" sz="1700" dirty="0"/>
                        <a:t>A</a:t>
                      </a:r>
                      <a:r>
                        <a:rPr lang="nl-NL" sz="1700" baseline="0" dirty="0"/>
                        <a:t>1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Yes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20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No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10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15</a:t>
                      </a:r>
                      <a:endParaRPr lang="en-GB" sz="1700" dirty="0"/>
                    </a:p>
                  </a:txBody>
                  <a:tcPr marL="64302" marR="64302" marT="32136" marB="321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97269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1E80-023C-3A46-97E6-8363E168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2719-BF65-F54F-BE94-6A1DDE9B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document with length 100 in which the term shark occurs once. According to the log-variant of term frequency, what is the tf of shark for this document?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-2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0.01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0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8FE0E-80AE-7949-9ADC-E4EC0B7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983657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210246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Read:</a:t>
            </a:r>
          </a:p>
          <a:p>
            <a:pPr lvl="1"/>
            <a:r>
              <a:rPr lang="en-US" dirty="0"/>
              <a:t>Finin et al. (2010) “Annotating named entities in Twitter data with crowdsourcing”.</a:t>
            </a:r>
          </a:p>
          <a:p>
            <a:pPr lvl="1"/>
            <a:r>
              <a:rPr lang="en-US"/>
              <a:t>McHugh  (2012). “Interrater reliability: the kappa statistic” (reference paper for the explanation of Kappa)</a:t>
            </a:r>
          </a:p>
          <a:p>
            <a:r>
              <a:rPr lang="en-GB">
                <a:solidFill>
                  <a:srgbClr val="3477B2"/>
                </a:solidFill>
              </a:rPr>
              <a:t>Complete assignment 1</a:t>
            </a:r>
            <a:r>
              <a:rPr lang="en-GB"/>
              <a:t>: text categorization</a:t>
            </a:r>
          </a:p>
          <a:p>
            <a:pPr lvl="1"/>
            <a:r>
              <a:rPr lang="en-GB"/>
              <a:t>See Brightspace: Assignments -&gt; Assignment 1</a:t>
            </a:r>
          </a:p>
          <a:p>
            <a:pPr lvl="1"/>
            <a:r>
              <a:rPr lang="en-GB" b="1"/>
              <a:t>Deadline: October 18</a:t>
            </a:r>
          </a:p>
          <a:p>
            <a:pPr lvl="1"/>
            <a:r>
              <a:rPr lang="en-GB"/>
              <a:t>Submit your report as PDF and your python code as separate file.</a:t>
            </a:r>
          </a:p>
          <a:p>
            <a:pPr lvl="1"/>
            <a:r>
              <a:rPr lang="en-GB"/>
              <a:t>Your report should not be longer than 3 pages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18154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Reminder about course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assessment of the course consists of </a:t>
            </a:r>
          </a:p>
          <a:p>
            <a:pPr lvl="1"/>
            <a:r>
              <a:rPr lang="en-GB" dirty="0"/>
              <a:t>a written exam (50% of course grade) </a:t>
            </a:r>
          </a:p>
          <a:p>
            <a:pPr lvl="1"/>
            <a:r>
              <a:rPr lang="en-GB" dirty="0"/>
              <a:t>practical assignments (50% of course grade)</a:t>
            </a:r>
          </a:p>
          <a:p>
            <a:pPr lvl="2"/>
            <a:r>
              <a:rPr lang="en-GB" dirty="0">
                <a:solidFill>
                  <a:srgbClr val="3477B2"/>
                </a:solidFill>
              </a:rPr>
              <a:t>two smaller assignments </a:t>
            </a:r>
            <a:r>
              <a:rPr lang="en-GB" dirty="0"/>
              <a:t>(10% each) during the course</a:t>
            </a:r>
          </a:p>
          <a:p>
            <a:pPr lvl="2"/>
            <a:r>
              <a:rPr lang="en-GB" dirty="0"/>
              <a:t>one more substantial assignment (30%) at the end of the course</a:t>
            </a:r>
          </a:p>
          <a:p>
            <a:r>
              <a:rPr lang="en-GB" dirty="0"/>
              <a:t>Passing the course:</a:t>
            </a:r>
          </a:p>
          <a:p>
            <a:pPr lvl="1"/>
            <a:r>
              <a:rPr lang="en-GB" dirty="0"/>
              <a:t>The average grade for the written exam and the practical assignments should be 5.5 or higher in order to complete the course. </a:t>
            </a:r>
          </a:p>
          <a:p>
            <a:pPr lvl="1"/>
            <a:r>
              <a:rPr lang="en-GB" dirty="0"/>
              <a:t>If a task is not submitted the grade for that task is 0</a:t>
            </a:r>
          </a:p>
          <a:p>
            <a:r>
              <a:rPr lang="en-GB" dirty="0">
                <a:solidFill>
                  <a:srgbClr val="000000"/>
                </a:solidFill>
              </a:rPr>
              <a:t>Re-sit deadline for assignment 1 and 2: January 16. 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Maximum grade at re-sit is 6.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806539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After this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describe the advantages and disadvantages of using benchmark data, existing human-labelled data, user-generated content, and crowdsourcing</a:t>
            </a:r>
          </a:p>
          <a:p>
            <a:r>
              <a:rPr lang="en-US" dirty="0"/>
              <a:t>You can describe the challenges of manual annotations</a:t>
            </a:r>
          </a:p>
          <a:p>
            <a:r>
              <a:rPr lang="en-US" dirty="0"/>
              <a:t>You can calculate inter-rater agreement between two human annotators in terms of Cohen’s Kappa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17675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4E8A-C16B-1641-8EE8-E0423D2D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7999-B21F-734D-B9FD-8C174B5D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add-one smoothing in Naive Bayes?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to the occurrence of each category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for each term in the vocabulary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for each term in the vocabulary for each category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to the posterior probability of a class given a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14EC3-8E8C-4844-9281-4FEBB6BC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37046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C132-0F4E-4644-A139-D1D2C39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EB85-3FA1-F44B-BDA5-11906372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Have you worked on the exercise of week 4 (text categorization)?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 have completed it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 have completed at least half of it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 have started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9B336-6807-FA4A-BED8-879AB1AE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25937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Exercise: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https://scikit-learn.org/stable/tutorial/text_analytics/working_with_text_data.html</a:t>
            </a:r>
            <a:r>
              <a:rPr lang="en-GB"/>
              <a:t> </a:t>
            </a:r>
          </a:p>
          <a:p>
            <a:r>
              <a:rPr lang="en-GB" noProof="0"/>
              <a:t>Some possible challenges you might have encountered:</a:t>
            </a:r>
          </a:p>
          <a:p>
            <a:pPr lvl="1"/>
            <a:r>
              <a:rPr lang="en-GB"/>
              <a:t>compatibility warnings (Python 3/Python 2)</a:t>
            </a:r>
          </a:p>
          <a:p>
            <a:pPr lvl="1"/>
            <a:r>
              <a:rPr lang="en-GB"/>
              <a:t>version errors?</a:t>
            </a:r>
            <a:br>
              <a:rPr lang="en-GB"/>
            </a:br>
            <a:r>
              <a:rPr lang="en-GB" i="1">
                <a:solidFill>
                  <a:srgbClr val="808080"/>
                </a:solidFill>
                <a:effectLst/>
              </a:rPr>
              <a:t>#from sklearn.model_selection import GridSearchCV</a:t>
            </a:r>
            <a:br>
              <a:rPr lang="en-GB" i="1">
                <a:solidFill>
                  <a:srgbClr val="808080"/>
                </a:solidFill>
                <a:effectLst/>
              </a:rPr>
            </a:br>
            <a:r>
              <a:rPr lang="en-GB" b="1">
                <a:solidFill>
                  <a:srgbClr val="000080"/>
                </a:solidFill>
                <a:effectLst/>
              </a:rPr>
              <a:t>from </a:t>
            </a:r>
            <a:r>
              <a:rPr lang="en-GB"/>
              <a:t>sklearn.grid_search </a:t>
            </a:r>
            <a:r>
              <a:rPr lang="en-GB" b="1">
                <a:solidFill>
                  <a:srgbClr val="000080"/>
                </a:solidFill>
                <a:effectLst/>
              </a:rPr>
              <a:t>import </a:t>
            </a:r>
            <a:r>
              <a:rPr lang="en-GB"/>
              <a:t>GridSearchCV</a:t>
            </a:r>
          </a:p>
          <a:p>
            <a:pPr lvl="1"/>
            <a:endParaRPr lang="en-GB"/>
          </a:p>
          <a:p>
            <a:r>
              <a:rPr lang="en-GB"/>
              <a:t>Please contact the TAs if you have any questions</a:t>
            </a:r>
          </a:p>
          <a:p>
            <a:pPr lvl="1"/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26091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(week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evaluated a classifier for spam on 1000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graphicFrame>
        <p:nvGraphicFramePr>
          <p:cNvPr id="9" name="Tijdelijke aanduiding voor inhoud 12"/>
          <p:cNvGraphicFramePr>
            <a:graphicFrameLocks/>
          </p:cNvGraphicFramePr>
          <p:nvPr/>
        </p:nvGraphicFramePr>
        <p:xfrm>
          <a:off x="457200" y="2514600"/>
          <a:ext cx="8422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5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GB" sz="2000" noProof="0"/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True (reference):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True</a:t>
                      </a:r>
                      <a:r>
                        <a:rPr lang="en-GB" sz="2000" baseline="0" noProof="0"/>
                        <a:t> (reference)</a:t>
                      </a:r>
                      <a:r>
                        <a:rPr lang="en-GB" sz="2000" noProof="0"/>
                        <a:t>:</a:t>
                      </a:r>
                      <a:r>
                        <a:rPr lang="en-GB" sz="2000" baseline="0" noProof="0"/>
                        <a:t> no spam</a:t>
                      </a:r>
                      <a:endParaRPr lang="en-GB" sz="2000" noProof="0"/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noProof="0" dirty="0"/>
                        <a:t>Assigned: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600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400</a:t>
                      </a:r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noProof="0"/>
                        <a:t>Assigned: no spam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200</a:t>
                      </a:r>
                    </a:p>
                  </a:txBody>
                  <a:tcPr marL="98764" marR="98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/>
                        <a:t>800</a:t>
                      </a:r>
                    </a:p>
                  </a:txBody>
                  <a:tcPr marL="98764" marR="987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ting a Cours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Charting a Course by Wes Moss.potx</Template>
  <TotalTime>90280</TotalTime>
  <Words>2463</Words>
  <Application>Microsoft Macintosh PowerPoint</Application>
  <PresentationFormat>On-screen Show (4:3)</PresentationFormat>
  <Paragraphs>457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Wingdings</vt:lpstr>
      <vt:lpstr>Charting a Course</vt:lpstr>
      <vt:lpstr>Equation</vt:lpstr>
      <vt:lpstr>Text Mining</vt:lpstr>
      <vt:lpstr>Today’s lecture</vt:lpstr>
      <vt:lpstr>Quiz about week 4</vt:lpstr>
      <vt:lpstr>Quiz about week 4</vt:lpstr>
      <vt:lpstr>Quiz about week 4</vt:lpstr>
      <vt:lpstr>Quiz about week 4</vt:lpstr>
      <vt:lpstr>Quiz about week 4</vt:lpstr>
      <vt:lpstr>Exercise: text categorization</vt:lpstr>
      <vt:lpstr>Exercise (week 4)</vt:lpstr>
      <vt:lpstr>Exercise (week 4)</vt:lpstr>
      <vt:lpstr>Exercise (week 4)</vt:lpstr>
      <vt:lpstr>Classifier evaluation</vt:lpstr>
      <vt:lpstr>Example data</vt:lpstr>
      <vt:lpstr>Why do we need example data?</vt:lpstr>
      <vt:lpstr>How to get example data</vt:lpstr>
      <vt:lpstr>Existing labelled data</vt:lpstr>
      <vt:lpstr>How to get example data</vt:lpstr>
      <vt:lpstr>Benchmark data</vt:lpstr>
      <vt:lpstr>Benchmark data</vt:lpstr>
      <vt:lpstr>Benchmark data</vt:lpstr>
      <vt:lpstr>Benchmark data</vt:lpstr>
      <vt:lpstr>Existing human labels</vt:lpstr>
      <vt:lpstr>Existing human labels</vt:lpstr>
      <vt:lpstr>Existing human labels</vt:lpstr>
      <vt:lpstr>Labelled User-generated content</vt:lpstr>
      <vt:lpstr>Labelled User-generated content</vt:lpstr>
      <vt:lpstr>Labelled User-generated content</vt:lpstr>
      <vt:lpstr>Labelled User-generated content</vt:lpstr>
      <vt:lpstr>Create labelled data</vt:lpstr>
      <vt:lpstr>Create labelled data</vt:lpstr>
      <vt:lpstr>Create labelled data</vt:lpstr>
      <vt:lpstr>Create labelled data</vt:lpstr>
      <vt:lpstr>Crowdsourcing</vt:lpstr>
      <vt:lpstr>Crowdsourcing</vt:lpstr>
      <vt:lpstr>Data annotation</vt:lpstr>
      <vt:lpstr>Example task</vt:lpstr>
      <vt:lpstr>Discussion</vt:lpstr>
      <vt:lpstr>Discussion</vt:lpstr>
      <vt:lpstr>Inter-rater agreement</vt:lpstr>
      <vt:lpstr>Inter-rater agreement</vt:lpstr>
      <vt:lpstr>Cohen’s Kappa</vt:lpstr>
      <vt:lpstr>Cohen’s Kappa</vt:lpstr>
      <vt:lpstr>Cohen’s Kappa</vt:lpstr>
      <vt:lpstr>Cohen’s Kappa</vt:lpstr>
      <vt:lpstr>Cohen’s Kappa</vt:lpstr>
      <vt:lpstr>Cohen’s Kappa</vt:lpstr>
      <vt:lpstr>interpretation of Kappa</vt:lpstr>
      <vt:lpstr>Exercise</vt:lpstr>
      <vt:lpstr>Cohen’s Kappa example</vt:lpstr>
      <vt:lpstr>Conclusions</vt:lpstr>
      <vt:lpstr>Homework</vt:lpstr>
      <vt:lpstr>Reminder about course grading</vt:lpstr>
      <vt:lpstr>After this lecture…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Charting a Course</dc:title>
  <dc:subject/>
  <dc:creator/>
  <cp:keywords/>
  <dc:description/>
  <cp:lastModifiedBy>Suzan Verberne</cp:lastModifiedBy>
  <cp:revision>1213</cp:revision>
  <cp:lastPrinted>2018-02-20T17:27:00Z</cp:lastPrinted>
  <dcterms:created xsi:type="dcterms:W3CDTF">2010-05-21T00:08:13Z</dcterms:created>
  <dcterms:modified xsi:type="dcterms:W3CDTF">2021-10-05T10:11:05Z</dcterms:modified>
  <cp:category/>
</cp:coreProperties>
</file>