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57"/>
  </p:notesMasterIdLst>
  <p:handoutMasterIdLst>
    <p:handoutMasterId r:id="rId58"/>
  </p:handoutMasterIdLst>
  <p:sldIdLst>
    <p:sldId id="258" r:id="rId2"/>
    <p:sldId id="257" r:id="rId3"/>
    <p:sldId id="335" r:id="rId4"/>
    <p:sldId id="515" r:id="rId5"/>
    <p:sldId id="516" r:id="rId6"/>
    <p:sldId id="517" r:id="rId7"/>
    <p:sldId id="448" r:id="rId8"/>
    <p:sldId id="450" r:id="rId9"/>
    <p:sldId id="451" r:id="rId10"/>
    <p:sldId id="452" r:id="rId11"/>
    <p:sldId id="455" r:id="rId12"/>
    <p:sldId id="498" r:id="rId13"/>
    <p:sldId id="491" r:id="rId14"/>
    <p:sldId id="460" r:id="rId15"/>
    <p:sldId id="501" r:id="rId16"/>
    <p:sldId id="461" r:id="rId17"/>
    <p:sldId id="489" r:id="rId18"/>
    <p:sldId id="518" r:id="rId19"/>
    <p:sldId id="512" r:id="rId20"/>
    <p:sldId id="456" r:id="rId21"/>
    <p:sldId id="502" r:id="rId22"/>
    <p:sldId id="488" r:id="rId23"/>
    <p:sldId id="503" r:id="rId24"/>
    <p:sldId id="458" r:id="rId25"/>
    <p:sldId id="459" r:id="rId26"/>
    <p:sldId id="504" r:id="rId27"/>
    <p:sldId id="511" r:id="rId28"/>
    <p:sldId id="463" r:id="rId29"/>
    <p:sldId id="464" r:id="rId30"/>
    <p:sldId id="465" r:id="rId31"/>
    <p:sldId id="466" r:id="rId32"/>
    <p:sldId id="505" r:id="rId33"/>
    <p:sldId id="490" r:id="rId34"/>
    <p:sldId id="467" r:id="rId35"/>
    <p:sldId id="506" r:id="rId36"/>
    <p:sldId id="507" r:id="rId37"/>
    <p:sldId id="493" r:id="rId38"/>
    <p:sldId id="468" r:id="rId39"/>
    <p:sldId id="469" r:id="rId40"/>
    <p:sldId id="470" r:id="rId41"/>
    <p:sldId id="508" r:id="rId42"/>
    <p:sldId id="492" r:id="rId43"/>
    <p:sldId id="471" r:id="rId44"/>
    <p:sldId id="474" r:id="rId45"/>
    <p:sldId id="472" r:id="rId46"/>
    <p:sldId id="476" r:id="rId47"/>
    <p:sldId id="545" r:id="rId48"/>
    <p:sldId id="546" r:id="rId49"/>
    <p:sldId id="553" r:id="rId50"/>
    <p:sldId id="547" r:id="rId51"/>
    <p:sldId id="552" r:id="rId52"/>
    <p:sldId id="271" r:id="rId53"/>
    <p:sldId id="272" r:id="rId54"/>
    <p:sldId id="554" r:id="rId55"/>
    <p:sldId id="293" r:id="rId5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1">
          <p15:clr>
            <a:srgbClr val="A4A3A4"/>
          </p15:clr>
        </p15:guide>
        <p15:guide id="2" orient="horz" pos="1204">
          <p15:clr>
            <a:srgbClr val="A4A3A4"/>
          </p15:clr>
        </p15:guide>
        <p15:guide id="3" pos="2880">
          <p15:clr>
            <a:srgbClr val="A4A3A4"/>
          </p15:clr>
        </p15:guide>
        <p15:guide id="4" pos="38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 Kriege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18" autoAdjust="0"/>
    <p:restoredTop sz="80196" autoAdjust="0"/>
  </p:normalViewPr>
  <p:slideViewPr>
    <p:cSldViewPr>
      <p:cViewPr varScale="1">
        <p:scale>
          <a:sx n="86" d="100"/>
          <a:sy n="86" d="100"/>
        </p:scale>
        <p:origin x="1304" y="200"/>
      </p:cViewPr>
      <p:guideLst>
        <p:guide orient="horz" pos="2681"/>
        <p:guide orient="horz" pos="1204"/>
        <p:guide pos="2880"/>
        <p:guide pos="384"/>
      </p:guideLst>
    </p:cSldViewPr>
  </p:slideViewPr>
  <p:outlineViewPr>
    <p:cViewPr>
      <p:scale>
        <a:sx n="33" d="100"/>
        <a:sy n="33" d="100"/>
      </p:scale>
      <p:origin x="32" y="24040"/>
    </p:cViewPr>
  </p:outlineViewPr>
  <p:notesTextViewPr>
    <p:cViewPr>
      <p:scale>
        <a:sx n="1" d="1"/>
        <a:sy n="1" d="1"/>
      </p:scale>
      <p:origin x="0" y="0"/>
    </p:cViewPr>
  </p:notesTextViewPr>
  <p:sorterViewPr>
    <p:cViewPr>
      <p:scale>
        <a:sx n="66" d="100"/>
        <a:sy n="66" d="100"/>
      </p:scale>
      <p:origin x="0" y="512"/>
    </p:cViewPr>
  </p:sorterViewPr>
  <p:notesViewPr>
    <p:cSldViewPr>
      <p:cViewPr varScale="1">
        <p:scale>
          <a:sx n="58" d="100"/>
          <a:sy n="58" d="100"/>
        </p:scale>
        <p:origin x="-2669"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3F6FF6FD-3CE7-44F8-A0CF-CEF1322301BB}" type="datetimeFigureOut">
              <a:rPr lang="en-US" smtClean="0"/>
              <a:t>11/16/21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78A555D-8709-477D-AE0D-C4215DF98736}" type="slidenum">
              <a:rPr lang="en-US" smtClean="0"/>
              <a:t>‹#›</a:t>
            </a:fld>
            <a:endParaRPr lang="en-US"/>
          </a:p>
        </p:txBody>
      </p:sp>
    </p:spTree>
    <p:extLst>
      <p:ext uri="{BB962C8B-B14F-4D97-AF65-F5344CB8AC3E}">
        <p14:creationId xmlns:p14="http://schemas.microsoft.com/office/powerpoint/2010/main" val="5425787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F169DD7-0ACB-47B1-BB87-4E1044187E44}" type="datetimeFigureOut">
              <a:rPr lang="en-US" smtClean="0"/>
              <a:t>11/16/21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DDF3D7E-3B35-4228-B8F6-ADD7A76DFE8D}" type="slidenum">
              <a:rPr lang="en-US" smtClean="0"/>
              <a:t>‹#›</a:t>
            </a:fld>
            <a:endParaRPr lang="en-US"/>
          </a:p>
        </p:txBody>
      </p:sp>
    </p:spTree>
    <p:extLst>
      <p:ext uri="{BB962C8B-B14F-4D97-AF65-F5344CB8AC3E}">
        <p14:creationId xmlns:p14="http://schemas.microsoft.com/office/powerpoint/2010/main" val="39270826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800">
                <a:latin typeface="Calibri" charset="0"/>
              </a:rPr>
              <a:t>definition of the book in chapter 18: opinion mining</a:t>
            </a:r>
          </a:p>
          <a:p>
            <a:endParaRPr lang="en-US" sz="1800">
              <a:latin typeface="Calibri" charset="0"/>
            </a:endParaRPr>
          </a:p>
          <a:p>
            <a:r>
              <a:rPr lang="en-US" sz="1800">
                <a:latin typeface="Calibri" charset="0"/>
              </a:rPr>
              <a:t>covers the broad task of detecting the opinions and sentiments of people towards entities, events or topics in text</a:t>
            </a:r>
          </a:p>
          <a:p>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Finding all 5 elements is not easy, not all present in the same sentence for example</a:t>
            </a:r>
          </a:p>
          <a:p>
            <a:endParaRPr lang="en-US">
              <a:latin typeface="Calibri" charset="0"/>
            </a:endParaRPr>
          </a:p>
          <a:p>
            <a:r>
              <a:rPr lang="en-US">
                <a:latin typeface="Calibri" charset="0"/>
              </a:rPr>
              <a:t>(E, A, S, H, T)</a:t>
            </a:r>
          </a:p>
          <a:p>
            <a:endParaRPr lang="en-US">
              <a:latin typeface="Calibri" charset="0"/>
            </a:endParaRPr>
          </a:p>
          <a:p>
            <a:r>
              <a:rPr lang="en-US">
                <a:latin typeface="Calibri" charset="0"/>
              </a:rPr>
              <a:t>(iphone,touch screen,+2,I,unknown)</a:t>
            </a:r>
          </a:p>
        </p:txBody>
      </p:sp>
    </p:spTree>
    <p:extLst>
      <p:ext uri="{BB962C8B-B14F-4D97-AF65-F5344CB8AC3E}">
        <p14:creationId xmlns:p14="http://schemas.microsoft.com/office/powerpoint/2010/main" val="171120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3024880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Unpredictable: positive for  a roller-coaster of video game, negative for a car,  radio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Unpredictable: positive for  a roller-coaster of video game, negative for a car,  radio</a:t>
            </a:r>
          </a:p>
        </p:txBody>
      </p:sp>
    </p:spTree>
    <p:extLst>
      <p:ext uri="{BB962C8B-B14F-4D97-AF65-F5344CB8AC3E}">
        <p14:creationId xmlns:p14="http://schemas.microsoft.com/office/powerpoint/2010/main" val="1863515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2114833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387197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all these terms are used for the area</a:t>
            </a:r>
          </a:p>
          <a:p>
            <a:endParaRPr lang="en-US">
              <a:latin typeface="Calibri" charset="0"/>
            </a:endParaRPr>
          </a:p>
          <a:p>
            <a:endParaRPr lang="en-US">
              <a:latin typeface="Calibri" charset="0"/>
            </a:endParaRPr>
          </a:p>
          <a:p>
            <a:r>
              <a:rPr lang="en-US">
                <a:latin typeface="Calibri" charset="0"/>
              </a:rPr>
              <a:t>subjective = personal</a:t>
            </a:r>
          </a:p>
          <a:p>
            <a:endParaRPr lang="en-US">
              <a:latin typeface="Calibri" charset="0"/>
            </a:endParaRPr>
          </a:p>
          <a:p>
            <a:r>
              <a:rPr lang="en-US">
                <a:latin typeface="Calibri" charset="0"/>
              </a:rPr>
              <a:t>sentiment is always subjective but not al all subjective language expresses sentiment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I</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DDF3D7E-3B35-4228-B8F6-ADD7A76DFE8D}" type="slidenum">
              <a:rPr lang="en-US" smtClean="0"/>
              <a:t>40</a:t>
            </a:fld>
            <a:endParaRPr lang="en-US"/>
          </a:p>
        </p:txBody>
      </p:sp>
    </p:spTree>
    <p:extLst>
      <p:ext uri="{BB962C8B-B14F-4D97-AF65-F5344CB8AC3E}">
        <p14:creationId xmlns:p14="http://schemas.microsoft.com/office/powerpoint/2010/main" val="1653638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DDF3D7E-3B35-4228-B8F6-ADD7A76DFE8D}" type="slidenum">
              <a:rPr lang="en-US" smtClean="0"/>
              <a:t>41</a:t>
            </a:fld>
            <a:endParaRPr lang="en-US"/>
          </a:p>
        </p:txBody>
      </p:sp>
    </p:spTree>
    <p:extLst>
      <p:ext uri="{BB962C8B-B14F-4D97-AF65-F5344CB8AC3E}">
        <p14:creationId xmlns:p14="http://schemas.microsoft.com/office/powerpoint/2010/main" val="3906104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61624" eaLnBrk="0" fontAlgn="base" hangingPunct="0">
              <a:spcBef>
                <a:spcPct val="30000"/>
              </a:spcBef>
              <a:spcAft>
                <a:spcPct val="0"/>
              </a:spcAft>
              <a:defRPr/>
            </a:pPr>
            <a:r>
              <a:rPr lang="en-US">
                <a:latin typeface="Arial" charset="0"/>
              </a:rPr>
              <a:t>Classifier: SVM with linear kernel</a:t>
            </a:r>
          </a:p>
          <a:p>
            <a:endParaRPr lang="en-US"/>
          </a:p>
        </p:txBody>
      </p:sp>
    </p:spTree>
    <p:extLst>
      <p:ext uri="{BB962C8B-B14F-4D97-AF65-F5344CB8AC3E}">
        <p14:creationId xmlns:p14="http://schemas.microsoft.com/office/powerpoint/2010/main" val="1216833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Slide From bing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462445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1520447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1044465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a:p>
            <a:pPr eaLnBrk="1" hangingPunct="1">
              <a:spcBef>
                <a:spcPct val="0"/>
              </a:spcBef>
            </a:pPr>
            <a:r>
              <a:rPr lang="en-US">
                <a:latin typeface="Calibri" charset="0"/>
              </a:rPr>
              <a:t>ordinal logistic regression : model that aims to predict the sentiment score (categorial dependent variable)  from a set of feature values (independent variables) by estimating probabilities using a logistic function </a:t>
            </a:r>
          </a:p>
          <a:p>
            <a:r>
              <a:rPr lang="en-US">
                <a:latin typeface="Calibri" charset="0"/>
              </a:rPr>
              <a:t> </a:t>
            </a:r>
          </a:p>
        </p:txBody>
      </p:sp>
    </p:spTree>
    <p:extLst>
      <p:ext uri="{BB962C8B-B14F-4D97-AF65-F5344CB8AC3E}">
        <p14:creationId xmlns:p14="http://schemas.microsoft.com/office/powerpoint/2010/main" val="68121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07A5CB-D440-784D-A412-025983D753C4}" type="datetime1">
              <a:t>11/16/21</a:t>
            </a:fld>
            <a:endParaRPr lang="en-US"/>
          </a:p>
        </p:txBody>
      </p:sp>
      <p:sp>
        <p:nvSpPr>
          <p:cNvPr id="5" name="Footer Placeholder 4"/>
          <p:cNvSpPr>
            <a:spLocks noGrp="1"/>
          </p:cNvSpPr>
          <p:nvPr>
            <p:ph type="ftr" sz="quarter" idx="11"/>
          </p:nvPr>
        </p:nvSpPr>
        <p:spPr>
          <a:xfrm>
            <a:off x="5867400" y="5486400"/>
            <a:ext cx="2895600" cy="762000"/>
          </a:xfrm>
        </p:spPr>
        <p:txBody>
          <a:bodyPr anchor="t" anchorCtr="0"/>
          <a:lstStyle>
            <a:lvl1pPr algn="r">
              <a:defRPr cap="all" baseline="0">
                <a:solidFill>
                  <a:schemeClr val="tx1"/>
                </a:solidFill>
              </a:defRPr>
            </a:lvl1pPr>
          </a:lstStyle>
          <a:p>
            <a:r>
              <a:rPr lang="en-US"/>
              <a:t>Suzan Verberne 2021</a:t>
            </a: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lvl="0"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52D9B57A-413F-4497-9CED-33400418B658}" type="slidenum">
              <a:rPr lang="en-US" smtClean="0"/>
              <a:t>‹#›</a:t>
            </a:fld>
            <a:endParaRPr lang="en-US"/>
          </a:p>
        </p:txBody>
      </p:sp>
      <p:sp>
        <p:nvSpPr>
          <p:cNvPr id="11" name="Rectangle 10"/>
          <p:cNvSpPr/>
          <p:nvPr/>
        </p:nvSpPr>
        <p:spPr>
          <a:xfrm>
            <a:off x="541822" y="4559276"/>
            <a:ext cx="6755166" cy="66436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GB" noProof="0" dirty="0"/>
              <a:t>Click to edit Master title style</a:t>
            </a:r>
          </a:p>
        </p:txBody>
      </p:sp>
      <p:sp>
        <p:nvSpPr>
          <p:cNvPr id="15" name="Rectangle 14"/>
          <p:cNvSpPr/>
          <p:nvPr userDrawn="1"/>
        </p:nvSpPr>
        <p:spPr>
          <a:xfrm>
            <a:off x="536125" y="3148493"/>
            <a:ext cx="6766560" cy="2077720"/>
          </a:xfrm>
          <a:prstGeom prst="rect">
            <a:avLst/>
          </a:prstGeom>
          <a:noFill/>
          <a:ln w="2857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66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D2267-2633-494A-8145-90D3C8A5364C}" type="datetime1">
              <a:t>11/16/21</a:t>
            </a:fld>
            <a:endParaRPr lang="en-US"/>
          </a:p>
        </p:txBody>
      </p:sp>
      <p:sp>
        <p:nvSpPr>
          <p:cNvPr id="3" name="Footer Placeholder 2"/>
          <p:cNvSpPr>
            <a:spLocks noGrp="1"/>
          </p:cNvSpPr>
          <p:nvPr>
            <p:ph type="ftr" sz="quarter" idx="11"/>
          </p:nvPr>
        </p:nvSpPr>
        <p:spPr/>
        <p:txBody>
          <a:bodyPr/>
          <a:lstStyle/>
          <a:p>
            <a:r>
              <a:rPr lang="en-US" dirty="0"/>
              <a:t>Suzan Verberne 2021</a:t>
            </a:r>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685800"/>
            <a:ext cx="4572000" cy="5257802"/>
          </a:xfrm>
        </p:spPr>
        <p:txBody>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E0431DE-BA08-8D4E-AF96-E0C1E48F5198}" type="datetime1">
              <a:t>11/16/21</a:t>
            </a:fld>
            <a:endParaRPr lang="en-US"/>
          </a:p>
        </p:txBody>
      </p:sp>
      <p:sp>
        <p:nvSpPr>
          <p:cNvPr id="6" name="Footer Placeholder 5"/>
          <p:cNvSpPr>
            <a:spLocks noGrp="1"/>
          </p:cNvSpPr>
          <p:nvPr>
            <p:ph type="ftr" sz="quarter" idx="11"/>
          </p:nvPr>
        </p:nvSpPr>
        <p:spPr/>
        <p:txBody>
          <a:bodyPr/>
          <a:lstStyle/>
          <a:p>
            <a:r>
              <a:rPr lang="en-US" dirty="0"/>
              <a:t>Suzan Verberne 2021</a:t>
            </a:r>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200" b="1">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85800" y="621437"/>
            <a:ext cx="7772400" cy="4331564"/>
          </a:xfrm>
          <a:solidFill>
            <a:schemeClr val="bg1">
              <a:lumMod val="95000"/>
            </a:schemeClr>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2F3A17EF-AB9D-414F-B419-08DB91AC5BE6}" type="datetime1">
              <a:t>11/16/21</a:t>
            </a:fld>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Suzan Verberne 2021</a:t>
            </a:r>
          </a:p>
        </p:txBody>
      </p:sp>
      <p:sp>
        <p:nvSpPr>
          <p:cNvPr id="13" name="Rectangle 12"/>
          <p:cNvSpPr/>
          <p:nvPr/>
        </p:nvSpPr>
        <p:spPr>
          <a:xfrm>
            <a:off x="914400" y="5638800"/>
            <a:ext cx="7328514" cy="451696"/>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normAutofit/>
          </a:bodyPr>
          <a:lstStyle>
            <a:lvl1pPr algn="ctr">
              <a:defRPr sz="2200" b="1">
                <a:solidFill>
                  <a:schemeClr val="accent1">
                    <a:lumMod val="75000"/>
                  </a:schemeClr>
                </a:solidFill>
              </a:defRPr>
            </a:lvl1pPr>
          </a:lstStyle>
          <a:p>
            <a:r>
              <a:rPr lang="en-US" dirty="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Picture with Caption">
    <p:spTree>
      <p:nvGrpSpPr>
        <p:cNvPr id="1" name=""/>
        <p:cNvGrpSpPr/>
        <p:nvPr/>
      </p:nvGrpSpPr>
      <p:grpSpPr>
        <a:xfrm>
          <a:off x="0" y="0"/>
          <a:ext cx="0" cy="0"/>
          <a:chOff x="0" y="0"/>
          <a:chExt cx="0" cy="0"/>
        </a:xfrm>
      </p:grpSpPr>
      <p:sp>
        <p:nvSpPr>
          <p:cNvPr id="15" name="Rectangle 14"/>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6" name="Rectangle 15"/>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5824" y="3962400"/>
            <a:ext cx="3707166" cy="22860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33400" y="1911350"/>
            <a:ext cx="8077200" cy="1898650"/>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5E3A34-C33C-CC4B-A97A-9882F3167DCC}" type="datetime1">
              <a:t>11/16/21</a:t>
            </a:fld>
            <a:endParaRPr lang="en-US"/>
          </a:p>
        </p:txBody>
      </p:sp>
      <p:sp>
        <p:nvSpPr>
          <p:cNvPr id="5" name="Footer Placeholder 4"/>
          <p:cNvSpPr>
            <a:spLocks noGrp="1"/>
          </p:cNvSpPr>
          <p:nvPr>
            <p:ph type="ftr" sz="quarter" idx="11"/>
          </p:nvPr>
        </p:nvSpPr>
        <p:spPr/>
        <p:txBody>
          <a:bodyPr/>
          <a:lstStyle/>
          <a:p>
            <a:r>
              <a:rPr lang="en-US" dirty="0"/>
              <a:t>Suzan Verberne 2021</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
        <p:nvSpPr>
          <p:cNvPr id="10" name="Content Placeholder 9"/>
          <p:cNvSpPr>
            <a:spLocks noGrp="1"/>
          </p:cNvSpPr>
          <p:nvPr>
            <p:ph sz="quarter" idx="14"/>
          </p:nvPr>
        </p:nvSpPr>
        <p:spPr>
          <a:xfrm>
            <a:off x="4495800" y="4038600"/>
            <a:ext cx="4114800" cy="2133600"/>
          </a:xfrm>
        </p:spPr>
        <p:txBody>
          <a:bodyPr/>
          <a:lstStyle>
            <a:lvl1pPr marL="0" indent="0">
              <a:spcBef>
                <a:spcPts val="0"/>
              </a:spcBef>
              <a:buFontTx/>
              <a:buNone/>
              <a:defRPr/>
            </a:lvl1pPr>
            <a:lvl2pPr marL="228600" indent="0">
              <a:buFontTx/>
              <a:buNone/>
              <a:defRPr/>
            </a:lvl2pPr>
            <a:lvl3pPr marL="457200" indent="0">
              <a:buFontTx/>
              <a:buNone/>
              <a:defRPr/>
            </a:lvl3pPr>
            <a:lvl4pPr marL="685800" indent="0">
              <a:buFontTx/>
              <a:buNone/>
              <a:defRPr/>
            </a:lvl4pPr>
            <a:lvl5pPr marL="914400" indent="0">
              <a:buFontTx/>
              <a:buNone/>
              <a:defRPr/>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12" name="Picture Placeholder 11"/>
          <p:cNvSpPr>
            <a:spLocks noGrp="1"/>
          </p:cNvSpPr>
          <p:nvPr>
            <p:ph type="pic" sz="quarter" idx="15" hasCustomPrompt="1"/>
          </p:nvPr>
        </p:nvSpPr>
        <p:spPr>
          <a:xfrm>
            <a:off x="727257" y="4076700"/>
            <a:ext cx="3464300" cy="2057400"/>
          </a:xfr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dirty="0">
                <a:solidFill>
                  <a:schemeClr val="tx1"/>
                </a:solidFill>
              </a:defRPr>
            </a:lvl1pPr>
          </a:lstStyle>
          <a:p>
            <a:pPr marL="0" lvl="0" algn="ctr"/>
            <a:r>
              <a:rPr lang="en-US" dirty="0"/>
              <a:t>Click to add picture</a:t>
            </a:r>
          </a:p>
        </p:txBody>
      </p:sp>
    </p:spTree>
    <p:extLst>
      <p:ext uri="{BB962C8B-B14F-4D97-AF65-F5344CB8AC3E}">
        <p14:creationId xmlns:p14="http://schemas.microsoft.com/office/powerpoint/2010/main" val="1338417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8" name="Rectangle 7"/>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D9C3E7-EAFC-F442-AF4E-4B3C037880A5}" type="datetime1">
              <a:t>11/16/21</a:t>
            </a:fld>
            <a:endParaRPr lang="en-US"/>
          </a:p>
        </p:txBody>
      </p:sp>
      <p:sp>
        <p:nvSpPr>
          <p:cNvPr id="4" name="Footer Placeholder 3"/>
          <p:cNvSpPr>
            <a:spLocks noGrp="1"/>
          </p:cNvSpPr>
          <p:nvPr>
            <p:ph type="ftr" sz="quarter" idx="11"/>
          </p:nvPr>
        </p:nvSpPr>
        <p:spPr/>
        <p:txBody>
          <a:bodyPr/>
          <a:lstStyle/>
          <a:p>
            <a:r>
              <a:rPr lang="en-US" dirty="0"/>
              <a:t>Suzan Verberne 2021</a:t>
            </a:r>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
        <p:nvSpPr>
          <p:cNvPr id="7" name="Media Placeholder 6"/>
          <p:cNvSpPr>
            <a:spLocks noGrp="1"/>
          </p:cNvSpPr>
          <p:nvPr>
            <p:ph type="media" sz="quarter" idx="13" hasCustomPrompt="1"/>
          </p:nvPr>
        </p:nvSpPr>
        <p:spPr>
          <a:xfrm>
            <a:off x="457200" y="1752601"/>
            <a:ext cx="8229600" cy="3657600"/>
          </a:xfrm>
          <a:solidFill>
            <a:schemeClr val="bg1">
              <a:lumMod val="85000"/>
            </a:schemeClr>
          </a:solidFill>
        </p:spPr>
        <p:txBody>
          <a:bodyPr/>
          <a:lstStyle>
            <a:lvl1pPr>
              <a:defRPr baseline="0"/>
            </a:lvl1pPr>
          </a:lstStyle>
          <a:p>
            <a:r>
              <a:rPr lang="en-US" dirty="0"/>
              <a:t>Click to add media file</a:t>
            </a:r>
          </a:p>
        </p:txBody>
      </p:sp>
      <p:sp>
        <p:nvSpPr>
          <p:cNvPr id="9" name="Text Placeholder 8"/>
          <p:cNvSpPr>
            <a:spLocks noGrp="1"/>
          </p:cNvSpPr>
          <p:nvPr>
            <p:ph type="body" sz="quarter" idx="14" hasCustomPrompt="1"/>
          </p:nvPr>
        </p:nvSpPr>
        <p:spPr>
          <a:xfrm>
            <a:off x="457200" y="5486400"/>
            <a:ext cx="8229600" cy="533400"/>
          </a:xfrm>
        </p:spPr>
        <p:txBody>
          <a:bodyPr>
            <a:noAutofit/>
          </a:bodyPr>
          <a:lstStyle>
            <a:lvl1pPr marL="0" indent="0">
              <a:buNone/>
              <a:defRPr sz="2400" baseline="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add video caption</a:t>
            </a:r>
          </a:p>
        </p:txBody>
      </p:sp>
    </p:spTree>
    <p:extLst>
      <p:ext uri="{BB962C8B-B14F-4D97-AF65-F5344CB8AC3E}">
        <p14:creationId xmlns:p14="http://schemas.microsoft.com/office/powerpoint/2010/main" val="98859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bou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29F85-70FD-244B-B3FA-820A5CAB26FC}" type="datetime1">
              <a:t>11/16/21</a:t>
            </a:fld>
            <a:endParaRPr lang="en-US"/>
          </a:p>
        </p:txBody>
      </p:sp>
      <p:sp>
        <p:nvSpPr>
          <p:cNvPr id="3" name="Footer Placeholder 2"/>
          <p:cNvSpPr>
            <a:spLocks noGrp="1"/>
          </p:cNvSpPr>
          <p:nvPr>
            <p:ph type="ftr" sz="quarter" idx="11"/>
          </p:nvPr>
        </p:nvSpPr>
        <p:spPr/>
        <p:txBody>
          <a:bodyPr/>
          <a:lstStyle/>
          <a:p>
            <a:r>
              <a:rPr lang="en-US" dirty="0"/>
              <a:t>Suzan Verberne 2021</a:t>
            </a:r>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
        <p:nvSpPr>
          <p:cNvPr id="10" name="Text Placeholder 9"/>
          <p:cNvSpPr>
            <a:spLocks noGrp="1"/>
          </p:cNvSpPr>
          <p:nvPr>
            <p:ph type="body" sz="quarter" idx="14"/>
          </p:nvPr>
        </p:nvSpPr>
        <p:spPr>
          <a:xfrm>
            <a:off x="563880" y="304800"/>
            <a:ext cx="4846320" cy="381000"/>
          </a:xfrm>
        </p:spPr>
        <p:txBody>
          <a:bodyPr bIns="0" anchor="b" anchorCtr="0">
            <a:noAutofit/>
          </a:bodyPr>
          <a:lstStyle>
            <a:lvl1pPr marL="0" indent="0">
              <a:buNone/>
              <a:defRPr sz="2400" b="1" cap="all" baseline="0"/>
            </a:lvl1pPr>
            <a:lvl2pPr marL="228600" indent="0">
              <a:buNone/>
              <a:defRPr sz="2400" b="1"/>
            </a:lvl2pPr>
            <a:lvl3pPr marL="457200" indent="0">
              <a:buNone/>
              <a:defRPr sz="2400" b="1"/>
            </a:lvl3pPr>
            <a:lvl4pPr marL="685800" indent="0">
              <a:buNone/>
              <a:defRPr sz="2400" b="1"/>
            </a:lvl4pPr>
            <a:lvl5pPr marL="914400" indent="0">
              <a:buNone/>
              <a:defRPr sz="2400" b="1"/>
            </a:lvl5pPr>
          </a:lstStyle>
          <a:p>
            <a:pPr lvl="0"/>
            <a:r>
              <a:rPr lang="en-US" dirty="0"/>
              <a:t>Click to edit Master text styles</a:t>
            </a:r>
          </a:p>
        </p:txBody>
      </p:sp>
      <p:sp>
        <p:nvSpPr>
          <p:cNvPr id="13" name="Text Placeholder 12"/>
          <p:cNvSpPr>
            <a:spLocks noGrp="1"/>
          </p:cNvSpPr>
          <p:nvPr>
            <p:ph type="body" sz="quarter" idx="15"/>
          </p:nvPr>
        </p:nvSpPr>
        <p:spPr>
          <a:xfrm>
            <a:off x="563880" y="701040"/>
            <a:ext cx="4846320" cy="685800"/>
          </a:xfrm>
        </p:spPr>
        <p:txBody>
          <a:bodyPr tIns="0">
            <a:noAutofit/>
          </a:bodyPr>
          <a:lstStyle>
            <a:lvl1pPr marL="0" indent="0">
              <a:spcBef>
                <a:spcPts val="0"/>
              </a:spcBef>
              <a:buNone/>
              <a:defRPr sz="1800"/>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Click to edit Master text styles</a:t>
            </a:r>
          </a:p>
        </p:txBody>
      </p:sp>
      <p:sp>
        <p:nvSpPr>
          <p:cNvPr id="15" name="Picture Placeholder 14"/>
          <p:cNvSpPr>
            <a:spLocks noGrp="1"/>
          </p:cNvSpPr>
          <p:nvPr>
            <p:ph type="pic" sz="quarter" idx="16" hasCustomPrompt="1"/>
          </p:nvPr>
        </p:nvSpPr>
        <p:spPr>
          <a:xfrm>
            <a:off x="5867400" y="533400"/>
            <a:ext cx="2438400" cy="2031326"/>
          </a:xfrm>
          <a:ln>
            <a:solidFill>
              <a:schemeClr val="bg1"/>
            </a:solidFill>
          </a:ln>
        </p:spPr>
        <p:txBody>
          <a:bodyPr tIns="91440"/>
          <a:lstStyle>
            <a:lvl1pPr marL="0" indent="0" algn="ctr">
              <a:buFontTx/>
              <a:buNone/>
              <a:defRPr baseline="0"/>
            </a:lvl1pPr>
          </a:lstStyle>
          <a:p>
            <a:r>
              <a:rPr lang="en-US" dirty="0"/>
              <a:t>[Click to insert Logo / Brand Image]</a:t>
            </a:r>
          </a:p>
        </p:txBody>
      </p:sp>
      <p:sp>
        <p:nvSpPr>
          <p:cNvPr id="17" name="Text Placeholder 16"/>
          <p:cNvSpPr>
            <a:spLocks noGrp="1"/>
          </p:cNvSpPr>
          <p:nvPr>
            <p:ph type="body" sz="quarter" idx="17" hasCustomPrompt="1"/>
          </p:nvPr>
        </p:nvSpPr>
        <p:spPr>
          <a:xfrm>
            <a:off x="3581400" y="2819401"/>
            <a:ext cx="5257800" cy="3505199"/>
          </a:xfrm>
        </p:spPr>
        <p:txBody>
          <a:bodyPr>
            <a:normAutofit/>
          </a:bodyPr>
          <a:lstStyle>
            <a:lvl1pPr>
              <a:defRPr sz="1800" baseline="0">
                <a:solidFill>
                  <a:schemeClr val="tx2"/>
                </a:solidFill>
              </a:defRPr>
            </a:lvl1pPr>
            <a:lvl2pPr>
              <a:defRPr sz="1600">
                <a:solidFill>
                  <a:schemeClr val="tx2"/>
                </a:solidFill>
              </a:defRPr>
            </a:lvl2pPr>
            <a:lvl3pPr>
              <a:defRPr sz="1400">
                <a:solidFill>
                  <a:schemeClr val="tx2"/>
                </a:solidFill>
              </a:defRPr>
            </a:lvl3pPr>
            <a:lvl4pPr>
              <a:defRPr sz="1200">
                <a:solidFill>
                  <a:schemeClr val="tx2"/>
                </a:solidFill>
              </a:defRPr>
            </a:lvl4pPr>
            <a:lvl5pPr>
              <a:defRPr sz="1200">
                <a:solidFill>
                  <a:schemeClr val="tx2"/>
                </a:solidFill>
              </a:defRPr>
            </a:lvl5pPr>
          </a:lstStyle>
          <a:p>
            <a:pPr lvl="0"/>
            <a:r>
              <a:rPr lang="en-US" dirty="0"/>
              <a:t>[insert your bio or company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3" hasCustomPrompt="1"/>
          </p:nvPr>
        </p:nvSpPr>
        <p:spPr>
          <a:xfrm>
            <a:off x="676690" y="1642472"/>
            <a:ext cx="2483254" cy="3234328"/>
          </a:xfrm>
          <a:ln w="228600" cap="sq" cmpd="sng">
            <a:noFill/>
            <a:miter lim="800000"/>
          </a:ln>
        </p:spPr>
        <p:txBody>
          <a:bodyPr tIns="274320"/>
          <a:lstStyle>
            <a:lvl1pPr marL="0" indent="0" algn="ctr">
              <a:buFontTx/>
              <a:buNone/>
              <a:defRPr/>
            </a:lvl1pPr>
          </a:lstStyle>
          <a:p>
            <a:r>
              <a:rPr lang="en-US" dirty="0"/>
              <a:t>[Click icon to insert photo]</a:t>
            </a:r>
          </a:p>
        </p:txBody>
      </p:sp>
    </p:spTree>
    <p:extLst>
      <p:ext uri="{BB962C8B-B14F-4D97-AF65-F5344CB8AC3E}">
        <p14:creationId xmlns:p14="http://schemas.microsoft.com/office/powerpoint/2010/main" val="194536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pening 1 zonder 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inhoud 2"/>
          <p:cNvSpPr>
            <a:spLocks noGrp="1"/>
          </p:cNvSpPr>
          <p:nvPr>
            <p:ph idx="1"/>
          </p:nvPr>
        </p:nvSpPr>
        <p:spPr/>
        <p:txBody>
          <a:bodyPr/>
          <a:lstStyle>
            <a:lvl1pPr marL="0" indent="0">
              <a:buNone/>
              <a:defRPr sz="1800">
                <a:latin typeface="Arial"/>
                <a:cs typeface="Arial"/>
              </a:defRPr>
            </a:lvl1pPr>
            <a:lvl2pPr marL="0" indent="0">
              <a:buFont typeface="Arial"/>
              <a:buNone/>
              <a:defRPr sz="1800">
                <a:solidFill>
                  <a:srgbClr val="FFFFFF"/>
                </a:solidFill>
                <a:latin typeface="Arial"/>
                <a:cs typeface="Arial"/>
              </a:defRPr>
            </a:lvl2pPr>
            <a:lvl3pPr marL="0" indent="0">
              <a:buFont typeface="Arial"/>
              <a:buNone/>
              <a:defRPr sz="1800">
                <a:solidFill>
                  <a:srgbClr val="FFFFFF"/>
                </a:solidFill>
                <a:latin typeface="Arial"/>
                <a:cs typeface="Arial"/>
              </a:defRPr>
            </a:lvl3pPr>
            <a:lvl4pPr marL="0" indent="0">
              <a:buFont typeface="Arial"/>
              <a:buNone/>
              <a:defRPr sz="1800">
                <a:solidFill>
                  <a:srgbClr val="FFFFFF"/>
                </a:solidFill>
                <a:latin typeface="Arial"/>
                <a:cs typeface="Arial"/>
              </a:defRPr>
            </a:lvl4pPr>
            <a:lvl5pPr marL="0" indent="0">
              <a:buFont typeface="Arial"/>
              <a:buNone/>
              <a:defRPr sz="1800">
                <a:solidFill>
                  <a:srgbClr val="FFFFFF"/>
                </a:solidFill>
                <a:latin typeface="Arial"/>
                <a:cs typeface="Aria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41112988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6" name="Tijdelijke aanduiding voor inhoud 2"/>
          <p:cNvSpPr>
            <a:spLocks noGrp="1"/>
          </p:cNvSpPr>
          <p:nvPr>
            <p:ph sz="half" idx="1"/>
          </p:nvPr>
        </p:nvSpPr>
        <p:spPr>
          <a:xfrm>
            <a:off x="632892" y="1265213"/>
            <a:ext cx="3797338" cy="4301724"/>
          </a:xfrm>
        </p:spPr>
        <p:txBody>
          <a:bodyPr/>
          <a:lstStyle>
            <a:lvl1pPr>
              <a:defRPr sz="1800"/>
            </a:lvl1pPr>
            <a:lvl2pPr>
              <a:defRPr sz="1800"/>
            </a:lvl2pPr>
            <a:lvl3pPr>
              <a:defRPr sz="1500"/>
            </a:lvl3pPr>
            <a:lvl4pPr>
              <a:defRPr sz="1500"/>
            </a:lvl4pPr>
            <a:lvl5pPr>
              <a:defRPr sz="15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ijdelijke aanduiding voor inhoud 3"/>
          <p:cNvSpPr>
            <a:spLocks noGrp="1"/>
          </p:cNvSpPr>
          <p:nvPr>
            <p:ph sz="half" idx="2"/>
          </p:nvPr>
        </p:nvSpPr>
        <p:spPr>
          <a:xfrm>
            <a:off x="4683387" y="1265213"/>
            <a:ext cx="3797338" cy="4301724"/>
          </a:xfrm>
        </p:spPr>
        <p:txBody>
          <a:bodyPr/>
          <a:lstStyle>
            <a:lvl1pPr>
              <a:defRPr sz="1800"/>
            </a:lvl1pPr>
            <a:lvl2pPr>
              <a:defRPr sz="1800"/>
            </a:lvl2pPr>
            <a:lvl3pPr>
              <a:defRPr sz="1500"/>
            </a:lvl3pPr>
            <a:lvl4pPr>
              <a:defRPr sz="1500"/>
            </a:lvl4pPr>
            <a:lvl5pPr>
              <a:defRPr sz="15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ianummer 5"/>
          <p:cNvSpPr>
            <a:spLocks noGrp="1"/>
          </p:cNvSpPr>
          <p:nvPr>
            <p:ph type="sldNum" sz="quarter" idx="10"/>
          </p:nvPr>
        </p:nvSpPr>
        <p:spPr/>
        <p:txBody>
          <a:bodyPr/>
          <a:lstStyle>
            <a:lvl1pPr>
              <a:defRPr/>
            </a:lvl1pPr>
          </a:lstStyle>
          <a:p>
            <a:pPr>
              <a:defRPr/>
            </a:pPr>
            <a:fld id="{C2CA496A-0C7F-48C1-863E-B2B1606F9D04}" type="slidenum">
              <a:rPr lang="nl-NL">
                <a:latin typeface="Arial"/>
              </a:rPr>
              <a:pPr>
                <a:defRPr/>
              </a:pPr>
              <a:t>‹#›</a:t>
            </a:fld>
            <a:endParaRPr lang="nl-NL" dirty="0">
              <a:latin typeface="Arial"/>
            </a:endParaRPr>
          </a:p>
        </p:txBody>
      </p:sp>
      <p:sp>
        <p:nvSpPr>
          <p:cNvPr id="8" name="Tijdelijke aanduiding voor voettekst 4"/>
          <p:cNvSpPr>
            <a:spLocks noGrp="1"/>
          </p:cNvSpPr>
          <p:nvPr>
            <p:ph type="ftr" sz="quarter" idx="11"/>
          </p:nvPr>
        </p:nvSpPr>
        <p:spPr/>
        <p:txBody>
          <a:bodyPr/>
          <a:lstStyle>
            <a:lvl1pPr>
              <a:defRPr/>
            </a:lvl1pPr>
          </a:lstStyle>
          <a:p>
            <a:pPr>
              <a:defRPr/>
            </a:pPr>
            <a:r>
              <a:rPr lang="nl-NL">
                <a:latin typeface="Arial"/>
              </a:rPr>
              <a:t>Suzan Verberne 2021</a:t>
            </a:r>
          </a:p>
        </p:txBody>
      </p:sp>
      <p:sp>
        <p:nvSpPr>
          <p:cNvPr id="9" name="Tijdelijke aanduiding voor datum 3"/>
          <p:cNvSpPr>
            <a:spLocks noGrp="1"/>
          </p:cNvSpPr>
          <p:nvPr>
            <p:ph type="dt" sz="half" idx="12"/>
          </p:nvPr>
        </p:nvSpPr>
        <p:spPr/>
        <p:txBody>
          <a:bodyPr/>
          <a:lstStyle>
            <a:lvl1pPr>
              <a:defRPr/>
            </a:lvl1pPr>
          </a:lstStyle>
          <a:p>
            <a:pPr>
              <a:defRPr/>
            </a:pPr>
            <a:fld id="{93261F20-ECD3-144B-95D8-93A0CC7480BD}" type="datetime1">
              <a:t>11/16/21</a:t>
            </a:fld>
            <a:endParaRPr lang="nl-NL" dirty="0">
              <a:solidFill>
                <a:prstClr val="white"/>
              </a:solidFill>
              <a:latin typeface="Arial"/>
            </a:endParaRPr>
          </a:p>
        </p:txBody>
      </p:sp>
    </p:spTree>
    <p:extLst>
      <p:ext uri="{BB962C8B-B14F-4D97-AF65-F5344CB8AC3E}">
        <p14:creationId xmlns:p14="http://schemas.microsoft.com/office/powerpoint/2010/main" val="1141116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6" name="Tijdelijke aanduiding voor inhoud 2"/>
          <p:cNvSpPr>
            <a:spLocks noGrp="1"/>
          </p:cNvSpPr>
          <p:nvPr>
            <p:ph idx="1"/>
          </p:nvPr>
        </p:nvSpPr>
        <p:spPr>
          <a:xfrm>
            <a:off x="632890" y="1265213"/>
            <a:ext cx="7847833" cy="430172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755238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6" name="Tijdelijke aanduiding voor inhoud 2"/>
          <p:cNvSpPr>
            <a:spLocks noGrp="1"/>
          </p:cNvSpPr>
          <p:nvPr>
            <p:ph idx="1"/>
          </p:nvPr>
        </p:nvSpPr>
        <p:spPr>
          <a:xfrm>
            <a:off x="632890" y="1265213"/>
            <a:ext cx="7847833" cy="430172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ianummer 5"/>
          <p:cNvSpPr>
            <a:spLocks noGrp="1"/>
          </p:cNvSpPr>
          <p:nvPr>
            <p:ph type="sldNum" sz="quarter" idx="10"/>
          </p:nvPr>
        </p:nvSpPr>
        <p:spPr/>
        <p:txBody>
          <a:bodyPr/>
          <a:lstStyle>
            <a:lvl1pPr>
              <a:defRPr/>
            </a:lvl1pPr>
          </a:lstStyle>
          <a:p>
            <a:pPr>
              <a:defRPr/>
            </a:pPr>
            <a:fld id="{4BCEFEAA-05AD-41CD-9FF4-95EB8D9C6211}" type="slidenum">
              <a:rPr lang="nl-NL">
                <a:latin typeface="Arial"/>
              </a:rPr>
              <a:pPr>
                <a:defRPr/>
              </a:pPr>
              <a:t>‹#›</a:t>
            </a:fld>
            <a:endParaRPr lang="nl-NL" dirty="0">
              <a:latin typeface="Arial"/>
            </a:endParaRPr>
          </a:p>
        </p:txBody>
      </p:sp>
      <p:sp>
        <p:nvSpPr>
          <p:cNvPr id="5" name="Tijdelijke aanduiding voor voettekst 4"/>
          <p:cNvSpPr>
            <a:spLocks noGrp="1"/>
          </p:cNvSpPr>
          <p:nvPr>
            <p:ph type="ftr" sz="quarter" idx="11"/>
          </p:nvPr>
        </p:nvSpPr>
        <p:spPr/>
        <p:txBody>
          <a:bodyPr/>
          <a:lstStyle>
            <a:lvl1pPr>
              <a:defRPr/>
            </a:lvl1pPr>
          </a:lstStyle>
          <a:p>
            <a:pPr>
              <a:defRPr/>
            </a:pPr>
            <a:r>
              <a:rPr lang="nl-NL">
                <a:latin typeface="Arial"/>
              </a:rPr>
              <a:t>Suzan Verberne 2021</a:t>
            </a:r>
          </a:p>
        </p:txBody>
      </p:sp>
      <p:sp>
        <p:nvSpPr>
          <p:cNvPr id="7" name="Tijdelijke aanduiding voor datum 3"/>
          <p:cNvSpPr>
            <a:spLocks noGrp="1"/>
          </p:cNvSpPr>
          <p:nvPr>
            <p:ph type="dt" sz="half" idx="12"/>
          </p:nvPr>
        </p:nvSpPr>
        <p:spPr/>
        <p:txBody>
          <a:bodyPr/>
          <a:lstStyle>
            <a:lvl1pPr>
              <a:defRPr/>
            </a:lvl1pPr>
          </a:lstStyle>
          <a:p>
            <a:pPr>
              <a:defRPr/>
            </a:pPr>
            <a:fld id="{4EB236C1-0312-A847-9008-5016AC7FE2CE}" type="datetime1">
              <a:t>11/16/21</a:t>
            </a:fld>
            <a:endParaRPr lang="nl-NL" dirty="0">
              <a:solidFill>
                <a:prstClr val="white"/>
              </a:solidFill>
              <a:latin typeface="Arial"/>
            </a:endParaRPr>
          </a:p>
        </p:txBody>
      </p:sp>
    </p:spTree>
    <p:extLst>
      <p:ext uri="{BB962C8B-B14F-4D97-AF65-F5344CB8AC3E}">
        <p14:creationId xmlns:p14="http://schemas.microsoft.com/office/powerpoint/2010/main" val="37808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userDrawn="1"/>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noProof="0" dirty="0"/>
              <a:t>Click to edit Master title style</a:t>
            </a:r>
          </a:p>
        </p:txBody>
      </p:sp>
      <p:sp>
        <p:nvSpPr>
          <p:cNvPr id="3" name="Content Placeholder 2"/>
          <p:cNvSpPr>
            <a:spLocks noGrp="1"/>
          </p:cNvSpPr>
          <p:nvPr>
            <p:ph idx="1"/>
          </p:nvPr>
        </p:nvSpPr>
        <p:spPr/>
        <p:txBody>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10"/>
          </p:nvPr>
        </p:nvSpPr>
        <p:spPr/>
        <p:txBody>
          <a:bodyPr/>
          <a:lstStyle/>
          <a:p>
            <a:fld id="{238F2403-5EE5-AA43-8D10-5B710CF485F4}" type="datetime1">
              <a:t>11/16/21</a:t>
            </a:fld>
            <a:endParaRPr lang="en-US"/>
          </a:p>
        </p:txBody>
      </p:sp>
      <p:sp>
        <p:nvSpPr>
          <p:cNvPr id="5" name="Footer Placeholder 4"/>
          <p:cNvSpPr>
            <a:spLocks noGrp="1"/>
          </p:cNvSpPr>
          <p:nvPr>
            <p:ph type="ftr" sz="quarter" idx="11"/>
          </p:nvPr>
        </p:nvSpPr>
        <p:spPr/>
        <p:txBody>
          <a:bodyPr/>
          <a:lstStyle/>
          <a:p>
            <a:r>
              <a:rPr lang="en-US" dirty="0"/>
              <a:t>Suzan Verberne 2021</a:t>
            </a:r>
          </a:p>
        </p:txBody>
      </p:sp>
      <p:sp>
        <p:nvSpPr>
          <p:cNvPr id="6" name="Slide Number Placeholder 5"/>
          <p:cNvSpPr>
            <a:spLocks noGrp="1"/>
          </p:cNvSpPr>
          <p:nvPr>
            <p:ph type="sldNum" sz="quarter" idx="12"/>
          </p:nvPr>
        </p:nvSpPr>
        <p:spPr/>
        <p:txBody>
          <a:bodyPr/>
          <a:lstStyle/>
          <a:p>
            <a:fld id="{586CAFB4-4EF8-46FE-AED1-5F1F018D3D0A}" type="slidenum">
              <a:rPr lang="en-US" smtClean="0"/>
              <a:t>‹#›</a:t>
            </a:fld>
            <a:endParaRPr lang="en-US"/>
          </a:p>
        </p:txBody>
      </p:sp>
    </p:spTree>
    <p:extLst>
      <p:ext uri="{BB962C8B-B14F-4D97-AF65-F5344CB8AC3E}">
        <p14:creationId xmlns:p14="http://schemas.microsoft.com/office/powerpoint/2010/main" val="118883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ianummer 5"/>
          <p:cNvSpPr>
            <a:spLocks noGrp="1"/>
          </p:cNvSpPr>
          <p:nvPr>
            <p:ph type="sldNum" sz="quarter" idx="10"/>
          </p:nvPr>
        </p:nvSpPr>
        <p:spPr/>
        <p:txBody>
          <a:bodyPr/>
          <a:lstStyle>
            <a:lvl1pPr>
              <a:defRPr/>
            </a:lvl1pPr>
          </a:lstStyle>
          <a:p>
            <a:pPr>
              <a:defRPr/>
            </a:pPr>
            <a:fld id="{F5224919-BED6-483F-8A9E-A6AA491BE221}" type="slidenum">
              <a:rPr lang="nl-NL"/>
              <a:pPr>
                <a:defRPr/>
              </a:pPr>
              <a:t>‹#›</a:t>
            </a:fld>
            <a:endParaRPr lang="nl-NL" dirty="0"/>
          </a:p>
        </p:txBody>
      </p:sp>
      <p:sp>
        <p:nvSpPr>
          <p:cNvPr id="4" name="Tijdelijke aanduiding voor voettekst 4"/>
          <p:cNvSpPr>
            <a:spLocks noGrp="1"/>
          </p:cNvSpPr>
          <p:nvPr>
            <p:ph type="ftr" sz="quarter" idx="11"/>
          </p:nvPr>
        </p:nvSpPr>
        <p:spPr/>
        <p:txBody>
          <a:bodyPr/>
          <a:lstStyle>
            <a:lvl1pPr>
              <a:defRPr/>
            </a:lvl1pPr>
          </a:lstStyle>
          <a:p>
            <a:pPr>
              <a:defRPr/>
            </a:pPr>
            <a:r>
              <a:rPr lang="nl-NL"/>
              <a:t>Suzan Verberne 2021</a:t>
            </a:r>
          </a:p>
        </p:txBody>
      </p:sp>
      <p:sp>
        <p:nvSpPr>
          <p:cNvPr id="5" name="Tijdelijke aanduiding voor datum 3"/>
          <p:cNvSpPr>
            <a:spLocks noGrp="1"/>
          </p:cNvSpPr>
          <p:nvPr>
            <p:ph type="dt" sz="half" idx="12"/>
          </p:nvPr>
        </p:nvSpPr>
        <p:spPr/>
        <p:txBody>
          <a:bodyPr/>
          <a:lstStyle>
            <a:lvl1pPr>
              <a:defRPr/>
            </a:lvl1pPr>
          </a:lstStyle>
          <a:p>
            <a:pPr>
              <a:defRPr/>
            </a:pPr>
            <a:fld id="{D4C31A25-E6D6-1444-ACB7-EDD2102D0383}" type="datetime1">
              <a:t>11/16/21</a:t>
            </a:fld>
            <a:endParaRPr lang="nl-NL" dirty="0"/>
          </a:p>
        </p:txBody>
      </p:sp>
    </p:spTree>
    <p:extLst>
      <p:ext uri="{BB962C8B-B14F-4D97-AF65-F5344CB8AC3E}">
        <p14:creationId xmlns:p14="http://schemas.microsoft.com/office/powerpoint/2010/main" val="214569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Marker">
    <p:spTree>
      <p:nvGrpSpPr>
        <p:cNvPr id="1" name=""/>
        <p:cNvGrpSpPr/>
        <p:nvPr/>
      </p:nvGrpSpPr>
      <p:grpSpPr>
        <a:xfrm>
          <a:off x="0" y="0"/>
          <a:ext cx="0" cy="0"/>
          <a:chOff x="0" y="0"/>
          <a:chExt cx="0" cy="0"/>
        </a:xfrm>
      </p:grpSpPr>
      <p:sp>
        <p:nvSpPr>
          <p:cNvPr id="10" name="Rectangle 9"/>
          <p:cNvSpPr/>
          <p:nvPr/>
        </p:nvSpPr>
        <p:spPr>
          <a:xfrm>
            <a:off x="533400" y="278166"/>
            <a:ext cx="83362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2" name="Rectangle 11"/>
          <p:cNvSpPr/>
          <p:nvPr/>
        </p:nvSpPr>
        <p:spPr>
          <a:xfrm>
            <a:off x="625467" y="372862"/>
            <a:ext cx="8127916"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08174" y="408372"/>
            <a:ext cx="6778625" cy="1039427"/>
          </a:xfrm>
        </p:spPr>
        <p:txBody>
          <a:bodyPr/>
          <a:lstStyle/>
          <a:p>
            <a:r>
              <a:rPr lang="en-US" dirty="0"/>
              <a:t>Click to edit Master title style</a:t>
            </a:r>
          </a:p>
        </p:txBody>
      </p:sp>
      <p:sp>
        <p:nvSpPr>
          <p:cNvPr id="3" name="Content Placeholder 2"/>
          <p:cNvSpPr>
            <a:spLocks noGrp="1"/>
          </p:cNvSpPr>
          <p:nvPr>
            <p:ph idx="1"/>
          </p:nvPr>
        </p:nvSpPr>
        <p:spPr>
          <a:xfrm>
            <a:off x="457200" y="2057399"/>
            <a:ext cx="8229600" cy="4267201"/>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1382B6-DBD0-8341-B596-942882F06356}" type="datetime1">
              <a:t>11/16/21</a:t>
            </a:fld>
            <a:endParaRPr lang="en-US"/>
          </a:p>
        </p:txBody>
      </p:sp>
      <p:sp>
        <p:nvSpPr>
          <p:cNvPr id="5" name="Footer Placeholder 4"/>
          <p:cNvSpPr>
            <a:spLocks noGrp="1"/>
          </p:cNvSpPr>
          <p:nvPr>
            <p:ph type="ftr" sz="quarter" idx="11"/>
          </p:nvPr>
        </p:nvSpPr>
        <p:spPr/>
        <p:txBody>
          <a:bodyPr/>
          <a:lstStyle/>
          <a:p>
            <a:r>
              <a:rPr lang="en-US" dirty="0"/>
              <a:t>Suzan Verberne 2021</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
        <p:nvSpPr>
          <p:cNvPr id="13" name="Text Placeholder 8"/>
          <p:cNvSpPr>
            <a:spLocks noGrp="1"/>
          </p:cNvSpPr>
          <p:nvPr>
            <p:ph type="body" sz="quarter" idx="13"/>
          </p:nvPr>
        </p:nvSpPr>
        <p:spPr>
          <a:xfrm>
            <a:off x="114700" y="132346"/>
            <a:ext cx="1847088" cy="1783080"/>
          </a:xfrm>
          <a:prstGeom prst="ellipse">
            <a:avLst/>
          </a:prstGeom>
        </p:spPr>
        <p:style>
          <a:lnRef idx="0">
            <a:schemeClr val="accent4"/>
          </a:lnRef>
          <a:fillRef idx="3">
            <a:schemeClr val="accent4"/>
          </a:fillRef>
          <a:effectRef idx="3">
            <a:schemeClr val="accent4"/>
          </a:effectRef>
          <a:fontRef idx="none"/>
        </p:style>
        <p:txBody>
          <a:bodyPr lIns="45720" rIns="45720" anchor="ctr" anchorCtr="0">
            <a:noAutofit/>
          </a:bodyPr>
          <a:lstStyle>
            <a:lvl1pPr marL="0" indent="0" algn="ctr">
              <a:buNone/>
              <a:defRPr sz="1600" b="1">
                <a:solidFill>
                  <a:schemeClr val="bg1"/>
                </a:solidFill>
              </a:defRPr>
            </a:lvl1pPr>
            <a:lvl2pPr marL="228600" indent="0">
              <a:buNone/>
              <a:defRPr sz="1400">
                <a:solidFill>
                  <a:schemeClr val="bg1"/>
                </a:solidFill>
              </a:defRPr>
            </a:lvl2pPr>
            <a:lvl3pPr marL="457200" indent="0">
              <a:buNone/>
              <a:defRPr sz="1400">
                <a:solidFill>
                  <a:schemeClr val="bg1"/>
                </a:solidFill>
              </a:defRPr>
            </a:lvl3pPr>
            <a:lvl4pPr marL="685800" indent="0">
              <a:buNone/>
              <a:defRPr sz="1400">
                <a:solidFill>
                  <a:schemeClr val="bg1"/>
                </a:solidFill>
              </a:defRPr>
            </a:lvl4pPr>
            <a:lvl5pPr marL="914400" indent="0">
              <a:buNone/>
              <a:defRPr sz="14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39394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399C29-5DE2-BB41-95E8-57525BCFE269}" type="datetime1">
              <a:t>11/16/21</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dirty="0"/>
              <a:t>Suzan Verberne 2021</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400" kern="1200" cap="all" baseline="0" dirty="0">
                <a:solidFill>
                  <a:schemeClr val="accent1">
                    <a:lumMod val="50000"/>
                  </a:schemeClr>
                </a:solidFill>
                <a:latin typeface="+mj-lt"/>
                <a:ea typeface="+mj-ea"/>
                <a:cs typeface="+mj-cs"/>
              </a:defRPr>
            </a:lvl1pPr>
          </a:lstStyle>
          <a:p>
            <a:r>
              <a:rPr lang="en-GB" noProof="0"/>
              <a:t>Click to edit Master title style</a:t>
            </a:r>
          </a:p>
        </p:txBody>
      </p:sp>
      <p:sp>
        <p:nvSpPr>
          <p:cNvPr id="15" name="Rectangle 14"/>
          <p:cNvSpPr/>
          <p:nvPr/>
        </p:nvSpPr>
        <p:spPr>
          <a:xfrm>
            <a:off x="675496" y="4541520"/>
            <a:ext cx="7818120" cy="66436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4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noProof="0"/>
              <a:t>Click to edit Master text styles</a:t>
            </a:r>
          </a:p>
        </p:txBody>
      </p:sp>
      <p:sp>
        <p:nvSpPr>
          <p:cNvPr id="14" name="Rectangle 13"/>
          <p:cNvSpPr/>
          <p:nvPr/>
        </p:nvSpPr>
        <p:spPr>
          <a:xfrm>
            <a:off x="675757" y="3124200"/>
            <a:ext cx="7817599" cy="2077720"/>
          </a:xfrm>
          <a:prstGeom prst="rect">
            <a:avLst/>
          </a:prstGeom>
          <a:noFill/>
          <a:ln w="2857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Rectangle 8"/>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6128" y="408372"/>
            <a:ext cx="8260672" cy="1039427"/>
          </a:xfrm>
        </p:spPr>
        <p:txBody>
          <a:bodyPr/>
          <a:lstStyle/>
          <a:p>
            <a:r>
              <a:rPr lang="en-US" dirty="0"/>
              <a:t>Click to edit Master title style</a:t>
            </a:r>
          </a:p>
        </p:txBody>
      </p:sp>
      <p:sp>
        <p:nvSpPr>
          <p:cNvPr id="3" name="Content Placeholder 2"/>
          <p:cNvSpPr>
            <a:spLocks noGrp="1"/>
          </p:cNvSpPr>
          <p:nvPr>
            <p:ph sz="half" idx="1"/>
          </p:nvPr>
        </p:nvSpPr>
        <p:spPr>
          <a:xfrm>
            <a:off x="457200" y="1676400"/>
            <a:ext cx="8229600" cy="2971801"/>
          </a:xfrm>
        </p:spPr>
        <p:txBody>
          <a:bodyPr/>
          <a:lstStyle>
            <a:lvl1pPr marL="228600" indent="-228600">
              <a:defRPr sz="2200">
                <a:solidFill>
                  <a:schemeClr val="tx1"/>
                </a:solidFill>
              </a:defRPr>
            </a:lvl1pPr>
            <a:lvl2pPr marL="457200" indent="-228600">
              <a:defRPr sz="2000">
                <a:solidFill>
                  <a:schemeClr val="tx1"/>
                </a:solidFill>
              </a:defRPr>
            </a:lvl2pPr>
            <a:lvl3pPr marL="685800" indent="-228600">
              <a:defRPr sz="1800">
                <a:solidFill>
                  <a:schemeClr val="tx1"/>
                </a:solidFill>
              </a:defRPr>
            </a:lvl3pPr>
            <a:lvl4pPr marL="914400" indent="-228600">
              <a:defRPr sz="1600">
                <a:solidFill>
                  <a:schemeClr val="tx1"/>
                </a:solidFill>
              </a:defRPr>
            </a:lvl4pPr>
            <a:lvl5pPr marL="1143000" indent="-228600">
              <a:defRPr sz="16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 y="4648200"/>
            <a:ext cx="8229600" cy="1676400"/>
          </a:xfrm>
        </p:spPr>
        <p:txBody>
          <a:bodyPr/>
          <a:lstStyle>
            <a:lvl1pPr marL="228600">
              <a:defRPr sz="2200">
                <a:solidFill>
                  <a:schemeClr val="tx1"/>
                </a:solidFill>
              </a:defRPr>
            </a:lvl1pPr>
            <a:lvl2pPr marL="457200">
              <a:defRPr sz="2000">
                <a:solidFill>
                  <a:schemeClr val="tx1"/>
                </a:solidFill>
              </a:defRPr>
            </a:lvl2pPr>
            <a:lvl3pPr marL="685800">
              <a:defRPr sz="1800">
                <a:solidFill>
                  <a:schemeClr val="tx1"/>
                </a:solidFill>
              </a:defRPr>
            </a:lvl3pPr>
            <a:lvl4pPr marL="914400" indent="-228600">
              <a:defRPr sz="1600">
                <a:solidFill>
                  <a:schemeClr val="tx1"/>
                </a:solidFill>
              </a:defRPr>
            </a:lvl4pPr>
            <a:lvl5pPr marL="1143000" indent="-228600">
              <a:defRPr sz="16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D7CC94F-19DB-4B44-9551-3B8A7346551A}" type="datetime1">
              <a:t>11/16/21</a:t>
            </a:fld>
            <a:endParaRPr lang="en-US"/>
          </a:p>
        </p:txBody>
      </p:sp>
      <p:sp>
        <p:nvSpPr>
          <p:cNvPr id="6" name="Footer Placeholder 5"/>
          <p:cNvSpPr>
            <a:spLocks noGrp="1"/>
          </p:cNvSpPr>
          <p:nvPr>
            <p:ph type="ftr" sz="quarter" idx="11"/>
          </p:nvPr>
        </p:nvSpPr>
        <p:spPr/>
        <p:txBody>
          <a:bodyPr/>
          <a:lstStyle/>
          <a:p>
            <a:r>
              <a:rPr lang="en-US" dirty="0"/>
              <a:t>Suzan Verberne 2021</a:t>
            </a:r>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Marker">
    <p:spTree>
      <p:nvGrpSpPr>
        <p:cNvPr id="1" name=""/>
        <p:cNvGrpSpPr/>
        <p:nvPr/>
      </p:nvGrpSpPr>
      <p:grpSpPr>
        <a:xfrm>
          <a:off x="0" y="0"/>
          <a:ext cx="0" cy="0"/>
          <a:chOff x="0" y="0"/>
          <a:chExt cx="0" cy="0"/>
        </a:xfrm>
      </p:grpSpPr>
      <p:sp>
        <p:nvSpPr>
          <p:cNvPr id="11" name="Rectangle 10"/>
          <p:cNvSpPr/>
          <p:nvPr/>
        </p:nvSpPr>
        <p:spPr>
          <a:xfrm>
            <a:off x="609600" y="278166"/>
            <a:ext cx="82600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3" name="Rectangle 12"/>
          <p:cNvSpPr/>
          <p:nvPr/>
        </p:nvSpPr>
        <p:spPr>
          <a:xfrm>
            <a:off x="699763" y="372862"/>
            <a:ext cx="80536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76400"/>
            <a:ext cx="8229600" cy="2971801"/>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908175" y="408372"/>
            <a:ext cx="6778625" cy="1039427"/>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C000EA3F-801E-0344-B5E5-FDDE90643037}" type="datetime1">
              <a:t>11/16/21</a:t>
            </a:fld>
            <a:endParaRPr lang="en-US"/>
          </a:p>
        </p:txBody>
      </p:sp>
      <p:sp>
        <p:nvSpPr>
          <p:cNvPr id="5" name="Footer Placeholder 4"/>
          <p:cNvSpPr>
            <a:spLocks noGrp="1"/>
          </p:cNvSpPr>
          <p:nvPr>
            <p:ph type="ftr" sz="quarter" idx="11"/>
          </p:nvPr>
        </p:nvSpPr>
        <p:spPr/>
        <p:txBody>
          <a:bodyPr/>
          <a:lstStyle/>
          <a:p>
            <a:r>
              <a:rPr lang="en-US" dirty="0"/>
              <a:t>Suzan Verberne 2021</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
        <p:nvSpPr>
          <p:cNvPr id="10" name="Content Placeholder 9"/>
          <p:cNvSpPr>
            <a:spLocks noGrp="1"/>
          </p:cNvSpPr>
          <p:nvPr>
            <p:ph sz="quarter" idx="14"/>
          </p:nvPr>
        </p:nvSpPr>
        <p:spPr>
          <a:xfrm>
            <a:off x="457200" y="4648200"/>
            <a:ext cx="8229600" cy="167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p:nvPr>
        </p:nvSpPr>
        <p:spPr>
          <a:xfrm>
            <a:off x="114700" y="132346"/>
            <a:ext cx="1847088" cy="1783080"/>
          </a:xfrm>
          <a:prstGeom prst="ellipse">
            <a:avLst/>
          </a:prstGeom>
        </p:spPr>
        <p:style>
          <a:lnRef idx="0">
            <a:schemeClr val="accent4"/>
          </a:lnRef>
          <a:fillRef idx="3">
            <a:schemeClr val="accent4"/>
          </a:fillRef>
          <a:effectRef idx="3">
            <a:schemeClr val="accent4"/>
          </a:effectRef>
          <a:fontRef idx="none"/>
        </p:style>
        <p:txBody>
          <a:bodyPr lIns="45720" rIns="45720" anchor="ctr" anchorCtr="0">
            <a:noAutofit/>
          </a:bodyPr>
          <a:lstStyle>
            <a:lvl1pPr marL="0" indent="0" algn="ctr">
              <a:buNone/>
              <a:defRPr sz="1600" b="1">
                <a:solidFill>
                  <a:schemeClr val="bg1"/>
                </a:solidFill>
              </a:defRPr>
            </a:lvl1pPr>
            <a:lvl2pPr marL="228600" indent="0">
              <a:buNone/>
              <a:defRPr sz="1400">
                <a:solidFill>
                  <a:schemeClr val="bg1"/>
                </a:solidFill>
              </a:defRPr>
            </a:lvl2pPr>
            <a:lvl3pPr marL="457200" indent="0">
              <a:buNone/>
              <a:defRPr sz="1400">
                <a:solidFill>
                  <a:schemeClr val="bg1"/>
                </a:solidFill>
              </a:defRPr>
            </a:lvl3pPr>
            <a:lvl4pPr marL="685800" indent="0">
              <a:buNone/>
              <a:defRPr sz="1400">
                <a:solidFill>
                  <a:schemeClr val="bg1"/>
                </a:solidFill>
              </a:defRPr>
            </a:lvl4pPr>
            <a:lvl5pPr marL="914400" indent="0">
              <a:buNone/>
              <a:defRPr sz="14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248765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Rectangle 10"/>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6128" y="408372"/>
            <a:ext cx="8260672" cy="103942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marL="228600">
              <a:defRPr sz="2200"/>
            </a:lvl1pPr>
            <a:lvl2pPr marL="457200">
              <a:defRPr sz="2000"/>
            </a:lvl2pPr>
            <a:lvl3pPr marL="685800">
              <a:defRPr sz="1800"/>
            </a:lvl3pPr>
            <a:lvl4pPr marL="914400">
              <a:defRPr sz="1600"/>
            </a:lvl4pPr>
            <a:lvl5pPr marL="1143000">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marL="228600">
              <a:defRPr sz="2200"/>
            </a:lvl1pPr>
            <a:lvl2pPr marL="457200">
              <a:defRPr sz="2000"/>
            </a:lvl2pPr>
            <a:lvl3pPr marL="685800">
              <a:defRPr sz="1800"/>
            </a:lvl3pPr>
            <a:lvl4pPr marL="914400">
              <a:defRPr sz="1600"/>
            </a:lvl4pPr>
            <a:lvl5pPr marL="1143000">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276D4E9-99B6-F24D-992D-431FF86D6F92}" type="datetime1">
              <a:t>11/16/21</a:t>
            </a:fld>
            <a:endParaRPr lang="en-US"/>
          </a:p>
        </p:txBody>
      </p:sp>
      <p:sp>
        <p:nvSpPr>
          <p:cNvPr id="8" name="Footer Placeholder 7"/>
          <p:cNvSpPr>
            <a:spLocks noGrp="1"/>
          </p:cNvSpPr>
          <p:nvPr>
            <p:ph type="ftr" sz="quarter" idx="11"/>
          </p:nvPr>
        </p:nvSpPr>
        <p:spPr/>
        <p:txBody>
          <a:bodyPr/>
          <a:lstStyle/>
          <a:p>
            <a:r>
              <a:rPr lang="en-US" dirty="0"/>
              <a:t>Suzan Verberne 2021</a:t>
            </a:r>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7" name="Rectangle 6"/>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81C712-EE67-C144-88F4-B1017A9367A2}" type="datetime1">
              <a:t>11/16/21</a:t>
            </a:fld>
            <a:endParaRPr lang="en-US"/>
          </a:p>
        </p:txBody>
      </p:sp>
      <p:sp>
        <p:nvSpPr>
          <p:cNvPr id="4" name="Footer Placeholder 3"/>
          <p:cNvSpPr>
            <a:spLocks noGrp="1"/>
          </p:cNvSpPr>
          <p:nvPr>
            <p:ph type="ftr" sz="quarter" idx="11"/>
          </p:nvPr>
        </p:nvSpPr>
        <p:spPr/>
        <p:txBody>
          <a:bodyPr/>
          <a:lstStyle/>
          <a:p>
            <a:r>
              <a:rPr lang="en-US" dirty="0"/>
              <a:t>Suzan Verberne 2021</a:t>
            </a:r>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30E37-9BEF-9246-854F-4641D9DD779D}" type="datetime1">
              <a:t>11/16/21</a:t>
            </a:fld>
            <a:endParaRPr lang="en-US"/>
          </a:p>
        </p:txBody>
      </p:sp>
      <p:sp>
        <p:nvSpPr>
          <p:cNvPr id="3" name="Footer Placeholder 2"/>
          <p:cNvSpPr>
            <a:spLocks noGrp="1"/>
          </p:cNvSpPr>
          <p:nvPr>
            <p:ph type="ftr" sz="quarter" idx="11"/>
          </p:nvPr>
        </p:nvSpPr>
        <p:spPr/>
        <p:txBody>
          <a:bodyPr/>
          <a:lstStyle/>
          <a:p>
            <a:r>
              <a:rPr lang="en-US" dirty="0"/>
              <a:t>Suzan Verberne 2021</a:t>
            </a:r>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
        <p:nvSpPr>
          <p:cNvPr id="7" name="Content Placeholder 6"/>
          <p:cNvSpPr>
            <a:spLocks noGrp="1"/>
          </p:cNvSpPr>
          <p:nvPr>
            <p:ph sz="quarter" idx="13"/>
          </p:nvPr>
        </p:nvSpPr>
        <p:spPr>
          <a:xfrm>
            <a:off x="457200" y="533400"/>
            <a:ext cx="8229600" cy="5715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88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68436" y="23936"/>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a:p>
            <a:pPr lvl="6"/>
            <a:r>
              <a:rPr lang="en-GB" noProof="0"/>
              <a:t>Seventh level</a:t>
            </a:r>
          </a:p>
          <a:p>
            <a:pPr lvl="7"/>
            <a:r>
              <a:rPr lang="en-GB" noProof="0"/>
              <a:t>Eighth level</a:t>
            </a:r>
          </a:p>
          <a:p>
            <a:pPr lvl="8"/>
            <a:r>
              <a:rPr lang="en-GB" noProof="0"/>
              <a:t>Ninth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CEFEFC4B-364C-3846-8B99-7CA8E38EBD27}" type="datetime1">
              <a:t>11/16/21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Suzan Verberne 2021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GB" noProof="0" dirty="0"/>
              <a:t>Click to edit Master title style</a:t>
            </a:r>
          </a:p>
        </p:txBody>
      </p:sp>
      <p:pic>
        <p:nvPicPr>
          <p:cNvPr id="12" name="Picture 11" descr="logo_LeidenUniv.jpg"/>
          <p:cNvPicPr>
            <a:picLocks noChangeAspect="1"/>
          </p:cNvPicPr>
          <p:nvPr userDrawn="1"/>
        </p:nvPicPr>
        <p:blipFill rotWithShape="1">
          <a:blip r:embed="rId22">
            <a:extLst>
              <a:ext uri="{28A0092B-C50C-407E-A947-70E740481C1C}">
                <a14:useLocalDpi xmlns:a14="http://schemas.microsoft.com/office/drawing/2010/main" val="0"/>
              </a:ext>
            </a:extLst>
          </a:blip>
          <a:srcRect l="9845" t="16644" r="9987" b="16205"/>
          <a:stretch/>
        </p:blipFill>
        <p:spPr>
          <a:xfrm>
            <a:off x="0" y="6247427"/>
            <a:ext cx="1313384" cy="610573"/>
          </a:xfrm>
          <a:prstGeom prst="rect">
            <a:avLst/>
          </a:prstGeom>
        </p:spPr>
      </p:pic>
    </p:spTree>
  </p:cSld>
  <p:clrMap bg1="lt1" tx1="dk1" bg2="lt2" tx2="dk2" accent1="accent1" accent2="accent2" accent3="accent3" accent4="accent4" accent5="accent5" accent6="accent6" hlink="hlink" folHlink="folHlink"/>
  <p:sldLayoutIdLst>
    <p:sldLayoutId id="2147483850" r:id="rId1"/>
    <p:sldLayoutId id="2147483863" r:id="rId2"/>
    <p:sldLayoutId id="2147483843" r:id="rId3"/>
    <p:sldLayoutId id="2147483832" r:id="rId4"/>
    <p:sldLayoutId id="2147483833" r:id="rId5"/>
    <p:sldLayoutId id="2147483845" r:id="rId6"/>
    <p:sldLayoutId id="2147483834" r:id="rId7"/>
    <p:sldLayoutId id="2147483835" r:id="rId8"/>
    <p:sldLayoutId id="2147483842" r:id="rId9"/>
    <p:sldLayoutId id="2147483836" r:id="rId10"/>
    <p:sldLayoutId id="2147483837" r:id="rId11"/>
    <p:sldLayoutId id="2147483838" r:id="rId12"/>
    <p:sldLayoutId id="2147483848" r:id="rId13"/>
    <p:sldLayoutId id="2147483847" r:id="rId14"/>
    <p:sldLayoutId id="2147483841" r:id="rId15"/>
    <p:sldLayoutId id="2147483865" r:id="rId16"/>
    <p:sldLayoutId id="2147483866" r:id="rId17"/>
    <p:sldLayoutId id="2147483867" r:id="rId18"/>
    <p:sldLayoutId id="2147483868" r:id="rId19"/>
    <p:sldLayoutId id="2147483869" r:id="rId20"/>
  </p:sldLayoutIdLst>
  <p:hf sldNum="0" hdr="0" dt="0"/>
  <p:txStyles>
    <p:titleStyle>
      <a:lvl1pPr algn="ctr" defTabSz="914400" rtl="0" eaLnBrk="1" latinLnBrk="0" hangingPunct="1">
        <a:spcBef>
          <a:spcPct val="0"/>
        </a:spcBef>
        <a:buNone/>
        <a:defRPr sz="3600" b="1" kern="1200" cap="all" baseline="0">
          <a:solidFill>
            <a:schemeClr val="accent1">
              <a:lumMod val="75000"/>
            </a:schemeClr>
          </a:solidFill>
          <a:latin typeface="+mj-lt"/>
          <a:ea typeface="+mj-ea"/>
          <a:cs typeface="+mj-cs"/>
        </a:defRPr>
      </a:lvl1pPr>
    </p:titleStyle>
    <p:bodyStyle>
      <a:lvl1pPr marL="357188" indent="-357188" algn="l" defTabSz="914400" rtl="0" eaLnBrk="1" latinLnBrk="0" hangingPunct="1">
        <a:spcBef>
          <a:spcPts val="1800"/>
        </a:spcBef>
        <a:buClr>
          <a:schemeClr val="accent1"/>
        </a:buClr>
        <a:buFont typeface="Wingdings" pitchFamily="2" charset="2"/>
        <a:buChar char="Ø"/>
        <a:defRPr sz="2200" kern="1200">
          <a:solidFill>
            <a:schemeClr val="tx1"/>
          </a:solidFill>
          <a:latin typeface="+mn-lt"/>
          <a:ea typeface="+mn-ea"/>
          <a:cs typeface="+mn-cs"/>
        </a:defRPr>
      </a:lvl1pPr>
      <a:lvl2pPr marL="625475" indent="-396875" algn="l" defTabSz="914400" rtl="0" eaLnBrk="1" latinLnBrk="0" hangingPunct="1">
        <a:spcBef>
          <a:spcPts val="1000"/>
        </a:spcBef>
        <a:buClr>
          <a:schemeClr val="accent1"/>
        </a:buClr>
        <a:buFont typeface="Wingdings" pitchFamily="2" charset="2"/>
        <a:buChar char="Ø"/>
        <a:defRPr sz="2000" kern="1200">
          <a:solidFill>
            <a:schemeClr val="tx1"/>
          </a:solidFill>
          <a:latin typeface="+mn-lt"/>
          <a:ea typeface="+mn-ea"/>
          <a:cs typeface="+mn-cs"/>
        </a:defRPr>
      </a:lvl2pPr>
      <a:lvl3pPr marL="804863" indent="-347663" algn="l" defTabSz="914400" rtl="0" eaLnBrk="1" latinLnBrk="0" hangingPunct="1">
        <a:spcBef>
          <a:spcPts val="1000"/>
        </a:spcBef>
        <a:buClr>
          <a:schemeClr val="accent1"/>
        </a:buClr>
        <a:buFont typeface="Wingdings" pitchFamily="2" charset="2"/>
        <a:buChar char="Ø"/>
        <a:defRPr sz="1800" kern="1200">
          <a:solidFill>
            <a:schemeClr val="tx1"/>
          </a:solidFill>
          <a:latin typeface="+mn-lt"/>
          <a:ea typeface="+mn-ea"/>
          <a:cs typeface="+mn-cs"/>
        </a:defRPr>
      </a:lvl3pPr>
      <a:lvl4pPr marL="9144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4pPr>
      <a:lvl5pPr marL="1143000" indent="-228600" algn="l" defTabSz="914400" rtl="0" eaLnBrk="1" latinLnBrk="0" hangingPunct="1">
        <a:spcBef>
          <a:spcPts val="1000"/>
        </a:spcBef>
        <a:buClr>
          <a:schemeClr val="accent1"/>
        </a:buClr>
        <a:buFont typeface="Wingdings" pitchFamily="2" charset="2"/>
        <a:buChar char="Ø"/>
        <a:defRPr sz="1600" kern="1200" baseline="0">
          <a:solidFill>
            <a:schemeClr val="tx1"/>
          </a:solidFill>
          <a:latin typeface="+mn-lt"/>
          <a:ea typeface="+mn-ea"/>
          <a:cs typeface="+mn-cs"/>
        </a:defRPr>
      </a:lvl5pPr>
      <a:lvl6pPr marL="13716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6pPr>
      <a:lvl7pPr marL="16002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7pPr>
      <a:lvl8pPr marL="18288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8pPr>
      <a:lvl9pPr marL="20574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xOHtd6fTRa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hyperlink" Target="https://skimai.com/fine-tuning-bert-for-sentiment-analysi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skimai.com/fine-tuning-bert-for-sentiment-analysi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Suzan Verberne 2021</a:t>
            </a:r>
          </a:p>
        </p:txBody>
      </p:sp>
      <p:sp>
        <p:nvSpPr>
          <p:cNvPr id="2" name="Subtitle 1"/>
          <p:cNvSpPr>
            <a:spLocks noGrp="1"/>
          </p:cNvSpPr>
          <p:nvPr>
            <p:ph type="subTitle" idx="1"/>
          </p:nvPr>
        </p:nvSpPr>
        <p:spPr/>
        <p:txBody>
          <a:bodyPr>
            <a:normAutofit/>
          </a:bodyPr>
          <a:lstStyle/>
          <a:p>
            <a:r>
              <a:rPr lang="en-US" noProof="0" dirty="0"/>
              <a:t>L09. Sentiment Analysis</a:t>
            </a:r>
          </a:p>
        </p:txBody>
      </p:sp>
      <p:sp>
        <p:nvSpPr>
          <p:cNvPr id="3" name="Title 2"/>
          <p:cNvSpPr>
            <a:spLocks noGrp="1"/>
          </p:cNvSpPr>
          <p:nvPr>
            <p:ph type="ctrTitle"/>
          </p:nvPr>
        </p:nvSpPr>
        <p:spPr/>
        <p:txBody>
          <a:bodyPr/>
          <a:lstStyle/>
          <a:p>
            <a:r>
              <a:rPr lang="en-US" dirty="0"/>
              <a:t>Text Mining</a:t>
            </a:r>
            <a:endParaRPr lang="en-US" noProof="0" dirty="0"/>
          </a:p>
        </p:txBody>
      </p:sp>
    </p:spTree>
    <p:extLst>
      <p:ext uri="{BB962C8B-B14F-4D97-AF65-F5344CB8AC3E}">
        <p14:creationId xmlns:p14="http://schemas.microsoft.com/office/powerpoint/2010/main" val="66135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426128" y="408372"/>
            <a:ext cx="8260672" cy="1039427"/>
          </a:xfrm>
        </p:spPr>
        <p:txBody>
          <a:bodyPr>
            <a:normAutofit/>
          </a:bodyPr>
          <a:lstStyle/>
          <a:p>
            <a:r>
              <a:rPr lang="en-US"/>
              <a:t>Sentiment related tasks</a:t>
            </a:r>
          </a:p>
        </p:txBody>
      </p:sp>
      <p:sp>
        <p:nvSpPr>
          <p:cNvPr id="21506" name="Content Placeholder 2"/>
          <p:cNvSpPr>
            <a:spLocks noGrp="1"/>
          </p:cNvSpPr>
          <p:nvPr>
            <p:ph idx="1"/>
          </p:nvPr>
        </p:nvSpPr>
        <p:spPr>
          <a:xfrm>
            <a:off x="457200" y="1905000"/>
            <a:ext cx="8229600" cy="4221163"/>
          </a:xfrm>
        </p:spPr>
        <p:txBody>
          <a:bodyPr>
            <a:normAutofit/>
          </a:bodyPr>
          <a:lstStyle/>
          <a:p>
            <a:r>
              <a:rPr lang="en-US" altLang="zh-CN"/>
              <a:t>Examples:</a:t>
            </a:r>
          </a:p>
          <a:p>
            <a:pPr lvl="1"/>
            <a:r>
              <a:rPr lang="en-US" altLang="zh-CN"/>
              <a:t>Aggregate positive and/or negative opinions on a particular entity, e.g. products, accommodations</a:t>
            </a:r>
          </a:p>
          <a:p>
            <a:pPr lvl="1"/>
            <a:r>
              <a:rPr lang="en-US" altLang="zh-CN"/>
              <a:t>Count ‘favor’ and ‘against’ votes on political issues</a:t>
            </a:r>
          </a:p>
          <a:p>
            <a:pPr lvl="1"/>
            <a:r>
              <a:rPr lang="en-US"/>
              <a:t>Compare aspects of products using customer reviews</a:t>
            </a:r>
          </a:p>
          <a:p>
            <a:pPr lvl="1"/>
            <a:r>
              <a:rPr lang="en-US"/>
              <a:t>Detect how opinions change over time (e.g. towards companies or political topics)</a:t>
            </a:r>
          </a:p>
          <a:p>
            <a:endParaRPr lang="en-US"/>
          </a:p>
          <a:p>
            <a:endParaRPr lang="en-US"/>
          </a:p>
          <a:p>
            <a:pPr lvl="1"/>
            <a:endParaRPr lang="en-US" altLang="zh-CN"/>
          </a:p>
          <a:p>
            <a:endParaRPr lang="en-US"/>
          </a:p>
        </p:txBody>
      </p:sp>
      <p:sp>
        <p:nvSpPr>
          <p:cNvPr id="2" name="Footer Placeholder 1">
            <a:extLst>
              <a:ext uri="{FF2B5EF4-FFF2-40B4-BE49-F238E27FC236}">
                <a16:creationId xmlns:a16="http://schemas.microsoft.com/office/drawing/2014/main" id="{C4819205-D613-DA47-8F98-7990784CE910}"/>
              </a:ext>
            </a:extLst>
          </p:cNvPr>
          <p:cNvSpPr>
            <a:spLocks noGrp="1"/>
          </p:cNvSpPr>
          <p:nvPr>
            <p:ph type="ftr" sz="quarter" idx="11"/>
          </p:nvPr>
        </p:nvSpPr>
        <p:spPr>
          <a:xfrm>
            <a:off x="3124200" y="6356350"/>
            <a:ext cx="2895600" cy="365125"/>
          </a:xfrm>
        </p:spPr>
        <p:txBody>
          <a:bodyPr/>
          <a:lstStyle/>
          <a:p>
            <a:r>
              <a:rPr lang="en-US" dirty="0"/>
              <a:t>Suzan Verberne 2021</a:t>
            </a:r>
          </a:p>
        </p:txBody>
      </p:sp>
    </p:spTree>
    <p:extLst>
      <p:ext uri="{BB962C8B-B14F-4D97-AF65-F5344CB8AC3E}">
        <p14:creationId xmlns:p14="http://schemas.microsoft.com/office/powerpoint/2010/main" val="52309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t>Levels of Sentiment Analysis</a:t>
            </a:r>
          </a:p>
        </p:txBody>
      </p:sp>
      <p:sp>
        <p:nvSpPr>
          <p:cNvPr id="26626" name="Content Placeholder 2"/>
          <p:cNvSpPr>
            <a:spLocks noGrp="1"/>
          </p:cNvSpPr>
          <p:nvPr>
            <p:ph idx="1"/>
          </p:nvPr>
        </p:nvSpPr>
        <p:spPr/>
        <p:txBody>
          <a:bodyPr/>
          <a:lstStyle/>
          <a:p>
            <a:r>
              <a:rPr lang="en-US">
                <a:solidFill>
                  <a:srgbClr val="1F5FA0"/>
                </a:solidFill>
              </a:rPr>
              <a:t>Document</a:t>
            </a:r>
            <a:r>
              <a:rPr lang="en-US"/>
              <a:t> level: e.g. a sentiment score for the complete product review or Tweet</a:t>
            </a:r>
          </a:p>
          <a:p>
            <a:r>
              <a:rPr lang="en-US">
                <a:solidFill>
                  <a:srgbClr val="1F5FA0"/>
                </a:solidFill>
              </a:rPr>
              <a:t>Sentence</a:t>
            </a:r>
            <a:r>
              <a:rPr lang="en-US"/>
              <a:t> level: e.g. subjectivity classification (distinguish between objective and subjective sentences)</a:t>
            </a:r>
          </a:p>
          <a:p>
            <a:r>
              <a:rPr lang="en-US">
                <a:solidFill>
                  <a:srgbClr val="1F5FA0"/>
                </a:solidFill>
              </a:rPr>
              <a:t>Entity and Aspect </a:t>
            </a:r>
            <a:r>
              <a:rPr lang="en-US"/>
              <a:t>level: relate the sentiment to features of a product, event or entity</a:t>
            </a:r>
          </a:p>
          <a:p>
            <a:endParaRPr lang="en-US"/>
          </a:p>
          <a:p>
            <a:endParaRPr lang="en-US"/>
          </a:p>
        </p:txBody>
      </p:sp>
      <p:sp>
        <p:nvSpPr>
          <p:cNvPr id="2" name="Footer Placeholder 1">
            <a:extLst>
              <a:ext uri="{FF2B5EF4-FFF2-40B4-BE49-F238E27FC236}">
                <a16:creationId xmlns:a16="http://schemas.microsoft.com/office/drawing/2014/main" id="{9FDDA9EB-C81C-334F-ACBA-E4F6B1B4BA51}"/>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242649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t>Levels of Sentiment Analysis</a:t>
            </a:r>
          </a:p>
        </p:txBody>
      </p:sp>
      <p:sp>
        <p:nvSpPr>
          <p:cNvPr id="26626" name="Content Placeholder 2"/>
          <p:cNvSpPr>
            <a:spLocks noGrp="1"/>
          </p:cNvSpPr>
          <p:nvPr>
            <p:ph idx="1"/>
          </p:nvPr>
        </p:nvSpPr>
        <p:spPr/>
        <p:txBody>
          <a:bodyPr/>
          <a:lstStyle/>
          <a:p>
            <a:r>
              <a:rPr lang="en-US"/>
              <a:t>Document level or sentence level: </a:t>
            </a:r>
            <a:r>
              <a:rPr lang="en-US">
                <a:solidFill>
                  <a:schemeClr val="accent1">
                    <a:lumMod val="75000"/>
                  </a:schemeClr>
                </a:solidFill>
              </a:rPr>
              <a:t>classification</a:t>
            </a:r>
          </a:p>
          <a:p>
            <a:r>
              <a:rPr lang="en-US"/>
              <a:t>Entity and Aspect level: </a:t>
            </a:r>
            <a:r>
              <a:rPr lang="en-US">
                <a:solidFill>
                  <a:schemeClr val="accent1">
                    <a:lumMod val="75000"/>
                  </a:schemeClr>
                </a:solidFill>
              </a:rPr>
              <a:t>extraction and classification</a:t>
            </a:r>
          </a:p>
          <a:p>
            <a:endParaRPr lang="en-US"/>
          </a:p>
          <a:p>
            <a:endParaRPr lang="en-US"/>
          </a:p>
        </p:txBody>
      </p:sp>
      <p:sp>
        <p:nvSpPr>
          <p:cNvPr id="2" name="Footer Placeholder 1">
            <a:extLst>
              <a:ext uri="{FF2B5EF4-FFF2-40B4-BE49-F238E27FC236}">
                <a16:creationId xmlns:a16="http://schemas.microsoft.com/office/drawing/2014/main" id="{9FDDA9EB-C81C-334F-ACBA-E4F6B1B4BA51}"/>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14217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Suzan Verberne 2021</a:t>
            </a:r>
          </a:p>
        </p:txBody>
      </p:sp>
      <p:sp>
        <p:nvSpPr>
          <p:cNvPr id="3" name="Title 2"/>
          <p:cNvSpPr>
            <a:spLocks noGrp="1"/>
          </p:cNvSpPr>
          <p:nvPr>
            <p:ph type="title"/>
          </p:nvPr>
        </p:nvSpPr>
        <p:spPr/>
        <p:txBody>
          <a:bodyPr/>
          <a:lstStyle/>
          <a:p>
            <a:r>
              <a:rPr lang="en-GB"/>
              <a:t>Sentiment classification</a:t>
            </a:r>
          </a:p>
        </p:txBody>
      </p:sp>
      <p:sp>
        <p:nvSpPr>
          <p:cNvPr id="4" name="Text Placeholder 3"/>
          <p:cNvSpPr>
            <a:spLocks noGrp="1"/>
          </p:cNvSpPr>
          <p:nvPr>
            <p:ph type="body" idx="1"/>
          </p:nvPr>
        </p:nvSpPr>
        <p:spPr/>
        <p:txBody>
          <a:bodyPr/>
          <a:lstStyle/>
          <a:p>
            <a:endParaRPr lang="en-GB"/>
          </a:p>
        </p:txBody>
      </p:sp>
    </p:spTree>
    <p:extLst>
      <p:ext uri="{BB962C8B-B14F-4D97-AF65-F5344CB8AC3E}">
        <p14:creationId xmlns:p14="http://schemas.microsoft.com/office/powerpoint/2010/main" val="278134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t>Sentiment Classification tasks</a:t>
            </a:r>
          </a:p>
        </p:txBody>
      </p:sp>
      <p:sp>
        <p:nvSpPr>
          <p:cNvPr id="3" name="Content Placeholder 2"/>
          <p:cNvSpPr>
            <a:spLocks noGrp="1"/>
          </p:cNvSpPr>
          <p:nvPr>
            <p:ph idx="1"/>
          </p:nvPr>
        </p:nvSpPr>
        <p:spPr/>
        <p:txBody>
          <a:bodyPr>
            <a:normAutofit/>
          </a:bodyPr>
          <a:lstStyle/>
          <a:p>
            <a:r>
              <a:rPr lang="en-US"/>
              <a:t>Most </a:t>
            </a:r>
            <a:r>
              <a:rPr lang="en-US">
                <a:solidFill>
                  <a:schemeClr val="accent1">
                    <a:lumMod val="75000"/>
                  </a:schemeClr>
                </a:solidFill>
              </a:rPr>
              <a:t>sentiment</a:t>
            </a:r>
            <a:r>
              <a:rPr lang="en-US"/>
              <a:t>: negative, positive, neutral</a:t>
            </a:r>
          </a:p>
          <a:p>
            <a:r>
              <a:rPr lang="en-US"/>
              <a:t>For </a:t>
            </a:r>
            <a:r>
              <a:rPr lang="en-US">
                <a:solidFill>
                  <a:schemeClr val="accent1">
                    <a:lumMod val="75000"/>
                  </a:schemeClr>
                </a:solidFill>
              </a:rPr>
              <a:t>stance</a:t>
            </a:r>
            <a:r>
              <a:rPr lang="en-US"/>
              <a:t>: favor, against, neutral / support, reject, neutral</a:t>
            </a:r>
          </a:p>
          <a:p>
            <a:r>
              <a:rPr lang="en-US"/>
              <a:t>Alternatives: </a:t>
            </a:r>
          </a:p>
          <a:p>
            <a:pPr lvl="1"/>
            <a:r>
              <a:rPr lang="en-US"/>
              <a:t>Objective versus Subjective</a:t>
            </a:r>
          </a:p>
          <a:p>
            <a:pPr lvl="1"/>
            <a:r>
              <a:rPr lang="en-US"/>
              <a:t>Emotion classes: joy, fear, anger, sadness, disgust, shame, and guilt</a:t>
            </a:r>
          </a:p>
          <a:p>
            <a:pPr lvl="1"/>
            <a:endParaRPr lang="en-US"/>
          </a:p>
          <a:p>
            <a:endParaRPr lang="en-US"/>
          </a:p>
        </p:txBody>
      </p:sp>
      <p:sp>
        <p:nvSpPr>
          <p:cNvPr id="2" name="Footer Placeholder 1">
            <a:extLst>
              <a:ext uri="{FF2B5EF4-FFF2-40B4-BE49-F238E27FC236}">
                <a16:creationId xmlns:a16="http://schemas.microsoft.com/office/drawing/2014/main" id="{E849E1C0-AAD7-B14B-B45F-A27D252461F1}"/>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309612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t>Labels</a:t>
            </a:r>
          </a:p>
        </p:txBody>
      </p:sp>
      <p:sp>
        <p:nvSpPr>
          <p:cNvPr id="3" name="Content Placeholder 2"/>
          <p:cNvSpPr>
            <a:spLocks noGrp="1"/>
          </p:cNvSpPr>
          <p:nvPr>
            <p:ph idx="1"/>
          </p:nvPr>
        </p:nvSpPr>
        <p:spPr/>
        <p:txBody>
          <a:bodyPr>
            <a:normAutofit/>
          </a:bodyPr>
          <a:lstStyle/>
          <a:p>
            <a:r>
              <a:rPr lang="en-US"/>
              <a:t>Alternatives: </a:t>
            </a:r>
          </a:p>
          <a:p>
            <a:pPr lvl="1"/>
            <a:r>
              <a:rPr lang="en-US"/>
              <a:t>Objective versus Subjective</a:t>
            </a:r>
          </a:p>
          <a:p>
            <a:pPr lvl="1"/>
            <a:r>
              <a:rPr lang="en-US"/>
              <a:t>Emotion classes: joy, fear, anger, sadness, disgust, shame, and guilt</a:t>
            </a:r>
          </a:p>
          <a:p>
            <a:pPr lvl="1"/>
            <a:r>
              <a:rPr lang="en-US">
                <a:solidFill>
                  <a:srgbClr val="3477B2"/>
                </a:solidFill>
              </a:rPr>
              <a:t>Ordinal Scales</a:t>
            </a:r>
            <a:r>
              <a:rPr lang="en-US"/>
              <a:t>:</a:t>
            </a:r>
          </a:p>
          <a:p>
            <a:pPr marL="179388" indent="620713">
              <a:buNone/>
            </a:pPr>
            <a:r>
              <a:rPr lang="en-US" sz="1800"/>
              <a:t>very bad	bad	neutral	good 	very good</a:t>
            </a:r>
          </a:p>
          <a:p>
            <a:pPr marL="179388" indent="620713">
              <a:buNone/>
            </a:pPr>
            <a:r>
              <a:rPr lang="en-US" sz="1800"/>
              <a:t>-2	-1	   0         	+1	+2</a:t>
            </a:r>
          </a:p>
          <a:p>
            <a:pPr marL="179388" indent="620713">
              <a:buNone/>
            </a:pPr>
            <a:r>
              <a:rPr lang="en-US" sz="1800"/>
              <a:t>1          	2	   3            4           	  5</a:t>
            </a:r>
          </a:p>
          <a:p>
            <a:pPr lvl="1"/>
            <a:endParaRPr lang="en-US"/>
          </a:p>
          <a:p>
            <a:endParaRPr lang="en-US"/>
          </a:p>
        </p:txBody>
      </p:sp>
      <p:sp>
        <p:nvSpPr>
          <p:cNvPr id="2" name="Footer Placeholder 1">
            <a:extLst>
              <a:ext uri="{FF2B5EF4-FFF2-40B4-BE49-F238E27FC236}">
                <a16:creationId xmlns:a16="http://schemas.microsoft.com/office/drawing/2014/main" id="{E849E1C0-AAD7-B14B-B45F-A27D252461F1}"/>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377938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normAutofit/>
          </a:bodyPr>
          <a:lstStyle/>
          <a:p>
            <a:r>
              <a:rPr lang="en-US"/>
              <a:t>Labels</a:t>
            </a:r>
          </a:p>
        </p:txBody>
      </p:sp>
      <p:sp>
        <p:nvSpPr>
          <p:cNvPr id="3" name="Content Placeholder 2"/>
          <p:cNvSpPr>
            <a:spLocks noGrp="1"/>
          </p:cNvSpPr>
          <p:nvPr>
            <p:ph idx="1"/>
          </p:nvPr>
        </p:nvSpPr>
        <p:spPr/>
        <p:txBody>
          <a:bodyPr>
            <a:normAutofit/>
          </a:bodyPr>
          <a:lstStyle/>
          <a:p>
            <a:r>
              <a:rPr lang="en-US"/>
              <a:t>Misclassifying an entity with true label ‘-2’ as ‘-1’ is a smaller mistake than labeling an entity with true label ‘-2’  as ‘+2’</a:t>
            </a:r>
          </a:p>
          <a:p>
            <a:r>
              <a:rPr lang="en-US">
                <a:solidFill>
                  <a:schemeClr val="accent1">
                    <a:lumMod val="75000"/>
                  </a:schemeClr>
                </a:solidFill>
              </a:rPr>
              <a:t>Ordinal regression</a:t>
            </a:r>
            <a:r>
              <a:rPr lang="en-US"/>
              <a:t>: learn a model to predict class labels on an ordinal scale</a:t>
            </a:r>
          </a:p>
          <a:p>
            <a:endParaRPr lang="en-US"/>
          </a:p>
          <a:p>
            <a:pPr marL="0" indent="0">
              <a:buNone/>
            </a:pPr>
            <a:endParaRPr lang="en-US"/>
          </a:p>
          <a:p>
            <a:endParaRPr lang="en-US"/>
          </a:p>
          <a:p>
            <a:endParaRPr lang="en-US"/>
          </a:p>
        </p:txBody>
      </p:sp>
      <p:sp>
        <p:nvSpPr>
          <p:cNvPr id="4" name="Rectangle 3">
            <a:extLst>
              <a:ext uri="{FF2B5EF4-FFF2-40B4-BE49-F238E27FC236}">
                <a16:creationId xmlns:a16="http://schemas.microsoft.com/office/drawing/2014/main" id="{0BE8CE53-34C6-E540-97E2-C3E6CB59ED43}"/>
              </a:ext>
            </a:extLst>
          </p:cNvPr>
          <p:cNvSpPr/>
          <p:nvPr/>
        </p:nvSpPr>
        <p:spPr>
          <a:xfrm>
            <a:off x="1447800" y="6126163"/>
            <a:ext cx="7518816" cy="584775"/>
          </a:xfrm>
          <a:prstGeom prst="rect">
            <a:avLst/>
          </a:prstGeom>
        </p:spPr>
        <p:txBody>
          <a:bodyPr wrap="square">
            <a:spAutoFit/>
          </a:bodyPr>
          <a:lstStyle/>
          <a:p>
            <a:r>
              <a:rPr lang="en-US" sz="1600"/>
              <a:t>Opinion Mining and Sentiment Analysis: Ordinal Logistic Regression: </a:t>
            </a:r>
            <a:r>
              <a:rPr lang="en-US" sz="1600">
                <a:hlinkClick r:id="rId3"/>
              </a:rPr>
              <a:t>https://www.youtube.com/watch?v=xOHtd6fTRak</a:t>
            </a:r>
            <a:r>
              <a:rPr lang="en-US" sz="1600"/>
              <a:t> </a:t>
            </a:r>
          </a:p>
        </p:txBody>
      </p:sp>
    </p:spTree>
    <p:extLst>
      <p:ext uri="{BB962C8B-B14F-4D97-AF65-F5344CB8AC3E}">
        <p14:creationId xmlns:p14="http://schemas.microsoft.com/office/powerpoint/2010/main" val="419160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ordinal sentiment</a:t>
            </a:r>
            <a:endParaRPr lang="en-GB"/>
          </a:p>
        </p:txBody>
      </p:sp>
      <p:graphicFrame>
        <p:nvGraphicFramePr>
          <p:cNvPr id="5" name="Content Placeholder 4"/>
          <p:cNvGraphicFramePr>
            <a:graphicFrameLocks noGrp="1"/>
          </p:cNvGraphicFramePr>
          <p:nvPr>
            <p:ph idx="1"/>
          </p:nvPr>
        </p:nvGraphicFramePr>
        <p:xfrm>
          <a:off x="609600" y="1752601"/>
          <a:ext cx="8077200" cy="4360859"/>
        </p:xfrm>
        <a:graphic>
          <a:graphicData uri="http://schemas.openxmlformats.org/drawingml/2006/table">
            <a:tbl>
              <a:tblPr firstRow="1" bandRow="1">
                <a:tableStyleId>{B301B821-A1FF-4177-AEE7-76D212191A09}</a:tableStyleId>
              </a:tblPr>
              <a:tblGrid>
                <a:gridCol w="6400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621607">
                <a:tc>
                  <a:txBody>
                    <a:bodyPr/>
                    <a:lstStyle/>
                    <a:p>
                      <a:pPr algn="l" fontAlgn="b"/>
                      <a:r>
                        <a:rPr lang="en-US" sz="1600" u="none" strike="noStrike">
                          <a:effectLst/>
                        </a:rPr>
                        <a:t>Sentence</a:t>
                      </a:r>
                      <a:endParaRPr lang="en-US" sz="1600" b="0" i="0" u="none" strike="noStrike">
                        <a:solidFill>
                          <a:srgbClr val="000000"/>
                        </a:solidFill>
                        <a:effectLst/>
                        <a:latin typeface="Calibri"/>
                      </a:endParaRPr>
                    </a:p>
                  </a:txBody>
                  <a:tcPr marL="4928" marR="4928" marT="4928" marB="0" anchor="ctr"/>
                </a:tc>
                <a:tc>
                  <a:txBody>
                    <a:bodyPr/>
                    <a:lstStyle/>
                    <a:p>
                      <a:pPr algn="r" fontAlgn="b"/>
                      <a:r>
                        <a:rPr lang="en-US" sz="1600" u="none" strike="noStrike">
                          <a:effectLst/>
                        </a:rPr>
                        <a:t>Sentiment (-2,</a:t>
                      </a:r>
                      <a:r>
                        <a:rPr lang="en-US" sz="1600" u="none" strike="noStrike" baseline="0">
                          <a:effectLst/>
                        </a:rPr>
                        <a:t> ..+2)</a:t>
                      </a:r>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0"/>
                  </a:ext>
                </a:extLst>
              </a:tr>
              <a:tr h="621607">
                <a:tc>
                  <a:txBody>
                    <a:bodyPr/>
                    <a:lstStyle/>
                    <a:p>
                      <a:pPr algn="l" fontAlgn="b"/>
                      <a:r>
                        <a:rPr lang="en-US" sz="1600" u="none" strike="noStrike">
                          <a:effectLst/>
                        </a:rPr>
                        <a:t>today on the advice of Paulien with me for relaxation therapy because of anxiety and fatigue</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1"/>
                  </a:ext>
                </a:extLst>
              </a:tr>
              <a:tr h="239081">
                <a:tc>
                  <a:txBody>
                    <a:bodyPr/>
                    <a:lstStyle/>
                    <a:p>
                      <a:pPr algn="l" fontAlgn="b"/>
                      <a:r>
                        <a:rPr lang="en-US" sz="1600" u="none" strike="noStrike">
                          <a:effectLst/>
                        </a:rPr>
                        <a:t>It goes pretty well.</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2"/>
                  </a:ext>
                </a:extLst>
              </a:tr>
              <a:tr h="436411">
                <a:tc>
                  <a:txBody>
                    <a:bodyPr/>
                    <a:lstStyle/>
                    <a:p>
                      <a:pPr algn="l" fontAlgn="b"/>
                      <a:r>
                        <a:rPr lang="en-US" sz="1600" u="none" strike="noStrike">
                          <a:effectLst/>
                        </a:rPr>
                        <a:t>There is a decrease of the complaints with respect to the previous treatment.</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3"/>
                  </a:ext>
                </a:extLst>
              </a:tr>
              <a:tr h="683339">
                <a:tc>
                  <a:txBody>
                    <a:bodyPr/>
                    <a:lstStyle/>
                    <a:p>
                      <a:pPr algn="l" fontAlgn="b"/>
                      <a:r>
                        <a:rPr lang="en-US" sz="1600" u="none" strike="noStrike">
                          <a:effectLst/>
                        </a:rPr>
                        <a:t>it goes reasonably well, still notices muscle pain in the thigh and now considerable bruising by the knee</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4"/>
                  </a:ext>
                </a:extLst>
              </a:tr>
              <a:tr h="806802">
                <a:tc>
                  <a:txBody>
                    <a:bodyPr/>
                    <a:lstStyle/>
                    <a:p>
                      <a:pPr algn="l" fontAlgn="b"/>
                      <a:r>
                        <a:rPr lang="en-US" sz="1600" u="none" strike="noStrike">
                          <a:effectLst/>
                        </a:rPr>
                        <a:t>Pain in the right ankle since Friday (outside), painful today with cycling</a:t>
                      </a:r>
                      <a:r>
                        <a:rPr lang="en-US" sz="1600" u="none" strike="noStrike" baseline="0">
                          <a:effectLst/>
                        </a:rPr>
                        <a:t> and walking</a:t>
                      </a:r>
                      <a:r>
                        <a:rPr lang="en-US" sz="1600" u="none" strike="noStrike">
                          <a:effectLst/>
                        </a:rPr>
                        <a:t>. No trauma moment.</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5"/>
                  </a:ext>
                </a:extLst>
              </a:tr>
              <a:tr h="374679">
                <a:tc>
                  <a:txBody>
                    <a:bodyPr/>
                    <a:lstStyle/>
                    <a:p>
                      <a:pPr algn="l" fontAlgn="b"/>
                      <a:r>
                        <a:rPr lang="en-US" sz="1600" u="none" strike="noStrike">
                          <a:effectLst/>
                        </a:rPr>
                        <a:t>goes well, no details. Wednesday to doctor</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6"/>
                  </a:ext>
                </a:extLst>
              </a:tr>
              <a:tr h="559874">
                <a:tc>
                  <a:txBody>
                    <a:bodyPr/>
                    <a:lstStyle/>
                    <a:p>
                      <a:pPr algn="l" fontAlgn="b"/>
                      <a:r>
                        <a:rPr lang="en-US" sz="1600" u="none" strike="noStrike">
                          <a:effectLst/>
                        </a:rPr>
                        <a:t>Going has a small tip laterally thigh which is a bit painful / nagging</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lang="en-US" dirty="0"/>
              <a:t>Suzan Verberne 2021</a:t>
            </a:r>
          </a:p>
        </p:txBody>
      </p:sp>
      <p:graphicFrame>
        <p:nvGraphicFramePr>
          <p:cNvPr id="6" name="Content Placeholder 4"/>
          <p:cNvGraphicFramePr>
            <a:graphicFrameLocks/>
          </p:cNvGraphicFramePr>
          <p:nvPr>
            <p:extLst>
              <p:ext uri="{D42A27DB-BD31-4B8C-83A1-F6EECF244321}">
                <p14:modId xmlns:p14="http://schemas.microsoft.com/office/powerpoint/2010/main" val="3155122880"/>
              </p:ext>
            </p:extLst>
          </p:nvPr>
        </p:nvGraphicFramePr>
        <p:xfrm>
          <a:off x="609600" y="1752600"/>
          <a:ext cx="8077200" cy="4360859"/>
        </p:xfrm>
        <a:graphic>
          <a:graphicData uri="http://schemas.openxmlformats.org/drawingml/2006/table">
            <a:tbl>
              <a:tblPr firstRow="1" bandRow="1">
                <a:tableStyleId>{B301B821-A1FF-4177-AEE7-76D212191A09}</a:tableStyleId>
              </a:tblPr>
              <a:tblGrid>
                <a:gridCol w="6400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621607">
                <a:tc>
                  <a:txBody>
                    <a:bodyPr/>
                    <a:lstStyle/>
                    <a:p>
                      <a:pPr algn="l" fontAlgn="b"/>
                      <a:r>
                        <a:rPr lang="en-US" sz="1600" u="none" strike="noStrike">
                          <a:effectLst/>
                        </a:rPr>
                        <a:t>Sentence</a:t>
                      </a:r>
                      <a:endParaRPr lang="en-US" sz="1600" b="0" i="0" u="none" strike="noStrike">
                        <a:solidFill>
                          <a:srgbClr val="000000"/>
                        </a:solidFill>
                        <a:effectLst/>
                        <a:latin typeface="Calibri"/>
                      </a:endParaRPr>
                    </a:p>
                  </a:txBody>
                  <a:tcPr marL="4928" marR="4928" marT="4928" marB="0" anchor="ctr"/>
                </a:tc>
                <a:tc>
                  <a:txBody>
                    <a:bodyPr/>
                    <a:lstStyle/>
                    <a:p>
                      <a:pPr algn="r" fontAlgn="b"/>
                      <a:r>
                        <a:rPr lang="en-US" sz="1600" u="none" strike="noStrike">
                          <a:effectLst/>
                        </a:rPr>
                        <a:t>Sentiment (-2,</a:t>
                      </a:r>
                      <a:r>
                        <a:rPr lang="en-US" sz="1600" u="none" strike="noStrike" baseline="0">
                          <a:effectLst/>
                        </a:rPr>
                        <a:t> ..+2)</a:t>
                      </a:r>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0"/>
                  </a:ext>
                </a:extLst>
              </a:tr>
              <a:tr h="621607">
                <a:tc>
                  <a:txBody>
                    <a:bodyPr/>
                    <a:lstStyle/>
                    <a:p>
                      <a:pPr algn="l" fontAlgn="b"/>
                      <a:r>
                        <a:rPr lang="en-US" sz="1600" u="none" strike="noStrike">
                          <a:effectLst/>
                        </a:rPr>
                        <a:t>today on the advice of Paulien with me for relaxation therapy because of anxiety and fatigue</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-2</a:t>
                      </a:r>
                    </a:p>
                  </a:txBody>
                  <a:tcPr marL="4928" marR="4928" marT="4928" marB="0" anchor="ctr"/>
                </a:tc>
                <a:extLst>
                  <a:ext uri="{0D108BD9-81ED-4DB2-BD59-A6C34878D82A}">
                    <a16:rowId xmlns:a16="http://schemas.microsoft.com/office/drawing/2014/main" val="10001"/>
                  </a:ext>
                </a:extLst>
              </a:tr>
              <a:tr h="239081">
                <a:tc>
                  <a:txBody>
                    <a:bodyPr/>
                    <a:lstStyle/>
                    <a:p>
                      <a:pPr algn="l" fontAlgn="b"/>
                      <a:r>
                        <a:rPr lang="en-US" sz="1600" u="none" strike="noStrike">
                          <a:effectLst/>
                        </a:rPr>
                        <a:t>It goes pretty well.</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+1</a:t>
                      </a:r>
                    </a:p>
                  </a:txBody>
                  <a:tcPr marL="4928" marR="4928" marT="4928" marB="0" anchor="ctr"/>
                </a:tc>
                <a:extLst>
                  <a:ext uri="{0D108BD9-81ED-4DB2-BD59-A6C34878D82A}">
                    <a16:rowId xmlns:a16="http://schemas.microsoft.com/office/drawing/2014/main" val="10002"/>
                  </a:ext>
                </a:extLst>
              </a:tr>
              <a:tr h="436411">
                <a:tc>
                  <a:txBody>
                    <a:bodyPr/>
                    <a:lstStyle/>
                    <a:p>
                      <a:pPr algn="l" fontAlgn="b"/>
                      <a:r>
                        <a:rPr lang="en-US" sz="1600" u="none" strike="noStrike">
                          <a:effectLst/>
                        </a:rPr>
                        <a:t>There is a decrease of the complaints with respect to the previous treatment.</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+1</a:t>
                      </a:r>
                    </a:p>
                  </a:txBody>
                  <a:tcPr marL="4928" marR="4928" marT="4928" marB="0" anchor="ctr"/>
                </a:tc>
                <a:extLst>
                  <a:ext uri="{0D108BD9-81ED-4DB2-BD59-A6C34878D82A}">
                    <a16:rowId xmlns:a16="http://schemas.microsoft.com/office/drawing/2014/main" val="10003"/>
                  </a:ext>
                </a:extLst>
              </a:tr>
              <a:tr h="683339">
                <a:tc>
                  <a:txBody>
                    <a:bodyPr/>
                    <a:lstStyle/>
                    <a:p>
                      <a:pPr algn="l" fontAlgn="b"/>
                      <a:r>
                        <a:rPr lang="en-US" sz="1600" u="none" strike="noStrike">
                          <a:effectLst/>
                        </a:rPr>
                        <a:t>it goes reasonably well, still notices muscle pain in the thigh and now considerable bruising by the knee</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+1</a:t>
                      </a:r>
                    </a:p>
                  </a:txBody>
                  <a:tcPr marL="4928" marR="4928" marT="4928" marB="0" anchor="ctr"/>
                </a:tc>
                <a:extLst>
                  <a:ext uri="{0D108BD9-81ED-4DB2-BD59-A6C34878D82A}">
                    <a16:rowId xmlns:a16="http://schemas.microsoft.com/office/drawing/2014/main" val="10004"/>
                  </a:ext>
                </a:extLst>
              </a:tr>
              <a:tr h="806802">
                <a:tc>
                  <a:txBody>
                    <a:bodyPr/>
                    <a:lstStyle/>
                    <a:p>
                      <a:pPr algn="l" fontAlgn="b"/>
                      <a:r>
                        <a:rPr lang="en-US" sz="1600" u="none" strike="noStrike">
                          <a:effectLst/>
                        </a:rPr>
                        <a:t>Pain in the right ankle since Friday (outside), painful today with cycling</a:t>
                      </a:r>
                      <a:r>
                        <a:rPr lang="en-US" sz="1600" u="none" strike="noStrike" baseline="0">
                          <a:effectLst/>
                        </a:rPr>
                        <a:t> and walking</a:t>
                      </a:r>
                      <a:r>
                        <a:rPr lang="en-US" sz="1600" u="none" strike="noStrike">
                          <a:effectLst/>
                        </a:rPr>
                        <a:t>. No trauma moment.</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-1</a:t>
                      </a:r>
                    </a:p>
                  </a:txBody>
                  <a:tcPr marL="4928" marR="4928" marT="4928" marB="0" anchor="ctr"/>
                </a:tc>
                <a:extLst>
                  <a:ext uri="{0D108BD9-81ED-4DB2-BD59-A6C34878D82A}">
                    <a16:rowId xmlns:a16="http://schemas.microsoft.com/office/drawing/2014/main" val="10005"/>
                  </a:ext>
                </a:extLst>
              </a:tr>
              <a:tr h="374679">
                <a:tc>
                  <a:txBody>
                    <a:bodyPr/>
                    <a:lstStyle/>
                    <a:p>
                      <a:pPr algn="l" fontAlgn="b"/>
                      <a:r>
                        <a:rPr lang="en-US" sz="1600" u="none" strike="noStrike">
                          <a:effectLst/>
                        </a:rPr>
                        <a:t>goes well, no details. Wednesday to doctor</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+1</a:t>
                      </a:r>
                    </a:p>
                  </a:txBody>
                  <a:tcPr marL="4928" marR="4928" marT="4928" marB="0" anchor="ctr"/>
                </a:tc>
                <a:extLst>
                  <a:ext uri="{0D108BD9-81ED-4DB2-BD59-A6C34878D82A}">
                    <a16:rowId xmlns:a16="http://schemas.microsoft.com/office/drawing/2014/main" val="10006"/>
                  </a:ext>
                </a:extLst>
              </a:tr>
              <a:tr h="559874">
                <a:tc>
                  <a:txBody>
                    <a:bodyPr/>
                    <a:lstStyle/>
                    <a:p>
                      <a:pPr algn="l" fontAlgn="b"/>
                      <a:r>
                        <a:rPr lang="en-US" sz="1600" u="none" strike="noStrike">
                          <a:effectLst/>
                        </a:rPr>
                        <a:t>Going has a small tip laterally thigh which is a bit painful / nagging</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-2</a:t>
                      </a:r>
                    </a:p>
                  </a:txBody>
                  <a:tcPr marL="4928" marR="4928" marT="4928"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8454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118B-6260-314B-9629-897833F234F2}"/>
              </a:ext>
            </a:extLst>
          </p:cNvPr>
          <p:cNvSpPr>
            <a:spLocks noGrp="1"/>
          </p:cNvSpPr>
          <p:nvPr>
            <p:ph type="title"/>
          </p:nvPr>
        </p:nvSpPr>
        <p:spPr/>
        <p:txBody>
          <a:bodyPr/>
          <a:lstStyle/>
          <a:p>
            <a:r>
              <a:rPr lang="en-US"/>
              <a:t>Example stance classification</a:t>
            </a:r>
            <a:endParaRPr lang="en-GB"/>
          </a:p>
        </p:txBody>
      </p:sp>
      <p:sp>
        <p:nvSpPr>
          <p:cNvPr id="4" name="Footer Placeholder 3">
            <a:extLst>
              <a:ext uri="{FF2B5EF4-FFF2-40B4-BE49-F238E27FC236}">
                <a16:creationId xmlns:a16="http://schemas.microsoft.com/office/drawing/2014/main" id="{D58AFF82-2F9F-CE41-BAFC-43EAE6A239AB}"/>
              </a:ext>
            </a:extLst>
          </p:cNvPr>
          <p:cNvSpPr>
            <a:spLocks noGrp="1"/>
          </p:cNvSpPr>
          <p:nvPr>
            <p:ph type="ftr" sz="quarter" idx="11"/>
          </p:nvPr>
        </p:nvSpPr>
        <p:spPr/>
        <p:txBody>
          <a:bodyPr/>
          <a:lstStyle/>
          <a:p>
            <a:r>
              <a:rPr lang="en-US" dirty="0"/>
              <a:t>Suzan Verberne 2021</a:t>
            </a:r>
          </a:p>
        </p:txBody>
      </p:sp>
      <p:graphicFrame>
        <p:nvGraphicFramePr>
          <p:cNvPr id="6" name="Table 5">
            <a:extLst>
              <a:ext uri="{FF2B5EF4-FFF2-40B4-BE49-F238E27FC236}">
                <a16:creationId xmlns:a16="http://schemas.microsoft.com/office/drawing/2014/main" id="{A86EE38E-292B-4E45-963F-0E3495AFFE14}"/>
              </a:ext>
            </a:extLst>
          </p:cNvPr>
          <p:cNvGraphicFramePr>
            <a:graphicFrameLocks noGrp="1"/>
          </p:cNvGraphicFramePr>
          <p:nvPr>
            <p:extLst>
              <p:ext uri="{D42A27DB-BD31-4B8C-83A1-F6EECF244321}">
                <p14:modId xmlns:p14="http://schemas.microsoft.com/office/powerpoint/2010/main" val="3212582347"/>
              </p:ext>
            </p:extLst>
          </p:nvPr>
        </p:nvGraphicFramePr>
        <p:xfrm>
          <a:off x="266700" y="1626377"/>
          <a:ext cx="8801100" cy="4542539"/>
        </p:xfrm>
        <a:graphic>
          <a:graphicData uri="http://schemas.openxmlformats.org/drawingml/2006/table">
            <a:tbl>
              <a:tblPr firstRow="1" bandRow="1">
                <a:tableStyleId>{B301B821-A1FF-4177-AEE7-76D212191A09}</a:tableStyleId>
              </a:tblPr>
              <a:tblGrid>
                <a:gridCol w="6347696">
                  <a:extLst>
                    <a:ext uri="{9D8B030D-6E8A-4147-A177-3AD203B41FA5}">
                      <a16:colId xmlns:a16="http://schemas.microsoft.com/office/drawing/2014/main" val="130337135"/>
                    </a:ext>
                  </a:extLst>
                </a:gridCol>
                <a:gridCol w="2453404">
                  <a:extLst>
                    <a:ext uri="{9D8B030D-6E8A-4147-A177-3AD203B41FA5}">
                      <a16:colId xmlns:a16="http://schemas.microsoft.com/office/drawing/2014/main" val="2194914712"/>
                    </a:ext>
                  </a:extLst>
                </a:gridCol>
              </a:tblGrid>
              <a:tr h="703485">
                <a:tc>
                  <a:txBody>
                    <a:bodyPr/>
                    <a:lstStyle/>
                    <a:p>
                      <a:pPr marL="0" algn="l" defTabSz="914400" rtl="0" eaLnBrk="1" fontAlgn="b" latinLnBrk="0" hangingPunct="1"/>
                      <a:r>
                        <a:rPr lang="en-GB" sz="1600" b="1" u="none" strike="noStrike" kern="1200">
                          <a:solidFill>
                            <a:schemeClr val="lt1"/>
                          </a:solidFill>
                          <a:effectLst/>
                        </a:rPr>
                        <a:t>Tweet</a:t>
                      </a:r>
                      <a:endParaRPr lang="en-GB" sz="1600" b="1" u="none" strike="noStrike" kern="1200">
                        <a:solidFill>
                          <a:schemeClr val="lt1"/>
                        </a:solidFill>
                        <a:effectLst/>
                        <a:latin typeface="+mn-lt"/>
                        <a:ea typeface="+mn-ea"/>
                        <a:cs typeface="+mn-cs"/>
                      </a:endParaRPr>
                    </a:p>
                  </a:txBody>
                  <a:tcPr marL="1612" marR="1612" marT="1612" marB="0" anchor="ctr"/>
                </a:tc>
                <a:tc>
                  <a:txBody>
                    <a:bodyPr/>
                    <a:lstStyle/>
                    <a:p>
                      <a:pPr marL="0" algn="ctr" defTabSz="914400" rtl="0" eaLnBrk="1" fontAlgn="b" latinLnBrk="0" hangingPunct="1"/>
                      <a:r>
                        <a:rPr lang="en-GB" sz="1600" b="1" u="none" strike="noStrike" kern="1200">
                          <a:solidFill>
                            <a:schemeClr val="lt1"/>
                          </a:solidFill>
                          <a:effectLst/>
                        </a:rPr>
                        <a:t>Stance towards mouth masks (favor, against, neutral)</a:t>
                      </a:r>
                      <a:endParaRPr lang="en-GB" sz="1600" b="1" u="none" strike="noStrike" kern="1200">
                        <a:solidFill>
                          <a:schemeClr val="lt1"/>
                        </a:solidFill>
                        <a:effectLst/>
                        <a:latin typeface="+mn-lt"/>
                        <a:ea typeface="+mn-ea"/>
                        <a:cs typeface="+mn-cs"/>
                      </a:endParaRPr>
                    </a:p>
                  </a:txBody>
                  <a:tcPr marL="1612" marR="1612" marT="1612" marB="0" anchor="ctr"/>
                </a:tc>
                <a:extLst>
                  <a:ext uri="{0D108BD9-81ED-4DB2-BD59-A6C34878D82A}">
                    <a16:rowId xmlns:a16="http://schemas.microsoft.com/office/drawing/2014/main" val="692633419"/>
                  </a:ext>
                </a:extLst>
              </a:tr>
              <a:tr h="684459">
                <a:tc>
                  <a:txBody>
                    <a:bodyPr/>
                    <a:lstStyle/>
                    <a:p>
                      <a:pPr algn="l" rtl="0" fontAlgn="b"/>
                      <a:r>
                        <a:rPr lang="en-GB" sz="1400" u="none" strike="noStrike">
                          <a:effectLst/>
                        </a:rPr>
                        <a:t>Dear @rivm, can you tell me why a mouth mask will be mandatory in public transport later? After all, they do not offer protection against the Covid19. So please tell me what logic is behind this? </a:t>
                      </a:r>
                      <a:endParaRPr lang="en-GB" sz="1400" b="0" i="0" u="none" strike="noStrike">
                        <a:solidFill>
                          <a:srgbClr val="000000"/>
                        </a:solidFill>
                        <a:effectLst/>
                        <a:latin typeface="Calibri" panose="020F0502020204030204" pitchFamily="34" charset="0"/>
                      </a:endParaRPr>
                    </a:p>
                  </a:txBody>
                  <a:tcPr marL="1612" marR="1612" marT="1612" marB="0" anchor="ctr"/>
                </a:tc>
                <a:tc>
                  <a:txBody>
                    <a:bodyPr/>
                    <a:lstStyle/>
                    <a:p>
                      <a:pPr algn="ctr" rtl="0" fontAlgn="b"/>
                      <a:r>
                        <a:rPr lang="en-GB" sz="1400" b="0" u="none" strike="noStrike">
                          <a:solidFill>
                            <a:srgbClr val="000000"/>
                          </a:solidFill>
                          <a:effectLst/>
                        </a:rPr>
                        <a:t>against</a:t>
                      </a:r>
                      <a:endParaRPr lang="en-GB" sz="1400" b="0" i="0" u="none" strike="noStrike">
                        <a:solidFill>
                          <a:srgbClr val="000000"/>
                        </a:solidFill>
                        <a:effectLst/>
                        <a:latin typeface="Calibri" panose="020F0502020204030204" pitchFamily="34" charset="0"/>
                      </a:endParaRPr>
                    </a:p>
                  </a:txBody>
                  <a:tcPr marL="1612" marR="1612" marT="1612" marB="0" anchor="ctr"/>
                </a:tc>
                <a:extLst>
                  <a:ext uri="{0D108BD9-81ED-4DB2-BD59-A6C34878D82A}">
                    <a16:rowId xmlns:a16="http://schemas.microsoft.com/office/drawing/2014/main" val="2047435122"/>
                  </a:ext>
                </a:extLst>
              </a:tr>
              <a:tr h="684459">
                <a:tc>
                  <a:txBody>
                    <a:bodyPr/>
                    <a:lstStyle/>
                    <a:p>
                      <a:pPr algn="l" rtl="0" fontAlgn="b"/>
                      <a:r>
                        <a:rPr lang="en-GB" sz="1400" u="none" strike="noStrike">
                          <a:effectLst/>
                        </a:rPr>
                        <a:t>My point is, we often hear that mouth masks are not necessary as long as 1,5 m is kept. But 15,m distance in itself is imperfect (stated in article), so what is needed is combinat</a:t>
                      </a:r>
                      <a:endParaRPr lang="en-GB" sz="1400" b="0" i="0" u="none" strike="noStrike">
                        <a:solidFill>
                          <a:srgbClr val="000000"/>
                        </a:solidFill>
                        <a:effectLst/>
                        <a:latin typeface="Calibri" panose="020F0502020204030204" pitchFamily="34" charset="0"/>
                      </a:endParaRPr>
                    </a:p>
                  </a:txBody>
                  <a:tcPr marL="1612" marR="1612" marT="1612" marB="0" anchor="ctr"/>
                </a:tc>
                <a:tc>
                  <a:txBody>
                    <a:bodyPr/>
                    <a:lstStyle/>
                    <a:p>
                      <a:pPr algn="ctr" rtl="0" fontAlgn="b"/>
                      <a:r>
                        <a:rPr lang="en-GB" sz="1400" b="0" u="none" strike="noStrike">
                          <a:solidFill>
                            <a:srgbClr val="000000"/>
                          </a:solidFill>
                          <a:effectLst/>
                        </a:rPr>
                        <a:t>favor</a:t>
                      </a:r>
                      <a:endParaRPr lang="en-GB" sz="1400" b="0" i="0" u="none" strike="noStrike">
                        <a:solidFill>
                          <a:srgbClr val="000000"/>
                        </a:solidFill>
                        <a:effectLst/>
                        <a:latin typeface="Calibri" panose="020F0502020204030204" pitchFamily="34" charset="0"/>
                      </a:endParaRPr>
                    </a:p>
                  </a:txBody>
                  <a:tcPr marL="1612" marR="1612" marT="1612" marB="0" anchor="ctr"/>
                </a:tc>
                <a:extLst>
                  <a:ext uri="{0D108BD9-81ED-4DB2-BD59-A6C34878D82A}">
                    <a16:rowId xmlns:a16="http://schemas.microsoft.com/office/drawing/2014/main" val="3815880759"/>
                  </a:ext>
                </a:extLst>
              </a:tr>
              <a:tr h="565692">
                <a:tc>
                  <a:txBody>
                    <a:bodyPr/>
                    <a:lstStyle/>
                    <a:p>
                      <a:pPr algn="l" rtl="0" fontAlgn="b"/>
                      <a:r>
                        <a:rPr lang="en-GB" sz="1400" u="none" strike="noStrike">
                          <a:effectLst/>
                        </a:rPr>
                        <a:t>@K212Utr @RTLnieuws Why so expensive? If you buy a washable mouth mask, it's fine</a:t>
                      </a:r>
                      <a:endParaRPr lang="en-GB" sz="1400" b="0" i="0" u="none" strike="noStrike">
                        <a:solidFill>
                          <a:srgbClr val="000000"/>
                        </a:solidFill>
                        <a:effectLst/>
                        <a:latin typeface="Calibri" panose="020F0502020204030204" pitchFamily="34" charset="0"/>
                      </a:endParaRPr>
                    </a:p>
                  </a:txBody>
                  <a:tcPr marL="1612" marR="1612" marT="1612" marB="0" anchor="ctr"/>
                </a:tc>
                <a:tc>
                  <a:txBody>
                    <a:bodyPr/>
                    <a:lstStyle/>
                    <a:p>
                      <a:pPr algn="ctr" rtl="0" fontAlgn="b"/>
                      <a:r>
                        <a:rPr lang="en-GB" sz="1400" b="0" u="none" strike="noStrike">
                          <a:solidFill>
                            <a:srgbClr val="000000"/>
                          </a:solidFill>
                          <a:effectLst/>
                        </a:rPr>
                        <a:t>favor</a:t>
                      </a:r>
                      <a:endParaRPr lang="en-GB" sz="1400" b="0" i="0" u="none" strike="noStrike">
                        <a:solidFill>
                          <a:srgbClr val="000000"/>
                        </a:solidFill>
                        <a:effectLst/>
                        <a:latin typeface="Calibri" panose="020F0502020204030204" pitchFamily="34" charset="0"/>
                      </a:endParaRPr>
                    </a:p>
                  </a:txBody>
                  <a:tcPr marL="1612" marR="1612" marT="1612" marB="0" anchor="ctr"/>
                </a:tc>
                <a:extLst>
                  <a:ext uri="{0D108BD9-81ED-4DB2-BD59-A6C34878D82A}">
                    <a16:rowId xmlns:a16="http://schemas.microsoft.com/office/drawing/2014/main" val="4116095755"/>
                  </a:ext>
                </a:extLst>
              </a:tr>
              <a:tr h="565692">
                <a:tc>
                  <a:txBody>
                    <a:bodyPr/>
                    <a:lstStyle/>
                    <a:p>
                      <a:pPr algn="l" rtl="0" fontAlgn="b"/>
                      <a:r>
                        <a:rPr lang="en-GB" sz="1400" u="none" strike="noStrike">
                          <a:effectLst/>
                        </a:rPr>
                        <a:t>This afternoon at half past two I saw someone walking outside with a mouth mask for the first time. It was a light blue one. Location: Elten (Germany).</a:t>
                      </a:r>
                      <a:endParaRPr lang="en-GB" sz="1400" b="0" i="0" u="none" strike="noStrike">
                        <a:solidFill>
                          <a:srgbClr val="000000"/>
                        </a:solidFill>
                        <a:effectLst/>
                        <a:latin typeface="Calibri" panose="020F0502020204030204" pitchFamily="34" charset="0"/>
                      </a:endParaRPr>
                    </a:p>
                  </a:txBody>
                  <a:tcPr marL="1612" marR="1612" marT="1612" marB="0" anchor="ctr"/>
                </a:tc>
                <a:tc>
                  <a:txBody>
                    <a:bodyPr/>
                    <a:lstStyle/>
                    <a:p>
                      <a:pPr algn="ctr" rtl="0" fontAlgn="b"/>
                      <a:r>
                        <a:rPr lang="en-GB" sz="1400" b="0" u="none" strike="noStrike">
                          <a:solidFill>
                            <a:srgbClr val="000000"/>
                          </a:solidFill>
                          <a:effectLst/>
                        </a:rPr>
                        <a:t>neutral</a:t>
                      </a:r>
                      <a:endParaRPr lang="en-GB" sz="1400" b="0" i="0" u="none" strike="noStrike">
                        <a:solidFill>
                          <a:srgbClr val="000000"/>
                        </a:solidFill>
                        <a:effectLst/>
                        <a:latin typeface="Calibri" panose="020F0502020204030204" pitchFamily="34" charset="0"/>
                      </a:endParaRPr>
                    </a:p>
                  </a:txBody>
                  <a:tcPr marL="1612" marR="1612" marT="1612" marB="0" anchor="ctr"/>
                </a:tc>
                <a:extLst>
                  <a:ext uri="{0D108BD9-81ED-4DB2-BD59-A6C34878D82A}">
                    <a16:rowId xmlns:a16="http://schemas.microsoft.com/office/drawing/2014/main" val="2967184128"/>
                  </a:ext>
                </a:extLst>
              </a:tr>
              <a:tr h="411011">
                <a:tc>
                  <a:txBody>
                    <a:bodyPr/>
                    <a:lstStyle/>
                    <a:p>
                      <a:pPr algn="l" rtl="0" fontAlgn="b"/>
                      <a:r>
                        <a:rPr lang="en-GB" sz="1400" u="none" strike="noStrike">
                          <a:effectLst/>
                        </a:rPr>
                        <a:t>Elena Brenici makes hip mouth masks. “They are tailor-made for men with beards, that beard has to fit of course”</a:t>
                      </a:r>
                      <a:endParaRPr lang="en-GB" sz="1400" b="0" i="0" u="none" strike="noStrike">
                        <a:solidFill>
                          <a:srgbClr val="000000"/>
                        </a:solidFill>
                        <a:effectLst/>
                        <a:latin typeface="Calibri" panose="020F0502020204030204" pitchFamily="34" charset="0"/>
                      </a:endParaRPr>
                    </a:p>
                  </a:txBody>
                  <a:tcPr marL="1612" marR="1612" marT="1612" marB="0" anchor="ctr"/>
                </a:tc>
                <a:tc>
                  <a:txBody>
                    <a:bodyPr/>
                    <a:lstStyle/>
                    <a:p>
                      <a:pPr algn="ctr" rtl="0" fontAlgn="b"/>
                      <a:r>
                        <a:rPr lang="en-GB" sz="1400" b="0" u="none" strike="noStrike">
                          <a:solidFill>
                            <a:srgbClr val="000000"/>
                          </a:solidFill>
                          <a:effectLst/>
                        </a:rPr>
                        <a:t>?</a:t>
                      </a:r>
                      <a:endParaRPr lang="en-GB" sz="1400" b="0" i="0" u="none" strike="noStrike">
                        <a:solidFill>
                          <a:srgbClr val="000000"/>
                        </a:solidFill>
                        <a:effectLst/>
                        <a:latin typeface="Calibri" panose="020F0502020204030204" pitchFamily="34" charset="0"/>
                      </a:endParaRPr>
                    </a:p>
                  </a:txBody>
                  <a:tcPr marL="1612" marR="1612" marT="1612" marB="0" anchor="ctr"/>
                </a:tc>
                <a:extLst>
                  <a:ext uri="{0D108BD9-81ED-4DB2-BD59-A6C34878D82A}">
                    <a16:rowId xmlns:a16="http://schemas.microsoft.com/office/drawing/2014/main" val="743663618"/>
                  </a:ext>
                </a:extLst>
              </a:tr>
              <a:tr h="615743">
                <a:tc>
                  <a:txBody>
                    <a:bodyPr/>
                    <a:lstStyle/>
                    <a:p>
                      <a:pPr algn="l" rtl="0" fontAlgn="b"/>
                      <a:r>
                        <a:rPr lang="en-GB" sz="1400" u="none" strike="noStrike">
                          <a:effectLst/>
                        </a:rPr>
                        <a:t>It is especially hilarious to hear how they try to explain this absurd rule. "There is no shortage of medical masks, but we want to prevent a shortage. It does not protect you from others, but others do against you."</a:t>
                      </a:r>
                      <a:endParaRPr lang="en-GB" sz="1400" b="0" i="0" u="none" strike="noStrike">
                        <a:solidFill>
                          <a:srgbClr val="000000"/>
                        </a:solidFill>
                        <a:effectLst/>
                        <a:latin typeface="Calibri" panose="020F0502020204030204" pitchFamily="34" charset="0"/>
                      </a:endParaRPr>
                    </a:p>
                  </a:txBody>
                  <a:tcPr marL="1612" marR="1612" marT="1612" marB="0" anchor="ctr"/>
                </a:tc>
                <a:tc>
                  <a:txBody>
                    <a:bodyPr/>
                    <a:lstStyle/>
                    <a:p>
                      <a:pPr algn="ctr" rtl="0" fontAlgn="b"/>
                      <a:r>
                        <a:rPr lang="en-GB" sz="1400" b="0" u="none" strike="noStrike">
                          <a:solidFill>
                            <a:srgbClr val="000000"/>
                          </a:solidFill>
                          <a:effectLst/>
                        </a:rPr>
                        <a:t>?</a:t>
                      </a:r>
                      <a:endParaRPr lang="en-GB" sz="1400" b="0" i="0" u="none" strike="noStrike">
                        <a:solidFill>
                          <a:srgbClr val="000000"/>
                        </a:solidFill>
                        <a:effectLst/>
                        <a:latin typeface="Calibri" panose="020F0502020204030204" pitchFamily="34" charset="0"/>
                      </a:endParaRPr>
                    </a:p>
                  </a:txBody>
                  <a:tcPr marL="1612" marR="1612" marT="1612" marB="0" anchor="ctr"/>
                </a:tc>
                <a:extLst>
                  <a:ext uri="{0D108BD9-81ED-4DB2-BD59-A6C34878D82A}">
                    <a16:rowId xmlns:a16="http://schemas.microsoft.com/office/drawing/2014/main" val="1132496719"/>
                  </a:ext>
                </a:extLst>
              </a:tr>
              <a:tr h="239081">
                <a:tc>
                  <a:txBody>
                    <a:bodyPr/>
                    <a:lstStyle/>
                    <a:p>
                      <a:pPr algn="l" rtl="0" fontAlgn="b"/>
                      <a:r>
                        <a:rPr lang="en-GB" sz="1400" b="0" u="none" strike="noStrike">
                          <a:solidFill>
                            <a:srgbClr val="000000"/>
                          </a:solidFill>
                          <a:effectLst/>
                        </a:rPr>
                        <a:t>Weird discussion about mouth masks @op1npo@op1npo</a:t>
                      </a:r>
                      <a:endParaRPr lang="en-GB" sz="1400" b="0" i="0" u="none" strike="noStrike">
                        <a:solidFill>
                          <a:srgbClr val="000000"/>
                        </a:solidFill>
                        <a:effectLst/>
                        <a:latin typeface="Calibri" panose="020F0502020204030204" pitchFamily="34" charset="0"/>
                      </a:endParaRPr>
                    </a:p>
                  </a:txBody>
                  <a:tcPr marL="1612" marR="1612" marT="1612" marB="0" anchor="ctr"/>
                </a:tc>
                <a:tc>
                  <a:txBody>
                    <a:bodyPr/>
                    <a:lstStyle/>
                    <a:p>
                      <a:pPr algn="ctr" rtl="0" fontAlgn="b"/>
                      <a:r>
                        <a:rPr lang="en-GB" sz="1400" b="0" i="0" u="none" strike="noStrike">
                          <a:solidFill>
                            <a:srgbClr val="000000"/>
                          </a:solidFill>
                          <a:effectLst/>
                          <a:latin typeface="Calibri" panose="020F0502020204030204" pitchFamily="34" charset="0"/>
                        </a:rPr>
                        <a:t>?</a:t>
                      </a:r>
                    </a:p>
                  </a:txBody>
                  <a:tcPr marL="1612" marR="1612" marT="1612" marB="0" anchor="ctr"/>
                </a:tc>
                <a:extLst>
                  <a:ext uri="{0D108BD9-81ED-4DB2-BD59-A6C34878D82A}">
                    <a16:rowId xmlns:a16="http://schemas.microsoft.com/office/drawing/2014/main" val="3234816417"/>
                  </a:ext>
                </a:extLst>
              </a:tr>
            </a:tbl>
          </a:graphicData>
        </a:graphic>
      </p:graphicFrame>
    </p:spTree>
    <p:extLst>
      <p:ext uri="{BB962C8B-B14F-4D97-AF65-F5344CB8AC3E}">
        <p14:creationId xmlns:p14="http://schemas.microsoft.com/office/powerpoint/2010/main" val="4193535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BF7F36-778A-F648-A375-4381BCBC31BE}"/>
              </a:ext>
            </a:extLst>
          </p:cNvPr>
          <p:cNvSpPr>
            <a:spLocks noGrp="1"/>
          </p:cNvSpPr>
          <p:nvPr>
            <p:ph type="ftr" sz="quarter" idx="11"/>
          </p:nvPr>
        </p:nvSpPr>
        <p:spPr/>
        <p:txBody>
          <a:bodyPr/>
          <a:lstStyle/>
          <a:p>
            <a:r>
              <a:rPr lang="en-US" dirty="0"/>
              <a:t>Suzan Verberne 2021</a:t>
            </a:r>
          </a:p>
        </p:txBody>
      </p:sp>
      <p:sp>
        <p:nvSpPr>
          <p:cNvPr id="3" name="Title 2">
            <a:extLst>
              <a:ext uri="{FF2B5EF4-FFF2-40B4-BE49-F238E27FC236}">
                <a16:creationId xmlns:a16="http://schemas.microsoft.com/office/drawing/2014/main" id="{D8A1EC24-AAF1-344C-B975-5D5BFE27D4E9}"/>
              </a:ext>
            </a:extLst>
          </p:cNvPr>
          <p:cNvSpPr>
            <a:spLocks noGrp="1"/>
          </p:cNvSpPr>
          <p:nvPr>
            <p:ph type="title"/>
          </p:nvPr>
        </p:nvSpPr>
        <p:spPr/>
        <p:txBody>
          <a:bodyPr/>
          <a:lstStyle/>
          <a:p>
            <a:r>
              <a:rPr lang="en-GB"/>
              <a:t>Aspect-based sentiment analysis</a:t>
            </a:r>
          </a:p>
        </p:txBody>
      </p:sp>
      <p:sp>
        <p:nvSpPr>
          <p:cNvPr id="4" name="Text Placeholder 3">
            <a:extLst>
              <a:ext uri="{FF2B5EF4-FFF2-40B4-BE49-F238E27FC236}">
                <a16:creationId xmlns:a16="http://schemas.microsoft.com/office/drawing/2014/main" id="{B74A2C53-80CE-8F47-A984-85B69BF6448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13198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dirty="0"/>
              <a:t>Today’s lecture</a:t>
            </a:r>
          </a:p>
        </p:txBody>
      </p:sp>
      <p:sp>
        <p:nvSpPr>
          <p:cNvPr id="7" name="Content Placeholder 6"/>
          <p:cNvSpPr>
            <a:spLocks noGrp="1"/>
          </p:cNvSpPr>
          <p:nvPr>
            <p:ph idx="1"/>
          </p:nvPr>
        </p:nvSpPr>
        <p:spPr/>
        <p:txBody>
          <a:bodyPr>
            <a:normAutofit/>
          </a:bodyPr>
          <a:lstStyle/>
          <a:p>
            <a:r>
              <a:rPr lang="en-US"/>
              <a:t>Quiz about week 8</a:t>
            </a:r>
          </a:p>
          <a:p>
            <a:r>
              <a:rPr lang="en-US"/>
              <a:t>Sentiment analysis</a:t>
            </a:r>
          </a:p>
          <a:p>
            <a:pPr lvl="1"/>
            <a:r>
              <a:rPr lang="en-US"/>
              <a:t>Concepts of sentiment analysis</a:t>
            </a:r>
          </a:p>
          <a:p>
            <a:pPr lvl="1"/>
            <a:r>
              <a:rPr lang="en-US"/>
              <a:t>Annotation </a:t>
            </a:r>
          </a:p>
          <a:p>
            <a:pPr lvl="1"/>
            <a:r>
              <a:rPr lang="en-US"/>
              <a:t>Aspect-based sentiment analysis</a:t>
            </a:r>
          </a:p>
          <a:p>
            <a:pPr lvl="1"/>
            <a:r>
              <a:rPr lang="en-US"/>
              <a:t>Challenges</a:t>
            </a:r>
          </a:p>
          <a:p>
            <a:pPr lvl="1"/>
            <a:r>
              <a:rPr lang="en-US"/>
              <a:t>Evaluation</a:t>
            </a:r>
          </a:p>
          <a:p>
            <a:pPr lvl="1"/>
            <a:r>
              <a:rPr lang="en-US"/>
              <a:t>Example case: sentiment analysis for tweets (SemEval 2018)</a:t>
            </a:r>
          </a:p>
          <a:p>
            <a:r>
              <a:rPr lang="en-US"/>
              <a:t>Introduction of final assignment</a:t>
            </a:r>
          </a:p>
          <a:p>
            <a:endParaRPr lang="en-US"/>
          </a:p>
          <a:p>
            <a:endParaRPr lang="en-US"/>
          </a:p>
          <a:p>
            <a:endParaRPr lang="en-US"/>
          </a:p>
          <a:p>
            <a:endParaRPr lang="en-US" dirty="0"/>
          </a:p>
        </p:txBody>
      </p:sp>
      <p:sp>
        <p:nvSpPr>
          <p:cNvPr id="2" name="Footer Placeholder 1"/>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1963710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rmAutofit fontScale="90000"/>
          </a:bodyPr>
          <a:lstStyle/>
          <a:p>
            <a:r>
              <a:rPr lang="en-US"/>
              <a:t>Annotation on the entity/aspect level</a:t>
            </a:r>
          </a:p>
        </p:txBody>
      </p:sp>
      <p:sp>
        <p:nvSpPr>
          <p:cNvPr id="28674"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a:p>
          <a:p>
            <a:pPr marL="0" indent="0">
              <a:buNone/>
            </a:pPr>
            <a:endParaRPr lang="en-US"/>
          </a:p>
          <a:p>
            <a:r>
              <a:rPr lang="en-US"/>
              <a:t>This text contains:</a:t>
            </a:r>
          </a:p>
          <a:p>
            <a:pPr lvl="1"/>
            <a:r>
              <a:rPr lang="en-US"/>
              <a:t>Opinions</a:t>
            </a:r>
          </a:p>
          <a:p>
            <a:pPr lvl="1"/>
            <a:r>
              <a:rPr lang="en-US"/>
              <a:t>Targets of opinions </a:t>
            </a:r>
          </a:p>
          <a:p>
            <a:pPr lvl="1"/>
            <a:r>
              <a:rPr lang="en-US"/>
              <a:t>Opinion holder </a:t>
            </a:r>
          </a:p>
        </p:txBody>
      </p:sp>
      <p:sp>
        <p:nvSpPr>
          <p:cNvPr id="2" name="Footer Placeholder 1">
            <a:extLst>
              <a:ext uri="{FF2B5EF4-FFF2-40B4-BE49-F238E27FC236}">
                <a16:creationId xmlns:a16="http://schemas.microsoft.com/office/drawing/2014/main" id="{DC4CDED5-9085-6F4E-B5C4-437B3CE74675}"/>
              </a:ext>
            </a:extLst>
          </p:cNvPr>
          <p:cNvSpPr>
            <a:spLocks noGrp="1"/>
          </p:cNvSpPr>
          <p:nvPr>
            <p:ph type="ftr" sz="quarter" idx="11"/>
          </p:nvPr>
        </p:nvSpPr>
        <p:spPr/>
        <p:txBody>
          <a:bodyPr/>
          <a:lstStyle/>
          <a:p>
            <a:r>
              <a:rPr lang="en-US" dirty="0"/>
              <a:t>Suzan Verberne 2021</a:t>
            </a:r>
          </a:p>
        </p:txBody>
      </p:sp>
      <p:pic>
        <p:nvPicPr>
          <p:cNvPr id="3" name="Picture 2">
            <a:extLst>
              <a:ext uri="{FF2B5EF4-FFF2-40B4-BE49-F238E27FC236}">
                <a16:creationId xmlns:a16="http://schemas.microsoft.com/office/drawing/2014/main" id="{62333D2D-CE8D-B340-BFCF-A0278416B487}"/>
              </a:ext>
            </a:extLst>
          </p:cNvPr>
          <p:cNvPicPr>
            <a:picLocks noChangeAspect="1"/>
          </p:cNvPicPr>
          <p:nvPr/>
        </p:nvPicPr>
        <p:blipFill>
          <a:blip r:embed="rId3"/>
          <a:stretch>
            <a:fillRect/>
          </a:stretch>
        </p:blipFill>
        <p:spPr>
          <a:xfrm>
            <a:off x="516228" y="1905000"/>
            <a:ext cx="6417972" cy="1670174"/>
          </a:xfrm>
          <a:prstGeom prst="rect">
            <a:avLst/>
          </a:prstGeom>
        </p:spPr>
      </p:pic>
    </p:spTree>
    <p:extLst>
      <p:ext uri="{BB962C8B-B14F-4D97-AF65-F5344CB8AC3E}">
        <p14:creationId xmlns:p14="http://schemas.microsoft.com/office/powerpoint/2010/main" val="724793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fontScale="90000"/>
          </a:bodyPr>
          <a:lstStyle/>
          <a:p>
            <a:r>
              <a:rPr lang="en-US"/>
              <a:t>Annotation on the entity/aspect level</a:t>
            </a:r>
          </a:p>
        </p:txBody>
      </p:sp>
      <p:sp>
        <p:nvSpPr>
          <p:cNvPr id="30722" name="Content Placeholder 2"/>
          <p:cNvSpPr>
            <a:spLocks noGrp="1"/>
          </p:cNvSpPr>
          <p:nvPr>
            <p:ph idx="1"/>
          </p:nvPr>
        </p:nvSpPr>
        <p:spPr>
          <a:xfrm>
            <a:off x="457200" y="1905000"/>
            <a:ext cx="8458200" cy="4221163"/>
          </a:xfrm>
        </p:spPr>
        <p:txBody>
          <a:bodyPr>
            <a:normAutofit/>
          </a:bodyPr>
          <a:lstStyle/>
          <a:p>
            <a:r>
              <a:rPr lang="en-US">
                <a:solidFill>
                  <a:srgbClr val="3477B2"/>
                </a:solidFill>
              </a:rPr>
              <a:t>Aspect-based sentiment analysis:</a:t>
            </a:r>
            <a:r>
              <a:rPr lang="en-US"/>
              <a:t> find Quintuple (E, A, S, H, C)</a:t>
            </a:r>
          </a:p>
          <a:p>
            <a:pPr lvl="1"/>
            <a:r>
              <a:rPr lang="en-US"/>
              <a:t>E: opinion target (entity, event or topic)</a:t>
            </a:r>
          </a:p>
          <a:p>
            <a:pPr lvl="1"/>
            <a:r>
              <a:rPr lang="en-US"/>
              <a:t>A: aspect or feature of E</a:t>
            </a:r>
          </a:p>
          <a:p>
            <a:pPr lvl="1"/>
            <a:r>
              <a:rPr lang="en-US"/>
              <a:t>S: sentiment/opinion content (phrase or a sentiment score of A)</a:t>
            </a:r>
          </a:p>
          <a:p>
            <a:pPr lvl="1"/>
            <a:r>
              <a:rPr lang="en-US"/>
              <a:t>H: opinion holder </a:t>
            </a:r>
          </a:p>
          <a:p>
            <a:pPr lvl="1"/>
            <a:r>
              <a:rPr lang="en-US"/>
              <a:t>C: context; time and location of the expression</a:t>
            </a:r>
          </a:p>
        </p:txBody>
      </p:sp>
      <p:sp>
        <p:nvSpPr>
          <p:cNvPr id="2" name="Footer Placeholder 1">
            <a:extLst>
              <a:ext uri="{FF2B5EF4-FFF2-40B4-BE49-F238E27FC236}">
                <a16:creationId xmlns:a16="http://schemas.microsoft.com/office/drawing/2014/main" id="{FC6CB134-9B68-8A41-8B50-238B24534BE0}"/>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903798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a Product Review</a:t>
            </a:r>
            <a:endParaRPr lang="en-GB"/>
          </a:p>
        </p:txBody>
      </p:sp>
      <p:sp>
        <p:nvSpPr>
          <p:cNvPr id="3" name="Content Placeholder 2"/>
          <p:cNvSpPr>
            <a:spLocks noGrp="1"/>
          </p:cNvSpPr>
          <p:nvPr>
            <p:ph idx="1"/>
          </p:nvPr>
        </p:nvSpPr>
        <p:spPr/>
        <p:txBody>
          <a:bodyPr/>
          <a:lstStyle/>
          <a:p>
            <a:pPr lvl="1"/>
            <a:endParaRPr lang="en-US"/>
          </a:p>
          <a:p>
            <a:pPr lvl="1"/>
            <a:endParaRPr lang="en-US"/>
          </a:p>
          <a:p>
            <a:pPr lvl="1"/>
            <a:endParaRPr lang="en-US"/>
          </a:p>
          <a:p>
            <a:pPr lvl="1"/>
            <a:endParaRPr lang="en-US"/>
          </a:p>
          <a:p>
            <a:pPr lvl="1"/>
            <a:endParaRPr lang="en-US"/>
          </a:p>
          <a:p>
            <a:pPr lvl="1"/>
            <a:r>
              <a:rPr lang="en-US"/>
              <a:t>(E, A, S, H, C)</a:t>
            </a:r>
          </a:p>
          <a:p>
            <a:endParaRPr lang="en-GB"/>
          </a:p>
        </p:txBody>
      </p:sp>
      <p:sp>
        <p:nvSpPr>
          <p:cNvPr id="4" name="Footer Placeholder 3"/>
          <p:cNvSpPr>
            <a:spLocks noGrp="1"/>
          </p:cNvSpPr>
          <p:nvPr>
            <p:ph type="ftr" sz="quarter" idx="11"/>
          </p:nvPr>
        </p:nvSpPr>
        <p:spPr/>
        <p:txBody>
          <a:bodyPr/>
          <a:lstStyle/>
          <a:p>
            <a:r>
              <a:rPr lang="en-US" dirty="0"/>
              <a:t>Suzan Verberne 2021</a:t>
            </a:r>
          </a:p>
        </p:txBody>
      </p:sp>
      <p:pic>
        <p:nvPicPr>
          <p:cNvPr id="5" name="Picture 4">
            <a:extLst>
              <a:ext uri="{FF2B5EF4-FFF2-40B4-BE49-F238E27FC236}">
                <a16:creationId xmlns:a16="http://schemas.microsoft.com/office/drawing/2014/main" id="{7EE5C20E-DDE4-E445-B2D4-F2BCA7434B83}"/>
              </a:ext>
            </a:extLst>
          </p:cNvPr>
          <p:cNvPicPr>
            <a:picLocks noChangeAspect="1"/>
          </p:cNvPicPr>
          <p:nvPr/>
        </p:nvPicPr>
        <p:blipFill>
          <a:blip r:embed="rId2"/>
          <a:stretch>
            <a:fillRect/>
          </a:stretch>
        </p:blipFill>
        <p:spPr>
          <a:xfrm>
            <a:off x="516228" y="1905000"/>
            <a:ext cx="7332372" cy="1908132"/>
          </a:xfrm>
          <a:prstGeom prst="rect">
            <a:avLst/>
          </a:prstGeom>
        </p:spPr>
      </p:pic>
    </p:spTree>
    <p:extLst>
      <p:ext uri="{BB962C8B-B14F-4D97-AF65-F5344CB8AC3E}">
        <p14:creationId xmlns:p14="http://schemas.microsoft.com/office/powerpoint/2010/main" val="3230430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a Product Review</a:t>
            </a:r>
            <a:endParaRPr lang="en-GB"/>
          </a:p>
        </p:txBody>
      </p:sp>
      <p:sp>
        <p:nvSpPr>
          <p:cNvPr id="3" name="Content Placeholder 2"/>
          <p:cNvSpPr>
            <a:spLocks noGrp="1"/>
          </p:cNvSpPr>
          <p:nvPr>
            <p:ph idx="1"/>
          </p:nvPr>
        </p:nvSpPr>
        <p:spPr/>
        <p:txBody>
          <a:bodyPr/>
          <a:lstStyle/>
          <a:p>
            <a:pPr lvl="1"/>
            <a:endParaRPr lang="en-US"/>
          </a:p>
          <a:p>
            <a:pPr lvl="1"/>
            <a:endParaRPr lang="en-US"/>
          </a:p>
          <a:p>
            <a:pPr lvl="1"/>
            <a:endParaRPr lang="en-US"/>
          </a:p>
          <a:p>
            <a:pPr lvl="1"/>
            <a:endParaRPr lang="en-US"/>
          </a:p>
          <a:p>
            <a:pPr lvl="1"/>
            <a:endParaRPr lang="en-US"/>
          </a:p>
          <a:p>
            <a:pPr lvl="1"/>
            <a:r>
              <a:rPr lang="en-US"/>
              <a:t>(E, A, S, H, C)</a:t>
            </a:r>
          </a:p>
          <a:p>
            <a:pPr lvl="1"/>
            <a:r>
              <a:rPr lang="en-US"/>
              <a:t>(ipad, price, reasonable, girlsandshoes, (UK, 10 November 2021))</a:t>
            </a:r>
          </a:p>
          <a:p>
            <a:pPr lvl="1"/>
            <a:r>
              <a:rPr lang="en-US"/>
              <a:t>(ipad, battery life, good, girlsandshoes, (UK, 10 November 2021))</a:t>
            </a:r>
          </a:p>
          <a:p>
            <a:endParaRPr lang="en-GB"/>
          </a:p>
        </p:txBody>
      </p:sp>
      <p:sp>
        <p:nvSpPr>
          <p:cNvPr id="4" name="Footer Placeholder 3"/>
          <p:cNvSpPr>
            <a:spLocks noGrp="1"/>
          </p:cNvSpPr>
          <p:nvPr>
            <p:ph type="ftr" sz="quarter" idx="11"/>
          </p:nvPr>
        </p:nvSpPr>
        <p:spPr/>
        <p:txBody>
          <a:bodyPr/>
          <a:lstStyle/>
          <a:p>
            <a:r>
              <a:rPr lang="en-US" dirty="0"/>
              <a:t>Suzan Verberne 2021</a:t>
            </a:r>
          </a:p>
        </p:txBody>
      </p:sp>
      <p:pic>
        <p:nvPicPr>
          <p:cNvPr id="5" name="Picture 4">
            <a:extLst>
              <a:ext uri="{FF2B5EF4-FFF2-40B4-BE49-F238E27FC236}">
                <a16:creationId xmlns:a16="http://schemas.microsoft.com/office/drawing/2014/main" id="{25EE5DE3-6343-A445-9464-03B5A19081BB}"/>
              </a:ext>
            </a:extLst>
          </p:cNvPr>
          <p:cNvPicPr>
            <a:picLocks noChangeAspect="1"/>
          </p:cNvPicPr>
          <p:nvPr/>
        </p:nvPicPr>
        <p:blipFill>
          <a:blip r:embed="rId2"/>
          <a:stretch>
            <a:fillRect/>
          </a:stretch>
        </p:blipFill>
        <p:spPr>
          <a:xfrm>
            <a:off x="516228" y="1905000"/>
            <a:ext cx="7332372" cy="1908132"/>
          </a:xfrm>
          <a:prstGeom prst="rect">
            <a:avLst/>
          </a:prstGeom>
        </p:spPr>
      </p:pic>
    </p:spTree>
    <p:extLst>
      <p:ext uri="{BB962C8B-B14F-4D97-AF65-F5344CB8AC3E}">
        <p14:creationId xmlns:p14="http://schemas.microsoft.com/office/powerpoint/2010/main" val="2769261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normAutofit/>
          </a:bodyPr>
          <a:lstStyle/>
          <a:p>
            <a:r>
              <a:rPr lang="en-US"/>
              <a:t>detect  (E,A,S,H,C) in document D</a:t>
            </a:r>
          </a:p>
        </p:txBody>
      </p:sp>
      <p:sp>
        <p:nvSpPr>
          <p:cNvPr id="32770" name="Content Placeholder 2"/>
          <p:cNvSpPr>
            <a:spLocks noGrp="1"/>
          </p:cNvSpPr>
          <p:nvPr>
            <p:ph idx="1"/>
          </p:nvPr>
        </p:nvSpPr>
        <p:spPr/>
        <p:txBody>
          <a:bodyPr>
            <a:normAutofit/>
          </a:bodyPr>
          <a:lstStyle/>
          <a:p>
            <a:r>
              <a:rPr lang="en-US"/>
              <a:t>E: </a:t>
            </a:r>
            <a:r>
              <a:rPr lang="en-US">
                <a:solidFill>
                  <a:srgbClr val="1F5FA0"/>
                </a:solidFill>
              </a:rPr>
              <a:t>entity, event or topic  </a:t>
            </a:r>
            <a:r>
              <a:rPr lang="en-US">
                <a:sym typeface="Wingdings" charset="0"/>
              </a:rPr>
              <a:t> Named Entity Recognition /Event Detection, or get from the metadata (in the case of a product review)</a:t>
            </a:r>
            <a:endParaRPr lang="en-US"/>
          </a:p>
          <a:p>
            <a:r>
              <a:rPr lang="en-US"/>
              <a:t>A: </a:t>
            </a:r>
            <a:r>
              <a:rPr lang="en-US">
                <a:solidFill>
                  <a:srgbClr val="1F5FA0"/>
                </a:solidFill>
              </a:rPr>
              <a:t>aspect or feature of E</a:t>
            </a:r>
            <a:r>
              <a:rPr lang="en-US"/>
              <a:t>  </a:t>
            </a:r>
            <a:r>
              <a:rPr lang="en-US">
                <a:sym typeface="Wingdings" charset="0"/>
              </a:rPr>
              <a:t> Information Extraction / </a:t>
            </a:r>
            <a:r>
              <a:rPr lang="en-US"/>
              <a:t>aspect categorization</a:t>
            </a:r>
          </a:p>
          <a:p>
            <a:pPr lvl="1"/>
            <a:r>
              <a:rPr lang="en-US"/>
              <a:t>This camera is expensive </a:t>
            </a:r>
            <a:r>
              <a:rPr lang="en-US">
                <a:sym typeface="Wingdings" charset="0"/>
              </a:rPr>
              <a:t> implicit aspect ‘</a:t>
            </a:r>
            <a:r>
              <a:rPr lang="en-US" altLang="ja-JP">
                <a:sym typeface="Wingdings" charset="0"/>
              </a:rPr>
              <a:t>price</a:t>
            </a:r>
            <a:r>
              <a:rPr lang="en-US">
                <a:sym typeface="Wingdings" charset="0"/>
              </a:rPr>
              <a:t>’</a:t>
            </a:r>
          </a:p>
          <a:p>
            <a:r>
              <a:rPr lang="en-US">
                <a:sym typeface="Wingdings" charset="0"/>
              </a:rPr>
              <a:t>Aspects are domain dependent and can be challenging to extract</a:t>
            </a:r>
          </a:p>
        </p:txBody>
      </p:sp>
      <p:sp>
        <p:nvSpPr>
          <p:cNvPr id="2" name="Footer Placeholder 1">
            <a:extLst>
              <a:ext uri="{FF2B5EF4-FFF2-40B4-BE49-F238E27FC236}">
                <a16:creationId xmlns:a16="http://schemas.microsoft.com/office/drawing/2014/main" id="{99E33A77-0A1B-5145-BF91-63FF60F8ACA4}"/>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311974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a:bodyPr>
          <a:lstStyle/>
          <a:p>
            <a:r>
              <a:rPr lang="en-US"/>
              <a:t>detect (E,A,S,H,C) in document D</a:t>
            </a:r>
          </a:p>
        </p:txBody>
      </p:sp>
      <p:sp>
        <p:nvSpPr>
          <p:cNvPr id="33794" name="Content Placeholder 2"/>
          <p:cNvSpPr>
            <a:spLocks noGrp="1"/>
          </p:cNvSpPr>
          <p:nvPr>
            <p:ph idx="1"/>
          </p:nvPr>
        </p:nvSpPr>
        <p:spPr/>
        <p:txBody>
          <a:bodyPr>
            <a:normAutofit/>
          </a:bodyPr>
          <a:lstStyle/>
          <a:p>
            <a:r>
              <a:rPr lang="en-US"/>
              <a:t>S: </a:t>
            </a:r>
            <a:r>
              <a:rPr lang="en-US">
                <a:solidFill>
                  <a:srgbClr val="1F5FA0"/>
                </a:solidFill>
              </a:rPr>
              <a:t>sentiment of A  </a:t>
            </a:r>
            <a:r>
              <a:rPr lang="en-US">
                <a:sym typeface="Wingdings"/>
              </a:rPr>
              <a:t></a:t>
            </a:r>
            <a:r>
              <a:rPr lang="en-US"/>
              <a:t> sentiment classification; or opnionated phrase extraction</a:t>
            </a:r>
            <a:endParaRPr lang="en-US">
              <a:sym typeface="Wingdings" charset="0"/>
            </a:endParaRPr>
          </a:p>
          <a:p>
            <a:endParaRPr lang="en-US"/>
          </a:p>
          <a:p>
            <a:r>
              <a:rPr lang="en-US"/>
              <a:t>H: </a:t>
            </a:r>
            <a:r>
              <a:rPr lang="en-US">
                <a:solidFill>
                  <a:srgbClr val="1F5FA0"/>
                </a:solidFill>
              </a:rPr>
              <a:t>opinion holder</a:t>
            </a:r>
          </a:p>
          <a:p>
            <a:pPr lvl="1"/>
            <a:r>
              <a:rPr lang="en-US">
                <a:sym typeface="Wingdings" charset="0"/>
              </a:rPr>
              <a:t>In tweets and reviews: usually the author</a:t>
            </a:r>
          </a:p>
          <a:p>
            <a:pPr lvl="1"/>
            <a:r>
              <a:rPr lang="en-US">
                <a:sym typeface="Wingdings" charset="0"/>
              </a:rPr>
              <a:t>But can also be present in the text:  Named Entity Recognition</a:t>
            </a:r>
          </a:p>
          <a:p>
            <a:pPr lvl="2"/>
            <a:r>
              <a:rPr lang="en-US" i="1">
                <a:sym typeface="Wingdings" charset="0"/>
              </a:rPr>
              <a:t>“</a:t>
            </a:r>
            <a:r>
              <a:rPr lang="en-GB" i="1"/>
              <a:t>Look what other countries are doing now about adopting a booster campaign virtually for everybody. I think if we do that … by the spring we can have pretty good control of this,” Fauci said.</a:t>
            </a:r>
            <a:endParaRPr lang="en-US" i="1">
              <a:sym typeface="Wingdings" charset="0"/>
            </a:endParaRPr>
          </a:p>
        </p:txBody>
      </p:sp>
      <p:sp>
        <p:nvSpPr>
          <p:cNvPr id="2" name="Footer Placeholder 1">
            <a:extLst>
              <a:ext uri="{FF2B5EF4-FFF2-40B4-BE49-F238E27FC236}">
                <a16:creationId xmlns:a16="http://schemas.microsoft.com/office/drawing/2014/main" id="{E7782641-CA29-AD4E-9B56-FCA035105DF4}"/>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3291664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a:bodyPr>
          <a:lstStyle/>
          <a:p>
            <a:r>
              <a:rPr lang="en-US"/>
              <a:t>detect (E,A,S,H,C) in document D</a:t>
            </a:r>
          </a:p>
        </p:txBody>
      </p:sp>
      <p:sp>
        <p:nvSpPr>
          <p:cNvPr id="33794" name="Content Placeholder 2"/>
          <p:cNvSpPr>
            <a:spLocks noGrp="1"/>
          </p:cNvSpPr>
          <p:nvPr>
            <p:ph idx="1"/>
          </p:nvPr>
        </p:nvSpPr>
        <p:spPr/>
        <p:txBody>
          <a:bodyPr>
            <a:normAutofit/>
          </a:bodyPr>
          <a:lstStyle/>
          <a:p>
            <a:r>
              <a:rPr lang="en-US"/>
              <a:t>C: </a:t>
            </a:r>
            <a:r>
              <a:rPr lang="en-US">
                <a:solidFill>
                  <a:srgbClr val="1F5FA0"/>
                </a:solidFill>
              </a:rPr>
              <a:t>context</a:t>
            </a:r>
            <a:r>
              <a:rPr lang="en-US"/>
              <a:t>: time and location of the expression</a:t>
            </a:r>
          </a:p>
          <a:p>
            <a:pPr lvl="1"/>
            <a:r>
              <a:rPr lang="en-US"/>
              <a:t>Date /location stamp of tweet, blog or review</a:t>
            </a:r>
          </a:p>
          <a:p>
            <a:pPr lvl="1"/>
            <a:r>
              <a:rPr lang="en-US">
                <a:sym typeface="Wingdings" charset="0"/>
              </a:rPr>
              <a:t>But can also be present in the text:  Time expression Recognition </a:t>
            </a:r>
          </a:p>
          <a:p>
            <a:pPr lvl="1"/>
            <a:r>
              <a:rPr lang="en-US">
                <a:sym typeface="Wingdings" charset="0"/>
              </a:rPr>
              <a:t>or Geolocation classication / NER</a:t>
            </a:r>
            <a:endParaRPr lang="en-US"/>
          </a:p>
        </p:txBody>
      </p:sp>
      <p:sp>
        <p:nvSpPr>
          <p:cNvPr id="2" name="Footer Placeholder 1">
            <a:extLst>
              <a:ext uri="{FF2B5EF4-FFF2-40B4-BE49-F238E27FC236}">
                <a16:creationId xmlns:a16="http://schemas.microsoft.com/office/drawing/2014/main" id="{E7782641-CA29-AD4E-9B56-FCA035105DF4}"/>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4161253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EE51EF-70B8-DD4A-9ADB-5581EF14DAD9}"/>
              </a:ext>
            </a:extLst>
          </p:cNvPr>
          <p:cNvSpPr>
            <a:spLocks noGrp="1"/>
          </p:cNvSpPr>
          <p:nvPr>
            <p:ph type="ftr" sz="quarter" idx="11"/>
          </p:nvPr>
        </p:nvSpPr>
        <p:spPr/>
        <p:txBody>
          <a:bodyPr/>
          <a:lstStyle/>
          <a:p>
            <a:r>
              <a:rPr lang="en-US" dirty="0"/>
              <a:t>Suzan Verberne 2021</a:t>
            </a:r>
          </a:p>
        </p:txBody>
      </p:sp>
      <p:sp>
        <p:nvSpPr>
          <p:cNvPr id="3" name="Title 2">
            <a:extLst>
              <a:ext uri="{FF2B5EF4-FFF2-40B4-BE49-F238E27FC236}">
                <a16:creationId xmlns:a16="http://schemas.microsoft.com/office/drawing/2014/main" id="{E9262CAD-387E-3542-A84E-E605886AFD69}"/>
              </a:ext>
            </a:extLst>
          </p:cNvPr>
          <p:cNvSpPr>
            <a:spLocks noGrp="1"/>
          </p:cNvSpPr>
          <p:nvPr>
            <p:ph type="title"/>
          </p:nvPr>
        </p:nvSpPr>
        <p:spPr/>
        <p:txBody>
          <a:bodyPr/>
          <a:lstStyle/>
          <a:p>
            <a:r>
              <a:rPr lang="en-GB"/>
              <a:t>Challenges</a:t>
            </a:r>
          </a:p>
        </p:txBody>
      </p:sp>
      <p:sp>
        <p:nvSpPr>
          <p:cNvPr id="4" name="Text Placeholder 3">
            <a:extLst>
              <a:ext uri="{FF2B5EF4-FFF2-40B4-BE49-F238E27FC236}">
                <a16:creationId xmlns:a16="http://schemas.microsoft.com/office/drawing/2014/main" id="{F231198A-582D-CB4D-AD1C-386CE4837A2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500937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26128" y="408372"/>
            <a:ext cx="8260672" cy="1039427"/>
          </a:xfrm>
        </p:spPr>
        <p:txBody>
          <a:bodyPr>
            <a:normAutofit/>
          </a:bodyPr>
          <a:lstStyle/>
          <a:p>
            <a:r>
              <a:rPr lang="en-US"/>
              <a:t>Example</a:t>
            </a:r>
          </a:p>
        </p:txBody>
      </p:sp>
      <p:sp>
        <p:nvSpPr>
          <p:cNvPr id="39938" name="Content Placeholder 2"/>
          <p:cNvSpPr>
            <a:spLocks noGrp="1"/>
          </p:cNvSpPr>
          <p:nvPr>
            <p:ph idx="1"/>
          </p:nvPr>
        </p:nvSpPr>
        <p:spPr>
          <a:xfrm>
            <a:off x="457200" y="1905000"/>
            <a:ext cx="8229600" cy="4221163"/>
          </a:xfrm>
        </p:spPr>
        <p:txBody>
          <a:bodyPr>
            <a:normAutofit/>
          </a:bodyPr>
          <a:lstStyle/>
          <a:p>
            <a:pPr>
              <a:buNone/>
            </a:pPr>
            <a:r>
              <a:rPr lang="en-US" altLang="ja-JP" sz="1800" i="1"/>
              <a:t>“This past Saturday, I bought a Samsung phone and my girlfriend bought a HTC phone with 3D touch. We called each other when we got home. The voice on my phone was not so clear, worse than my previous phone. The battery life was long. My girlfriend was quite happy with her phone. I wanted a phone with good sound quality. So my purchase was a real disappointment. I returned the phone yesterday.”    </a:t>
            </a:r>
          </a:p>
          <a:p>
            <a:pPr>
              <a:buNone/>
            </a:pPr>
            <a:endParaRPr lang="en-US" altLang="ja-JP"/>
          </a:p>
          <a:p>
            <a:pPr lvl="1"/>
            <a:endParaRPr lang="en-US"/>
          </a:p>
          <a:p>
            <a:pPr lvl="1"/>
            <a:r>
              <a:rPr lang="en-US"/>
              <a:t>Which challenges for sentiment analysis do you identify in this review text? Discuss with your neighbour</a:t>
            </a:r>
          </a:p>
        </p:txBody>
      </p:sp>
      <p:sp>
        <p:nvSpPr>
          <p:cNvPr id="2" name="Footer Placeholder 1">
            <a:extLst>
              <a:ext uri="{FF2B5EF4-FFF2-40B4-BE49-F238E27FC236}">
                <a16:creationId xmlns:a16="http://schemas.microsoft.com/office/drawing/2014/main" id="{7B964F97-B849-4D40-A20A-73438D1330AF}"/>
              </a:ext>
            </a:extLst>
          </p:cNvPr>
          <p:cNvSpPr>
            <a:spLocks noGrp="1"/>
          </p:cNvSpPr>
          <p:nvPr>
            <p:ph type="ftr" sz="quarter" idx="11"/>
          </p:nvPr>
        </p:nvSpPr>
        <p:spPr>
          <a:xfrm>
            <a:off x="3124200" y="6356350"/>
            <a:ext cx="2895600" cy="365125"/>
          </a:xfrm>
        </p:spPr>
        <p:txBody>
          <a:bodyPr/>
          <a:lstStyle/>
          <a:p>
            <a:r>
              <a:rPr lang="en-US" dirty="0"/>
              <a:t>Suzan Verberne 2021</a:t>
            </a:r>
          </a:p>
        </p:txBody>
      </p:sp>
    </p:spTree>
    <p:extLst>
      <p:ext uri="{BB962C8B-B14F-4D97-AF65-F5344CB8AC3E}">
        <p14:creationId xmlns:p14="http://schemas.microsoft.com/office/powerpoint/2010/main" val="3997952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normAutofit/>
          </a:bodyPr>
          <a:lstStyle/>
          <a:p>
            <a:r>
              <a:rPr lang="en-US"/>
              <a:t>Example</a:t>
            </a:r>
          </a:p>
        </p:txBody>
      </p:sp>
      <p:sp>
        <p:nvSpPr>
          <p:cNvPr id="35842" name="Content Placeholder 2"/>
          <p:cNvSpPr>
            <a:spLocks noGrp="1"/>
          </p:cNvSpPr>
          <p:nvPr>
            <p:ph idx="1"/>
          </p:nvPr>
        </p:nvSpPr>
        <p:spPr/>
        <p:txBody>
          <a:bodyPr>
            <a:normAutofit fontScale="92500" lnSpcReduction="10000"/>
          </a:bodyPr>
          <a:lstStyle/>
          <a:p>
            <a:pPr>
              <a:buFont typeface="Arial" charset="0"/>
              <a:buNone/>
            </a:pPr>
            <a:r>
              <a:rPr lang="en-US" altLang="ja-JP" sz="1900" i="1"/>
              <a:t>This past Saturday, </a:t>
            </a:r>
            <a:r>
              <a:rPr lang="en-US" altLang="ja-JP" sz="1900" i="1">
                <a:solidFill>
                  <a:srgbClr val="7030A0"/>
                </a:solidFill>
              </a:rPr>
              <a:t>I bought a Samsung phone and my girlfriend bought a HTC phone with 3D touch</a:t>
            </a:r>
            <a:r>
              <a:rPr lang="en-US" altLang="ja-JP" sz="1900" i="1"/>
              <a:t>. We called each other when we got home. </a:t>
            </a:r>
            <a:r>
              <a:rPr lang="en-US" altLang="ja-JP" sz="1900" i="1">
                <a:solidFill>
                  <a:srgbClr val="FF0000"/>
                </a:solidFill>
              </a:rPr>
              <a:t>The voice on </a:t>
            </a:r>
            <a:r>
              <a:rPr lang="en-US" altLang="ja-JP" sz="1900" i="1">
                <a:solidFill>
                  <a:srgbClr val="FF0000"/>
                </a:solidFill>
                <a:highlight>
                  <a:srgbClr val="FFFF00"/>
                </a:highlight>
              </a:rPr>
              <a:t>my phone </a:t>
            </a:r>
            <a:r>
              <a:rPr lang="en-US" altLang="ja-JP" sz="1900" i="1">
                <a:solidFill>
                  <a:srgbClr val="FF0000"/>
                </a:solidFill>
              </a:rPr>
              <a:t>was not so clear, worse than my previous phone</a:t>
            </a:r>
            <a:r>
              <a:rPr lang="en-US" altLang="ja-JP" sz="1900" i="1"/>
              <a:t>. </a:t>
            </a:r>
            <a:r>
              <a:rPr lang="en-US" altLang="ja-JP" sz="1900" i="1">
                <a:solidFill>
                  <a:srgbClr val="FF6600"/>
                </a:solidFill>
                <a:highlight>
                  <a:srgbClr val="C0C0C0"/>
                </a:highlight>
              </a:rPr>
              <a:t>The battery life was long</a:t>
            </a:r>
            <a:r>
              <a:rPr lang="en-US" altLang="ja-JP" sz="1900" i="1"/>
              <a:t>. </a:t>
            </a:r>
            <a:r>
              <a:rPr lang="en-US" altLang="ja-JP" sz="1900" i="1">
                <a:solidFill>
                  <a:srgbClr val="7030A0"/>
                </a:solidFill>
              </a:rPr>
              <a:t>My girlfriend was quite happy with </a:t>
            </a:r>
            <a:r>
              <a:rPr lang="en-US" altLang="ja-JP" sz="1900" i="1">
                <a:solidFill>
                  <a:srgbClr val="7030A0"/>
                </a:solidFill>
                <a:highlight>
                  <a:srgbClr val="FFFF00"/>
                </a:highlight>
              </a:rPr>
              <a:t>her phone</a:t>
            </a:r>
            <a:r>
              <a:rPr lang="en-US" altLang="ja-JP" sz="1900" i="1"/>
              <a:t>. </a:t>
            </a:r>
            <a:r>
              <a:rPr lang="en-US" altLang="ja-JP" sz="1900" i="1">
                <a:solidFill>
                  <a:srgbClr val="0070C0"/>
                </a:solidFill>
                <a:highlight>
                  <a:srgbClr val="C0C0C0"/>
                </a:highlight>
              </a:rPr>
              <a:t>I wanted a phone with good </a:t>
            </a:r>
            <a:r>
              <a:rPr lang="en-US" altLang="ja-JP" sz="1900" i="1">
                <a:solidFill>
                  <a:srgbClr val="FF0000"/>
                </a:solidFill>
              </a:rPr>
              <a:t>sound quality</a:t>
            </a:r>
            <a:r>
              <a:rPr lang="en-US" altLang="ja-JP" sz="1900" i="1">
                <a:solidFill>
                  <a:srgbClr val="0070C0"/>
                </a:solidFill>
              </a:rPr>
              <a:t>.</a:t>
            </a:r>
            <a:r>
              <a:rPr lang="en-US" altLang="ja-JP" sz="1900" i="1"/>
              <a:t> </a:t>
            </a:r>
            <a:r>
              <a:rPr lang="en-US" altLang="ja-JP" sz="1900" i="1">
                <a:solidFill>
                  <a:srgbClr val="7030A0"/>
                </a:solidFill>
              </a:rPr>
              <a:t>So </a:t>
            </a:r>
            <a:r>
              <a:rPr lang="en-US" altLang="ja-JP" sz="1900" i="1">
                <a:solidFill>
                  <a:srgbClr val="7030A0"/>
                </a:solidFill>
                <a:highlight>
                  <a:srgbClr val="FFFF00"/>
                </a:highlight>
              </a:rPr>
              <a:t>my purchase</a:t>
            </a:r>
            <a:r>
              <a:rPr lang="en-US" altLang="ja-JP" sz="1900" i="1">
                <a:solidFill>
                  <a:srgbClr val="7030A0"/>
                </a:solidFill>
              </a:rPr>
              <a:t> was a real disappointment</a:t>
            </a:r>
            <a:r>
              <a:rPr lang="en-US" altLang="ja-JP" sz="1900" i="1"/>
              <a:t>. I returned </a:t>
            </a:r>
            <a:r>
              <a:rPr lang="en-US" altLang="ja-JP" sz="1900" i="1">
                <a:highlight>
                  <a:srgbClr val="FFFF00"/>
                </a:highlight>
              </a:rPr>
              <a:t>the phone </a:t>
            </a:r>
            <a:r>
              <a:rPr lang="en-US" altLang="ja-JP" sz="1900" i="1"/>
              <a:t>yesterday</a:t>
            </a:r>
            <a:r>
              <a:rPr lang="en-US" altLang="ja-JP" sz="1900"/>
              <a:t>.</a:t>
            </a:r>
            <a:r>
              <a:rPr lang="ja-JP" altLang="en-US" sz="1900"/>
              <a:t>”</a:t>
            </a:r>
            <a:endParaRPr lang="en-US" altLang="ja-JP" sz="1900"/>
          </a:p>
          <a:p>
            <a:r>
              <a:rPr lang="en-US">
                <a:solidFill>
                  <a:srgbClr val="7030A0"/>
                </a:solidFill>
              </a:rPr>
              <a:t>comparison: 2 opinion holders, 2 targets</a:t>
            </a:r>
          </a:p>
          <a:p>
            <a:r>
              <a:rPr lang="en-US">
                <a:solidFill>
                  <a:srgbClr val="FF0000"/>
                </a:solidFill>
              </a:rPr>
              <a:t>different aspects with different sentiments</a:t>
            </a:r>
          </a:p>
          <a:p>
            <a:r>
              <a:rPr lang="en-US">
                <a:highlight>
                  <a:srgbClr val="FFFF00"/>
                </a:highlight>
              </a:rPr>
              <a:t>co-references</a:t>
            </a:r>
          </a:p>
          <a:p>
            <a:r>
              <a:rPr lang="en-US">
                <a:solidFill>
                  <a:srgbClr val="FF6600"/>
                </a:solidFill>
                <a:highlight>
                  <a:srgbClr val="C0C0C0"/>
                </a:highlight>
              </a:rPr>
              <a:t>factual statement expressing sentiment</a:t>
            </a:r>
          </a:p>
          <a:p>
            <a:r>
              <a:rPr lang="en-US">
                <a:solidFill>
                  <a:srgbClr val="0070C0"/>
                </a:solidFill>
                <a:highlight>
                  <a:srgbClr val="C0C0C0"/>
                </a:highlight>
              </a:rPr>
              <a:t>sentiment words not expressing sentiment</a:t>
            </a:r>
          </a:p>
          <a:p>
            <a:endParaRPr lang="en-US"/>
          </a:p>
        </p:txBody>
      </p:sp>
      <p:sp>
        <p:nvSpPr>
          <p:cNvPr id="2" name="Footer Placeholder 1">
            <a:extLst>
              <a:ext uri="{FF2B5EF4-FFF2-40B4-BE49-F238E27FC236}">
                <a16:creationId xmlns:a16="http://schemas.microsoft.com/office/drawing/2014/main" id="{5D8F1267-8413-1E42-87E0-5EBCAE340313}"/>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91368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Quiz about week 8</a:t>
            </a:r>
          </a:p>
        </p:txBody>
      </p:sp>
      <p:sp>
        <p:nvSpPr>
          <p:cNvPr id="3" name="Content Placeholder 2"/>
          <p:cNvSpPr>
            <a:spLocks noGrp="1"/>
          </p:cNvSpPr>
          <p:nvPr>
            <p:ph idx="1"/>
          </p:nvPr>
        </p:nvSpPr>
        <p:spPr/>
        <p:txBody>
          <a:bodyPr>
            <a:normAutofit/>
          </a:bodyPr>
          <a:lstStyle/>
          <a:p>
            <a:r>
              <a:rPr lang="en-GB" dirty="0"/>
              <a:t>What is the difference between extractive and abstractive summarization?</a:t>
            </a:r>
          </a:p>
          <a:p>
            <a:pPr marL="685800" lvl="1" indent="-457200">
              <a:buFont typeface="+mj-lt"/>
              <a:buAutoNum type="alphaLcPeriod"/>
            </a:pPr>
            <a:r>
              <a:rPr lang="en-GB" dirty="0"/>
              <a:t>Extractive summarization methods are feature-based and abstractive summarization methods are neural-network-based</a:t>
            </a:r>
          </a:p>
          <a:p>
            <a:pPr marL="685800" lvl="1" indent="-457200">
              <a:buFont typeface="+mj-lt"/>
              <a:buAutoNum type="alphaLcPeriod"/>
            </a:pPr>
            <a:r>
              <a:rPr lang="en-GB" dirty="0"/>
              <a:t>Extractive summarization methods compose the summary from nuggets in the original text and abstractive summarization methods generate a new text</a:t>
            </a:r>
          </a:p>
          <a:p>
            <a:pPr marL="685800" lvl="1" indent="-457200">
              <a:buFont typeface="+mj-lt"/>
              <a:buAutoNum type="alphaLcPeriod"/>
            </a:pPr>
            <a:r>
              <a:rPr lang="en-GB" dirty="0"/>
              <a:t>Extractive summarization methods summarize a whole document and abstractive summarization methods summarize a single sentence</a:t>
            </a:r>
          </a:p>
        </p:txBody>
      </p:sp>
      <p:sp>
        <p:nvSpPr>
          <p:cNvPr id="4" name="Footer Placeholder 3"/>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2603417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t>Challenges of sentiment analysis</a:t>
            </a:r>
          </a:p>
        </p:txBody>
      </p:sp>
      <p:sp>
        <p:nvSpPr>
          <p:cNvPr id="49154" name="Content Placeholder 2"/>
          <p:cNvSpPr>
            <a:spLocks noGrp="1"/>
          </p:cNvSpPr>
          <p:nvPr>
            <p:ph idx="1"/>
          </p:nvPr>
        </p:nvSpPr>
        <p:spPr/>
        <p:txBody>
          <a:bodyPr>
            <a:normAutofit/>
          </a:bodyPr>
          <a:lstStyle/>
          <a:p>
            <a:pPr marL="457200" indent="-457200">
              <a:buFont typeface="+mj-lt"/>
              <a:buAutoNum type="arabicPeriod"/>
            </a:pPr>
            <a:r>
              <a:rPr lang="en-US"/>
              <a:t>Sentiment words do not always express a sentiment</a:t>
            </a:r>
          </a:p>
          <a:p>
            <a:pPr lvl="1"/>
            <a:r>
              <a:rPr lang="en-US"/>
              <a:t>Detecting an entity+sentiment is not enough:</a:t>
            </a:r>
          </a:p>
          <a:p>
            <a:pPr marL="228600" lvl="1" indent="0">
              <a:buNone/>
            </a:pPr>
            <a:r>
              <a:rPr lang="en-US"/>
              <a:t>	“Can you tell me which Sony camera is good?”</a:t>
            </a:r>
          </a:p>
          <a:p>
            <a:pPr marL="228600" lvl="1" indent="0">
              <a:buNone/>
            </a:pPr>
            <a:r>
              <a:rPr lang="en-US"/>
              <a:t>	“If I can find a good camera in the shop, I will buy it.”</a:t>
            </a:r>
          </a:p>
          <a:p>
            <a:pPr lvl="1"/>
            <a:r>
              <a:rPr lang="en-US"/>
              <a:t>However, excluding questions and conditionals would be too easy:</a:t>
            </a:r>
          </a:p>
          <a:p>
            <a:pPr marL="228600" lvl="1" indent="0">
              <a:buNone/>
            </a:pPr>
            <a:r>
              <a:rPr lang="en-US"/>
              <a:t>	“Does anyone know how to repair this terrible printer?”</a:t>
            </a:r>
          </a:p>
          <a:p>
            <a:pPr marL="228600" lvl="1" indent="0">
              <a:buNone/>
            </a:pPr>
            <a:r>
              <a:rPr lang="en-US"/>
              <a:t>	“If you are looking for a good car, get an Audi Passat”</a:t>
            </a:r>
          </a:p>
        </p:txBody>
      </p:sp>
      <p:sp>
        <p:nvSpPr>
          <p:cNvPr id="2" name="Footer Placeholder 1">
            <a:extLst>
              <a:ext uri="{FF2B5EF4-FFF2-40B4-BE49-F238E27FC236}">
                <a16:creationId xmlns:a16="http://schemas.microsoft.com/office/drawing/2014/main" id="{260C2F9F-985B-5446-A773-72E53CCDA176}"/>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1325558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t>Challenges of sentiment analysis</a:t>
            </a:r>
          </a:p>
        </p:txBody>
      </p:sp>
      <p:sp>
        <p:nvSpPr>
          <p:cNvPr id="50178" name="Content Placeholder 2"/>
          <p:cNvSpPr>
            <a:spLocks noGrp="1"/>
          </p:cNvSpPr>
          <p:nvPr>
            <p:ph idx="1"/>
          </p:nvPr>
        </p:nvSpPr>
        <p:spPr>
          <a:xfrm>
            <a:off x="457200" y="1905000"/>
            <a:ext cx="8305800" cy="4221163"/>
          </a:xfrm>
        </p:spPr>
        <p:txBody>
          <a:bodyPr>
            <a:normAutofit/>
          </a:bodyPr>
          <a:lstStyle/>
          <a:p>
            <a:pPr marL="457200" indent="-457200">
              <a:buFont typeface="+mj-lt"/>
              <a:buAutoNum type="arabicPeriod" startAt="2"/>
            </a:pPr>
            <a:r>
              <a:rPr lang="en-US"/>
              <a:t>Sentiment words are ambiguous, context- and domain dependent</a:t>
            </a:r>
          </a:p>
          <a:p>
            <a:pPr lvl="1"/>
            <a:r>
              <a:rPr lang="en-US"/>
              <a:t>“This video game is totally unpredictable” vs </a:t>
            </a:r>
          </a:p>
          <a:p>
            <a:pPr lvl="1"/>
            <a:r>
              <a:rPr lang="en-US"/>
              <a:t>“This car is totally unpredictable”</a:t>
            </a:r>
          </a:p>
          <a:p>
            <a:pPr marL="457200" indent="-457200">
              <a:buFont typeface="+mj-lt"/>
              <a:buAutoNum type="arabicPeriod" startAt="2"/>
            </a:pPr>
            <a:endParaRPr lang="en-US"/>
          </a:p>
          <a:p>
            <a:pPr marL="457200" indent="-457200">
              <a:buFont typeface="+mj-lt"/>
              <a:buAutoNum type="arabicPeriod" startAt="2"/>
            </a:pPr>
            <a:r>
              <a:rPr lang="en-US"/>
              <a:t>Sarcasm</a:t>
            </a:r>
          </a:p>
          <a:p>
            <a:endParaRPr lang="en-US"/>
          </a:p>
        </p:txBody>
      </p:sp>
      <p:sp>
        <p:nvSpPr>
          <p:cNvPr id="2" name="Footer Placeholder 1">
            <a:extLst>
              <a:ext uri="{FF2B5EF4-FFF2-40B4-BE49-F238E27FC236}">
                <a16:creationId xmlns:a16="http://schemas.microsoft.com/office/drawing/2014/main" id="{6BC67E3D-92B3-B84B-A228-4DDFEC42E880}"/>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1340642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t>Challenges of sentiment analysis</a:t>
            </a:r>
          </a:p>
        </p:txBody>
      </p:sp>
      <p:sp>
        <p:nvSpPr>
          <p:cNvPr id="50178" name="Content Placeholder 2"/>
          <p:cNvSpPr>
            <a:spLocks noGrp="1"/>
          </p:cNvSpPr>
          <p:nvPr>
            <p:ph idx="1"/>
          </p:nvPr>
        </p:nvSpPr>
        <p:spPr>
          <a:xfrm>
            <a:off x="457200" y="1905000"/>
            <a:ext cx="8305800" cy="4221163"/>
          </a:xfrm>
        </p:spPr>
        <p:txBody>
          <a:bodyPr>
            <a:normAutofit/>
          </a:bodyPr>
          <a:lstStyle/>
          <a:p>
            <a:pPr marL="457200" indent="-457200">
              <a:buFont typeface="+mj-lt"/>
              <a:buAutoNum type="arabicPeriod" startAt="4"/>
            </a:pPr>
            <a:r>
              <a:rPr lang="en-US"/>
              <a:t>Objective sentences that express sentiments</a:t>
            </a:r>
          </a:p>
          <a:p>
            <a:pPr lvl="1"/>
            <a:r>
              <a:rPr lang="en-US"/>
              <a:t>“After sleeping on the mattress for two days, a valley has formed in the middle.”</a:t>
            </a:r>
          </a:p>
          <a:p>
            <a:pPr lvl="1"/>
            <a:r>
              <a:rPr lang="en-US"/>
              <a:t>“The washing machine uses a lot of water.”</a:t>
            </a:r>
          </a:p>
          <a:p>
            <a:endParaRPr lang="en-US"/>
          </a:p>
        </p:txBody>
      </p:sp>
      <p:sp>
        <p:nvSpPr>
          <p:cNvPr id="2" name="Footer Placeholder 1">
            <a:extLst>
              <a:ext uri="{FF2B5EF4-FFF2-40B4-BE49-F238E27FC236}">
                <a16:creationId xmlns:a16="http://schemas.microsoft.com/office/drawing/2014/main" id="{6BC67E3D-92B3-B84B-A228-4DDFEC42E880}"/>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1878297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Suzan Verberne 2021</a:t>
            </a:r>
          </a:p>
        </p:txBody>
      </p:sp>
      <p:sp>
        <p:nvSpPr>
          <p:cNvPr id="3" name="Title 2"/>
          <p:cNvSpPr>
            <a:spLocks noGrp="1"/>
          </p:cNvSpPr>
          <p:nvPr>
            <p:ph type="title"/>
          </p:nvPr>
        </p:nvSpPr>
        <p:spPr/>
        <p:txBody>
          <a:bodyPr/>
          <a:lstStyle/>
          <a:p>
            <a:r>
              <a:rPr lang="en-GB"/>
              <a:t>Evaluation</a:t>
            </a:r>
          </a:p>
        </p:txBody>
      </p:sp>
      <p:sp>
        <p:nvSpPr>
          <p:cNvPr id="4" name="Text Placeholder 3"/>
          <p:cNvSpPr>
            <a:spLocks noGrp="1"/>
          </p:cNvSpPr>
          <p:nvPr>
            <p:ph type="body" idx="1"/>
          </p:nvPr>
        </p:nvSpPr>
        <p:spPr/>
        <p:txBody>
          <a:bodyPr/>
          <a:lstStyle/>
          <a:p>
            <a:endParaRPr lang="en-GB"/>
          </a:p>
        </p:txBody>
      </p:sp>
    </p:spTree>
    <p:extLst>
      <p:ext uri="{BB962C8B-B14F-4D97-AF65-F5344CB8AC3E}">
        <p14:creationId xmlns:p14="http://schemas.microsoft.com/office/powerpoint/2010/main" val="4229106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normAutofit/>
          </a:bodyPr>
          <a:lstStyle/>
          <a:p>
            <a:r>
              <a:rPr lang="en-US"/>
              <a:t>Evaluation of sentiment analysis</a:t>
            </a:r>
          </a:p>
        </p:txBody>
      </p:sp>
      <p:sp>
        <p:nvSpPr>
          <p:cNvPr id="75778" name="Content Placeholder 2"/>
          <p:cNvSpPr>
            <a:spLocks noGrp="1"/>
          </p:cNvSpPr>
          <p:nvPr>
            <p:ph idx="1"/>
          </p:nvPr>
        </p:nvSpPr>
        <p:spPr>
          <a:xfrm>
            <a:off x="457200" y="1905000"/>
            <a:ext cx="4495800" cy="4221163"/>
          </a:xfrm>
        </p:spPr>
        <p:txBody>
          <a:bodyPr>
            <a:normAutofit/>
          </a:bodyPr>
          <a:lstStyle/>
          <a:p>
            <a:r>
              <a:rPr lang="en-US"/>
              <a:t>In case of three labels: Positive(P) Neutral(U) Negative(N)</a:t>
            </a:r>
          </a:p>
          <a:p>
            <a:pPr lvl="1"/>
            <a:r>
              <a:rPr lang="en-US"/>
              <a:t>Precision</a:t>
            </a:r>
            <a:r>
              <a:rPr lang="en-US" baseline="-25000"/>
              <a:t>pos</a:t>
            </a:r>
            <a:r>
              <a:rPr lang="en-US"/>
              <a:t> =</a:t>
            </a:r>
          </a:p>
          <a:p>
            <a:pPr lvl="1"/>
            <a:r>
              <a:rPr lang="en-US"/>
              <a:t>Recall</a:t>
            </a:r>
            <a:r>
              <a:rPr lang="en-US" baseline="-25000"/>
              <a:t>pos</a:t>
            </a:r>
            <a:r>
              <a:rPr lang="en-US"/>
              <a:t> =</a:t>
            </a:r>
          </a:p>
          <a:p>
            <a:endParaRPr lang="en-US"/>
          </a:p>
          <a:p>
            <a:endParaRPr lang="en-US"/>
          </a:p>
          <a:p>
            <a:endParaRPr lang="en-US"/>
          </a:p>
        </p:txBody>
      </p:sp>
      <p:pic>
        <p:nvPicPr>
          <p:cNvPr id="7578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828800"/>
            <a:ext cx="3781068" cy="29960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74EB272B-10D5-D248-B1B4-F8D59D091A8C}"/>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2261191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normAutofit/>
          </a:bodyPr>
          <a:lstStyle/>
          <a:p>
            <a:r>
              <a:rPr lang="en-US"/>
              <a:t>Evaluation of sentiment analysis</a:t>
            </a:r>
          </a:p>
        </p:txBody>
      </p:sp>
      <p:sp>
        <p:nvSpPr>
          <p:cNvPr id="75778" name="Content Placeholder 2"/>
          <p:cNvSpPr>
            <a:spLocks noGrp="1"/>
          </p:cNvSpPr>
          <p:nvPr>
            <p:ph idx="1"/>
          </p:nvPr>
        </p:nvSpPr>
        <p:spPr>
          <a:xfrm>
            <a:off x="457200" y="1905000"/>
            <a:ext cx="4495800" cy="4221163"/>
          </a:xfrm>
        </p:spPr>
        <p:txBody>
          <a:bodyPr>
            <a:normAutofit/>
          </a:bodyPr>
          <a:lstStyle/>
          <a:p>
            <a:r>
              <a:rPr lang="en-US"/>
              <a:t>In case of three labels: Positive(P) Neutral(U) Negative(N)</a:t>
            </a:r>
          </a:p>
          <a:p>
            <a:pPr lvl="1"/>
            <a:r>
              <a:rPr lang="en-US"/>
              <a:t>Precision</a:t>
            </a:r>
            <a:r>
              <a:rPr lang="en-US" baseline="-25000"/>
              <a:t>pos</a:t>
            </a:r>
            <a:r>
              <a:rPr lang="en-US"/>
              <a:t> = PP / (PP+PU+PN)</a:t>
            </a:r>
          </a:p>
          <a:p>
            <a:pPr lvl="1"/>
            <a:r>
              <a:rPr lang="en-US"/>
              <a:t>Recall</a:t>
            </a:r>
            <a:r>
              <a:rPr lang="en-US" baseline="-25000"/>
              <a:t>pos</a:t>
            </a:r>
            <a:r>
              <a:rPr lang="en-US"/>
              <a:t> =  PP / (PP+UP+NP)</a:t>
            </a:r>
          </a:p>
          <a:p>
            <a:endParaRPr lang="en-US"/>
          </a:p>
          <a:p>
            <a:endParaRPr lang="en-US"/>
          </a:p>
        </p:txBody>
      </p:sp>
      <p:pic>
        <p:nvPicPr>
          <p:cNvPr id="7578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828800"/>
            <a:ext cx="3781068" cy="29960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74EB272B-10D5-D248-B1B4-F8D59D091A8C}"/>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491651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normAutofit/>
          </a:bodyPr>
          <a:lstStyle/>
          <a:p>
            <a:r>
              <a:rPr lang="en-US"/>
              <a:t>Evaluation of sentiment analysis</a:t>
            </a:r>
          </a:p>
        </p:txBody>
      </p:sp>
      <p:sp>
        <p:nvSpPr>
          <p:cNvPr id="75778" name="Content Placeholder 2"/>
          <p:cNvSpPr>
            <a:spLocks noGrp="1"/>
          </p:cNvSpPr>
          <p:nvPr>
            <p:ph idx="1"/>
          </p:nvPr>
        </p:nvSpPr>
        <p:spPr>
          <a:xfrm>
            <a:off x="457200" y="1905000"/>
            <a:ext cx="4495800" cy="4221163"/>
          </a:xfrm>
        </p:spPr>
        <p:txBody>
          <a:bodyPr>
            <a:normAutofit/>
          </a:bodyPr>
          <a:lstStyle/>
          <a:p>
            <a:r>
              <a:rPr lang="en-US"/>
              <a:t>In case of three labels: Positive(P) Neutral(U) Negative(N)</a:t>
            </a:r>
          </a:p>
          <a:p>
            <a:pPr lvl="1"/>
            <a:r>
              <a:rPr lang="en-US"/>
              <a:t>Precision</a:t>
            </a:r>
            <a:r>
              <a:rPr lang="en-US" baseline="-25000"/>
              <a:t>pos</a:t>
            </a:r>
            <a:r>
              <a:rPr lang="en-US"/>
              <a:t> = PP / (PP+PU+PN)</a:t>
            </a:r>
          </a:p>
          <a:p>
            <a:pPr lvl="1"/>
            <a:r>
              <a:rPr lang="en-US"/>
              <a:t>Recall</a:t>
            </a:r>
            <a:r>
              <a:rPr lang="en-US" baseline="-25000"/>
              <a:t>pos</a:t>
            </a:r>
            <a:r>
              <a:rPr lang="en-US"/>
              <a:t> =  PP / (PP+UP+NP)</a:t>
            </a:r>
          </a:p>
          <a:p>
            <a:pPr lvl="1"/>
            <a:r>
              <a:rPr lang="en-US"/>
              <a:t>F</a:t>
            </a:r>
            <a:r>
              <a:rPr lang="en-US" baseline="-25000"/>
              <a:t>1</a:t>
            </a:r>
            <a:r>
              <a:rPr lang="en-US" baseline="30000"/>
              <a:t>pos</a:t>
            </a:r>
            <a:r>
              <a:rPr lang="en-US"/>
              <a:t> = 2 * (P</a:t>
            </a:r>
            <a:r>
              <a:rPr lang="en-US" baseline="-25000"/>
              <a:t>pos </a:t>
            </a:r>
            <a:r>
              <a:rPr lang="en-US"/>
              <a:t>*</a:t>
            </a:r>
            <a:r>
              <a:rPr lang="en-US" baseline="-25000"/>
              <a:t> </a:t>
            </a:r>
            <a:r>
              <a:rPr lang="en-US"/>
              <a:t>R</a:t>
            </a:r>
            <a:r>
              <a:rPr lang="en-US" baseline="-25000"/>
              <a:t>pos</a:t>
            </a:r>
            <a:r>
              <a:rPr lang="en-US"/>
              <a:t>)/(P</a:t>
            </a:r>
            <a:r>
              <a:rPr lang="en-US" baseline="-25000"/>
              <a:t>pos</a:t>
            </a:r>
            <a:r>
              <a:rPr lang="en-US"/>
              <a:t>+ R</a:t>
            </a:r>
            <a:r>
              <a:rPr lang="en-US" baseline="-25000"/>
              <a:t>pos</a:t>
            </a:r>
            <a:r>
              <a:rPr lang="en-US"/>
              <a:t>) </a:t>
            </a:r>
          </a:p>
          <a:p>
            <a:r>
              <a:rPr lang="en-US"/>
              <a:t>Average F-score is computed on positive and negative labels only:</a:t>
            </a:r>
          </a:p>
          <a:p>
            <a:endParaRPr lang="en-US"/>
          </a:p>
          <a:p>
            <a:endParaRPr lang="en-US"/>
          </a:p>
          <a:p>
            <a:endParaRPr lang="en-US"/>
          </a:p>
        </p:txBody>
      </p:sp>
      <p:pic>
        <p:nvPicPr>
          <p:cNvPr id="7578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828800"/>
            <a:ext cx="3781068" cy="29960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5781"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105400"/>
            <a:ext cx="2747331" cy="950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74EB272B-10D5-D248-B1B4-F8D59D091A8C}"/>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3748362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Evaluation of sentiment analysis</a:t>
            </a:r>
            <a:endParaRPr lang="en-GB"/>
          </a:p>
        </p:txBody>
      </p:sp>
      <p:sp>
        <p:nvSpPr>
          <p:cNvPr id="3" name="Content Placeholder 2"/>
          <p:cNvSpPr>
            <a:spLocks noGrp="1"/>
          </p:cNvSpPr>
          <p:nvPr>
            <p:ph idx="1"/>
          </p:nvPr>
        </p:nvSpPr>
        <p:spPr/>
        <p:txBody>
          <a:bodyPr/>
          <a:lstStyle/>
          <a:p>
            <a:r>
              <a:rPr lang="en-GB"/>
              <a:t>In case of regression: </a:t>
            </a:r>
          </a:p>
          <a:p>
            <a:pPr lvl="1"/>
            <a:r>
              <a:rPr lang="en-GB"/>
              <a:t>Root Mean Squared Error (RMSE)</a:t>
            </a:r>
          </a:p>
          <a:p>
            <a:pPr lvl="1"/>
            <a:endParaRPr lang="en-GB"/>
          </a:p>
          <a:p>
            <a:pPr lvl="1"/>
            <a:endParaRPr lang="en-GB"/>
          </a:p>
          <a:p>
            <a:pPr lvl="1"/>
            <a:endParaRPr lang="en-GB"/>
          </a:p>
          <a:p>
            <a:pPr marL="228600" lvl="1" indent="0">
              <a:buNone/>
            </a:pPr>
            <a:endParaRPr lang="en-GB"/>
          </a:p>
          <a:p>
            <a:pPr lvl="1"/>
            <a:r>
              <a:rPr lang="en-GB"/>
              <a:t>Correlation metric: Pearson/Spearman correlation coefficient (</a:t>
            </a:r>
            <a:r>
              <a:rPr lang="en-GB" i="1"/>
              <a:t>r</a:t>
            </a:r>
            <a:r>
              <a:rPr lang="en-GB"/>
              <a:t>)</a:t>
            </a:r>
          </a:p>
        </p:txBody>
      </p:sp>
      <p:sp>
        <p:nvSpPr>
          <p:cNvPr id="4" name="Footer Placeholder 3"/>
          <p:cNvSpPr>
            <a:spLocks noGrp="1"/>
          </p:cNvSpPr>
          <p:nvPr>
            <p:ph type="ftr" sz="quarter" idx="11"/>
          </p:nvPr>
        </p:nvSpPr>
        <p:spPr/>
        <p:txBody>
          <a:bodyPr/>
          <a:lstStyle/>
          <a:p>
            <a:r>
              <a:rPr lang="en-US" dirty="0"/>
              <a:t>Suzan Verberne 2020</a:t>
            </a:r>
          </a:p>
        </p:txBody>
      </p:sp>
      <p:pic>
        <p:nvPicPr>
          <p:cNvPr id="1026" name="Picture 2" descr="Image result for root mean square error">
            <a:extLst>
              <a:ext uri="{FF2B5EF4-FFF2-40B4-BE49-F238E27FC236}">
                <a16:creationId xmlns:a16="http://schemas.microsoft.com/office/drawing/2014/main" id="{B2811B70-B738-964F-8BF8-360C54913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4038600" cy="1262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540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p:nvPr>
        </p:nvSpPr>
        <p:spPr/>
        <p:txBody>
          <a:bodyPr/>
          <a:lstStyle/>
          <a:p>
            <a:r>
              <a:rPr lang="en-US"/>
              <a:t>Example research</a:t>
            </a:r>
          </a:p>
        </p:txBody>
      </p:sp>
      <p:sp>
        <p:nvSpPr>
          <p:cNvPr id="53250" name="Content Placeholder 4"/>
          <p:cNvSpPr>
            <a:spLocks noGrp="1"/>
          </p:cNvSpPr>
          <p:nvPr>
            <p:ph type="body" idx="1"/>
          </p:nvPr>
        </p:nvSpPr>
        <p:spPr/>
        <p:txBody>
          <a:bodyPr>
            <a:normAutofit/>
          </a:bodyPr>
          <a:lstStyle/>
          <a:p>
            <a:r>
              <a:rPr lang="en-US"/>
              <a:t>Sentiment analysis on tweets</a:t>
            </a:r>
          </a:p>
        </p:txBody>
      </p:sp>
      <p:sp>
        <p:nvSpPr>
          <p:cNvPr id="2" name="Footer Placeholder 1">
            <a:extLst>
              <a:ext uri="{FF2B5EF4-FFF2-40B4-BE49-F238E27FC236}">
                <a16:creationId xmlns:a16="http://schemas.microsoft.com/office/drawing/2014/main" id="{7365AA7B-327A-7240-995F-3578884BEDD2}"/>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3342092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normAutofit/>
          </a:bodyPr>
          <a:lstStyle/>
          <a:p>
            <a:r>
              <a:rPr lang="en-US"/>
              <a:t>Semeval</a:t>
            </a:r>
          </a:p>
        </p:txBody>
      </p:sp>
      <p:sp>
        <p:nvSpPr>
          <p:cNvPr id="56322" name="Content Placeholder 2"/>
          <p:cNvSpPr>
            <a:spLocks noGrp="1"/>
          </p:cNvSpPr>
          <p:nvPr>
            <p:ph idx="1"/>
          </p:nvPr>
        </p:nvSpPr>
        <p:spPr/>
        <p:txBody>
          <a:bodyPr>
            <a:normAutofit/>
          </a:bodyPr>
          <a:lstStyle/>
          <a:p>
            <a:r>
              <a:rPr lang="en-US"/>
              <a:t>Sentiment analysis benchmark competition on Twitter data</a:t>
            </a:r>
          </a:p>
          <a:p>
            <a:r>
              <a:rPr lang="en-US"/>
              <a:t>2018: 75 teams participated</a:t>
            </a:r>
          </a:p>
          <a:p>
            <a:r>
              <a:rPr lang="en-US"/>
              <a:t>Task 1: Affect in Tweets</a:t>
            </a:r>
          </a:p>
          <a:p>
            <a:pPr lvl="1"/>
            <a:r>
              <a:rPr lang="en-US"/>
              <a:t>1. emotion intensity regression</a:t>
            </a:r>
          </a:p>
          <a:p>
            <a:pPr lvl="1"/>
            <a:r>
              <a:rPr lang="en-US"/>
              <a:t>2. emotion intensity ordinal classification</a:t>
            </a:r>
          </a:p>
          <a:p>
            <a:pPr lvl="1"/>
            <a:r>
              <a:rPr lang="en-US"/>
              <a:t>3. valence (sentiment) regression</a:t>
            </a:r>
          </a:p>
          <a:p>
            <a:pPr lvl="1"/>
            <a:r>
              <a:rPr lang="en-US"/>
              <a:t>4. valence ordinal classification</a:t>
            </a:r>
          </a:p>
          <a:p>
            <a:pPr lvl="1"/>
            <a:r>
              <a:rPr lang="en-US"/>
              <a:t>5. emotion classification</a:t>
            </a:r>
          </a:p>
          <a:p>
            <a:endParaRPr lang="en-US"/>
          </a:p>
          <a:p>
            <a:endParaRPr lang="en-US"/>
          </a:p>
          <a:p>
            <a:endParaRPr lang="en-US"/>
          </a:p>
          <a:p>
            <a:endParaRPr lang="en-US"/>
          </a:p>
          <a:p>
            <a:endParaRPr lang="en-US"/>
          </a:p>
          <a:p>
            <a:endParaRPr lang="en-US"/>
          </a:p>
        </p:txBody>
      </p:sp>
      <p:sp>
        <p:nvSpPr>
          <p:cNvPr id="6" name="Rectangle 5"/>
          <p:cNvSpPr/>
          <p:nvPr/>
        </p:nvSpPr>
        <p:spPr>
          <a:xfrm>
            <a:off x="1371600" y="6172200"/>
            <a:ext cx="7772400" cy="523220"/>
          </a:xfrm>
          <a:prstGeom prst="rect">
            <a:avLst/>
          </a:prstGeom>
        </p:spPr>
        <p:txBody>
          <a:bodyPr wrap="square">
            <a:spAutoFit/>
          </a:bodyPr>
          <a:lstStyle/>
          <a:p>
            <a:r>
              <a:rPr lang="en-GB" sz="1400"/>
              <a:t>Mohammad, S., Bravo-Marquez, F., Salameh, M., &amp; Kiritchenko, S. (2018). Semeval-2018 task 1: Affect in tweets. In Proceedings of The 12th International Workshop on Semantic Evaluation (pp. 1-17).</a:t>
            </a:r>
          </a:p>
        </p:txBody>
      </p:sp>
    </p:spTree>
    <p:extLst>
      <p:ext uri="{BB962C8B-B14F-4D97-AF65-F5344CB8AC3E}">
        <p14:creationId xmlns:p14="http://schemas.microsoft.com/office/powerpoint/2010/main" val="392282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Quiz about week 8</a:t>
            </a:r>
          </a:p>
        </p:txBody>
      </p:sp>
      <p:sp>
        <p:nvSpPr>
          <p:cNvPr id="3" name="Content Placeholder 2"/>
          <p:cNvSpPr>
            <a:spLocks noGrp="1"/>
          </p:cNvSpPr>
          <p:nvPr>
            <p:ph idx="1"/>
          </p:nvPr>
        </p:nvSpPr>
        <p:spPr/>
        <p:txBody>
          <a:bodyPr>
            <a:normAutofit/>
          </a:bodyPr>
          <a:lstStyle/>
          <a:p>
            <a:r>
              <a:rPr lang="en-GB" dirty="0"/>
              <a:t>Why is the LEAD-3 baseline difficult to beat in commonly used benchmark sets?</a:t>
            </a:r>
          </a:p>
          <a:p>
            <a:pPr marL="685800" lvl="1" indent="-457200">
              <a:buFont typeface="+mj-lt"/>
              <a:buAutoNum type="alphaLcPeriod"/>
            </a:pPr>
            <a:r>
              <a:rPr lang="en-GB" dirty="0"/>
              <a:t>Benchmark sets often consist of newspaper texts and in newspaper articles, the most important information is in the beginning of the text</a:t>
            </a:r>
          </a:p>
          <a:p>
            <a:pPr marL="685800" lvl="1" indent="-457200">
              <a:buFont typeface="+mj-lt"/>
              <a:buAutoNum type="alphaLcPeriod"/>
            </a:pPr>
            <a:r>
              <a:rPr lang="en-GB" dirty="0"/>
              <a:t>Because the training data is not sufficiently diverse</a:t>
            </a:r>
          </a:p>
          <a:p>
            <a:pPr marL="685800" lvl="1" indent="-457200">
              <a:buFont typeface="+mj-lt"/>
              <a:buAutoNum type="alphaLcPeriod"/>
            </a:pPr>
            <a:r>
              <a:rPr lang="en-GB" dirty="0"/>
              <a:t>Because the sentences with the highest centrality are the most representative of the text</a:t>
            </a:r>
          </a:p>
        </p:txBody>
      </p:sp>
      <p:sp>
        <p:nvSpPr>
          <p:cNvPr id="4" name="Footer Placeholder 3"/>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2671652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t>Dataset creation</a:t>
            </a:r>
          </a:p>
        </p:txBody>
      </p:sp>
      <p:sp>
        <p:nvSpPr>
          <p:cNvPr id="58370" name="Content Placeholder 2"/>
          <p:cNvSpPr>
            <a:spLocks noGrp="1"/>
          </p:cNvSpPr>
          <p:nvPr>
            <p:ph idx="1"/>
          </p:nvPr>
        </p:nvSpPr>
        <p:spPr/>
        <p:txBody>
          <a:bodyPr>
            <a:normAutofit/>
          </a:bodyPr>
          <a:lstStyle/>
          <a:p>
            <a:r>
              <a:rPr lang="en-US"/>
              <a:t>For each emotion X, they manually selected 50 to 100 terms that are associated with that emotion at different intensity levels. </a:t>
            </a:r>
          </a:p>
          <a:p>
            <a:pPr lvl="1"/>
            <a:r>
              <a:rPr lang="en-US"/>
              <a:t>E.g. for anger: </a:t>
            </a:r>
            <a:r>
              <a:rPr lang="en-US" i="1"/>
              <a:t>angry, mad, frustrated, annoyed, peeved, irritated</a:t>
            </a:r>
          </a:p>
          <a:p>
            <a:pPr lvl="1"/>
            <a:r>
              <a:rPr lang="en-US"/>
              <a:t>Term sources: </a:t>
            </a:r>
            <a:r>
              <a:rPr lang="en-US" i="1"/>
              <a:t>Roget’s Thesaurus</a:t>
            </a:r>
            <a:r>
              <a:rPr lang="en-US"/>
              <a:t>, nearest neighbors in a word embeddings space, and emoticons</a:t>
            </a:r>
          </a:p>
          <a:p>
            <a:endParaRPr lang="en-US"/>
          </a:p>
        </p:txBody>
      </p:sp>
      <p:sp>
        <p:nvSpPr>
          <p:cNvPr id="2" name="Footer Placeholder 1">
            <a:extLst>
              <a:ext uri="{FF2B5EF4-FFF2-40B4-BE49-F238E27FC236}">
                <a16:creationId xmlns:a16="http://schemas.microsoft.com/office/drawing/2014/main" id="{C0ED201D-33E3-C945-8076-FBAB935E0A33}"/>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1681328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t>Dataset creation</a:t>
            </a:r>
          </a:p>
        </p:txBody>
      </p:sp>
      <p:sp>
        <p:nvSpPr>
          <p:cNvPr id="58370" name="Content Placeholder 2"/>
          <p:cNvSpPr>
            <a:spLocks noGrp="1"/>
          </p:cNvSpPr>
          <p:nvPr>
            <p:ph idx="1"/>
          </p:nvPr>
        </p:nvSpPr>
        <p:spPr/>
        <p:txBody>
          <a:bodyPr>
            <a:normAutofit/>
          </a:bodyPr>
          <a:lstStyle/>
          <a:p>
            <a:r>
              <a:rPr lang="en-US"/>
              <a:t>For each emotion X, they manually selected 50 to 100 terms that are associated with that emotion at different intensity levels. </a:t>
            </a:r>
          </a:p>
          <a:p>
            <a:pPr lvl="1"/>
            <a:r>
              <a:rPr lang="en-US"/>
              <a:t>E.g. for anger: </a:t>
            </a:r>
            <a:r>
              <a:rPr lang="en-US" i="1"/>
              <a:t>angry, mad, frustrated, annoyed, peeved, irritated</a:t>
            </a:r>
          </a:p>
          <a:p>
            <a:pPr lvl="1"/>
            <a:r>
              <a:rPr lang="en-US"/>
              <a:t>Term sources: </a:t>
            </a:r>
            <a:r>
              <a:rPr lang="en-US" i="1"/>
              <a:t>Roget’s Thesaurus</a:t>
            </a:r>
            <a:r>
              <a:rPr lang="en-US"/>
              <a:t>, nearest neighbors in a word embeddings space, and emoticons</a:t>
            </a:r>
          </a:p>
          <a:p>
            <a:r>
              <a:rPr lang="en-US"/>
              <a:t>They then retrieved tweets from the Twitter API that include these terms </a:t>
            </a:r>
          </a:p>
        </p:txBody>
      </p:sp>
      <p:sp>
        <p:nvSpPr>
          <p:cNvPr id="2" name="Footer Placeholder 1">
            <a:extLst>
              <a:ext uri="{FF2B5EF4-FFF2-40B4-BE49-F238E27FC236}">
                <a16:creationId xmlns:a16="http://schemas.microsoft.com/office/drawing/2014/main" id="{C0ED201D-33E3-C945-8076-FBAB935E0A33}"/>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3591004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Annotation</a:t>
            </a:r>
          </a:p>
        </p:txBody>
      </p:sp>
      <p:sp>
        <p:nvSpPr>
          <p:cNvPr id="3" name="Content Placeholder 2"/>
          <p:cNvSpPr>
            <a:spLocks noGrp="1"/>
          </p:cNvSpPr>
          <p:nvPr>
            <p:ph idx="1"/>
          </p:nvPr>
        </p:nvSpPr>
        <p:spPr>
          <a:xfrm>
            <a:off x="457200" y="1905000"/>
            <a:ext cx="4343400" cy="4221163"/>
          </a:xfrm>
        </p:spPr>
        <p:txBody>
          <a:bodyPr>
            <a:normAutofit/>
          </a:bodyPr>
          <a:lstStyle/>
          <a:p>
            <a:r>
              <a:rPr lang="en-US">
                <a:solidFill>
                  <a:schemeClr val="accent1">
                    <a:lumMod val="75000"/>
                  </a:schemeClr>
                </a:solidFill>
              </a:rPr>
              <a:t>Crowdsourcing</a:t>
            </a:r>
          </a:p>
          <a:p>
            <a:pPr lvl="1"/>
            <a:r>
              <a:rPr lang="en-US"/>
              <a:t>About 5% of the tweets in each task were annotated internally beforehand (‘gold tweets’) to control the quality</a:t>
            </a:r>
          </a:p>
          <a:p>
            <a:pPr lvl="1"/>
            <a:r>
              <a:rPr lang="en-US"/>
              <a:t>“which of the following options best describes the emotional state of the tweeter”</a:t>
            </a:r>
          </a:p>
          <a:p>
            <a:r>
              <a:rPr lang="en-US"/>
              <a:t>7 annotations per tweet; 174,356 in total</a:t>
            </a:r>
            <a:br>
              <a:rPr lang="en-US"/>
            </a:br>
            <a:endParaRPr lang="en-US"/>
          </a:p>
          <a:p>
            <a:endParaRPr lang="en-GB"/>
          </a:p>
        </p:txBody>
      </p:sp>
      <p:sp>
        <p:nvSpPr>
          <p:cNvPr id="4" name="Footer Placeholder 3"/>
          <p:cNvSpPr>
            <a:spLocks noGrp="1"/>
          </p:cNvSpPr>
          <p:nvPr>
            <p:ph type="ftr" sz="quarter" idx="11"/>
          </p:nvPr>
        </p:nvSpPr>
        <p:spPr/>
        <p:txBody>
          <a:bodyPr/>
          <a:lstStyle/>
          <a:p>
            <a:r>
              <a:rPr lang="en-US" dirty="0"/>
              <a:t>Suzan Verberne 2021</a:t>
            </a:r>
          </a:p>
        </p:txBody>
      </p:sp>
      <p:pic>
        <p:nvPicPr>
          <p:cNvPr id="5" name="Picture 4" descr="Screenshot 2018-11-09 at 09.39.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905000"/>
            <a:ext cx="3937000" cy="3213100"/>
          </a:xfrm>
          <a:prstGeom prst="rect">
            <a:avLst/>
          </a:prstGeom>
        </p:spPr>
      </p:pic>
    </p:spTree>
    <p:extLst>
      <p:ext uri="{BB962C8B-B14F-4D97-AF65-F5344CB8AC3E}">
        <p14:creationId xmlns:p14="http://schemas.microsoft.com/office/powerpoint/2010/main" val="1280482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normAutofit/>
          </a:bodyPr>
          <a:lstStyle/>
          <a:p>
            <a:r>
              <a:rPr lang="en-US"/>
              <a:t>Resulting data</a:t>
            </a:r>
          </a:p>
        </p:txBody>
      </p:sp>
      <p:sp>
        <p:nvSpPr>
          <p:cNvPr id="7" name="Content Placeholder 6"/>
          <p:cNvSpPr>
            <a:spLocks noGrp="1"/>
          </p:cNvSpPr>
          <p:nvPr>
            <p:ph idx="1"/>
          </p:nvPr>
        </p:nvSpPr>
        <p:spPr>
          <a:xfrm>
            <a:off x="457200" y="1905000"/>
            <a:ext cx="3124200" cy="4221163"/>
          </a:xfrm>
        </p:spPr>
        <p:txBody>
          <a:bodyPr>
            <a:normAutofit/>
          </a:bodyPr>
          <a:lstStyle/>
          <a:p>
            <a:r>
              <a:rPr lang="en-US" sz="1800"/>
              <a:t>Emotion classification (E-c)</a:t>
            </a:r>
          </a:p>
          <a:p>
            <a:r>
              <a:rPr lang="en-US" sz="1800"/>
              <a:t>Emotion intensity regression (EI-reg)</a:t>
            </a:r>
          </a:p>
          <a:p>
            <a:r>
              <a:rPr lang="en-US" sz="1800"/>
              <a:t>Emotion intensity ordinal classification (EI-oc)</a:t>
            </a:r>
          </a:p>
          <a:p>
            <a:r>
              <a:rPr lang="en-US" sz="1800"/>
              <a:t>Valence (sentiment) regression (V-reg)</a:t>
            </a:r>
          </a:p>
          <a:p>
            <a:r>
              <a:rPr lang="en-US" sz="1800"/>
              <a:t>Valence ordinal classification (V-oc)</a:t>
            </a:r>
          </a:p>
          <a:p>
            <a:endParaRPr lang="en-GB" sz="1800"/>
          </a:p>
        </p:txBody>
      </p:sp>
      <p:pic>
        <p:nvPicPr>
          <p:cNvPr id="6" name="Picture 5" descr="Screenshot 2018-11-09 at 09.44.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981200"/>
            <a:ext cx="5234752" cy="2362200"/>
          </a:xfrm>
          <a:prstGeom prst="rect">
            <a:avLst/>
          </a:prstGeom>
        </p:spPr>
      </p:pic>
      <p:sp>
        <p:nvSpPr>
          <p:cNvPr id="2" name="Footer Placeholder 1">
            <a:extLst>
              <a:ext uri="{FF2B5EF4-FFF2-40B4-BE49-F238E27FC236}">
                <a16:creationId xmlns:a16="http://schemas.microsoft.com/office/drawing/2014/main" id="{A7EFD862-6E1A-4B44-A0F1-BD7EFF4BF038}"/>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2315786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t>Results</a:t>
            </a:r>
          </a:p>
        </p:txBody>
      </p:sp>
      <p:sp>
        <p:nvSpPr>
          <p:cNvPr id="8" name="Content Placeholder 7"/>
          <p:cNvSpPr>
            <a:spLocks noGrp="1"/>
          </p:cNvSpPr>
          <p:nvPr>
            <p:ph idx="1"/>
          </p:nvPr>
        </p:nvSpPr>
        <p:spPr/>
        <p:txBody>
          <a:bodyPr/>
          <a:lstStyle/>
          <a:p>
            <a:endParaRPr lang="en-GB"/>
          </a:p>
          <a:p>
            <a:endParaRPr lang="en-GB"/>
          </a:p>
          <a:p>
            <a:endParaRPr lang="en-GB"/>
          </a:p>
          <a:p>
            <a:endParaRPr lang="en-GB"/>
          </a:p>
          <a:p>
            <a:endParaRPr lang="en-GB"/>
          </a:p>
          <a:p>
            <a:pPr marL="0" indent="0">
              <a:buNone/>
            </a:pPr>
            <a:r>
              <a:rPr lang="en-GB"/>
              <a:t>Summary of results for emotion intensity ordinal classification (EI-oc) </a:t>
            </a:r>
          </a:p>
          <a:p>
            <a:endParaRPr lang="en-GB"/>
          </a:p>
        </p:txBody>
      </p:sp>
      <p:pic>
        <p:nvPicPr>
          <p:cNvPr id="7" name="Picture 6" descr="Screenshot 2018-11-09 at 09.54.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8371523" cy="2590800"/>
          </a:xfrm>
          <a:prstGeom prst="rect">
            <a:avLst/>
          </a:prstGeom>
        </p:spPr>
      </p:pic>
      <p:sp>
        <p:nvSpPr>
          <p:cNvPr id="2" name="Footer Placeholder 1">
            <a:extLst>
              <a:ext uri="{FF2B5EF4-FFF2-40B4-BE49-F238E27FC236}">
                <a16:creationId xmlns:a16="http://schemas.microsoft.com/office/drawing/2014/main" id="{CF12D6E4-09EF-5541-A164-2D334334AEEB}"/>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2186541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t>Methods and features used</a:t>
            </a:r>
          </a:p>
        </p:txBody>
      </p:sp>
      <p:sp>
        <p:nvSpPr>
          <p:cNvPr id="6" name="Content Placeholder 5"/>
          <p:cNvSpPr>
            <a:spLocks noGrp="1"/>
          </p:cNvSpPr>
          <p:nvPr>
            <p:ph idx="1"/>
          </p:nvPr>
        </p:nvSpPr>
        <p:spPr>
          <a:xfrm>
            <a:off x="1295400" y="5486401"/>
            <a:ext cx="7391400" cy="914399"/>
          </a:xfrm>
        </p:spPr>
        <p:txBody>
          <a:bodyPr>
            <a:normAutofit/>
          </a:bodyPr>
          <a:lstStyle/>
          <a:p>
            <a:r>
              <a:rPr lang="en-GB" sz="1800"/>
              <a:t>“Most of the top-performing teams relied on sentence embeddings as well as features derived from existing sentiment and emotion lexicons.”</a:t>
            </a:r>
          </a:p>
          <a:p>
            <a:endParaRPr lang="en-GB"/>
          </a:p>
        </p:txBody>
      </p:sp>
      <p:pic>
        <p:nvPicPr>
          <p:cNvPr id="5" name="Picture 4" descr="Screenshot 2018-11-09 at 09.42.26.png"/>
          <p:cNvPicPr>
            <a:picLocks noChangeAspect="1"/>
          </p:cNvPicPr>
          <p:nvPr/>
        </p:nvPicPr>
        <p:blipFill rotWithShape="1">
          <a:blip r:embed="rId3">
            <a:extLst>
              <a:ext uri="{28A0092B-C50C-407E-A947-70E740481C1C}">
                <a14:useLocalDpi xmlns:a14="http://schemas.microsoft.com/office/drawing/2010/main" val="0"/>
              </a:ext>
            </a:extLst>
          </a:blip>
          <a:srcRect l="4611" r="2870" b="48730"/>
          <a:stretch/>
        </p:blipFill>
        <p:spPr>
          <a:xfrm>
            <a:off x="152400" y="1752600"/>
            <a:ext cx="4088954" cy="3644732"/>
          </a:xfrm>
          <a:prstGeom prst="rect">
            <a:avLst/>
          </a:prstGeom>
        </p:spPr>
      </p:pic>
      <p:pic>
        <p:nvPicPr>
          <p:cNvPr id="9" name="Picture 8" descr="Screenshot 2018-11-09 at 09.42.26.png"/>
          <p:cNvPicPr>
            <a:picLocks noChangeAspect="1"/>
          </p:cNvPicPr>
          <p:nvPr/>
        </p:nvPicPr>
        <p:blipFill rotWithShape="1">
          <a:blip r:embed="rId3">
            <a:extLst>
              <a:ext uri="{28A0092B-C50C-407E-A947-70E740481C1C}">
                <a14:useLocalDpi xmlns:a14="http://schemas.microsoft.com/office/drawing/2010/main" val="0"/>
              </a:ext>
            </a:extLst>
          </a:blip>
          <a:srcRect t="52174"/>
          <a:stretch/>
        </p:blipFill>
        <p:spPr>
          <a:xfrm>
            <a:off x="4343400" y="1752600"/>
            <a:ext cx="4754622" cy="3657600"/>
          </a:xfrm>
          <a:prstGeom prst="rect">
            <a:avLst/>
          </a:prstGeom>
        </p:spPr>
      </p:pic>
      <p:sp>
        <p:nvSpPr>
          <p:cNvPr id="2" name="Footer Placeholder 1">
            <a:extLst>
              <a:ext uri="{FF2B5EF4-FFF2-40B4-BE49-F238E27FC236}">
                <a16:creationId xmlns:a16="http://schemas.microsoft.com/office/drawing/2014/main" id="{EF870A4B-5D70-1746-8219-B9E3A1ADFCCA}"/>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1325331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t>Conclusions of SemEval</a:t>
            </a:r>
          </a:p>
        </p:txBody>
      </p:sp>
      <p:sp>
        <p:nvSpPr>
          <p:cNvPr id="5" name="Content Placeholder 4"/>
          <p:cNvSpPr>
            <a:spLocks noGrp="1"/>
          </p:cNvSpPr>
          <p:nvPr>
            <p:ph idx="1"/>
          </p:nvPr>
        </p:nvSpPr>
        <p:spPr/>
        <p:txBody>
          <a:bodyPr>
            <a:normAutofit/>
          </a:bodyPr>
          <a:lstStyle/>
          <a:p>
            <a:r>
              <a:rPr lang="en-US"/>
              <a:t>“This shows that despite being rather powerful, </a:t>
            </a:r>
            <a:r>
              <a:rPr lang="en-US">
                <a:solidFill>
                  <a:schemeClr val="accent2">
                    <a:lumMod val="75000"/>
                  </a:schemeClr>
                </a:solidFill>
              </a:rPr>
              <a:t>representation learning can benefit from working in tandem with task-specific features.”</a:t>
            </a:r>
            <a:endParaRPr lang="en-US"/>
          </a:p>
          <a:p>
            <a:endParaRPr lang="en-GB"/>
          </a:p>
        </p:txBody>
      </p:sp>
      <p:sp>
        <p:nvSpPr>
          <p:cNvPr id="2" name="Footer Placeholder 1">
            <a:extLst>
              <a:ext uri="{FF2B5EF4-FFF2-40B4-BE49-F238E27FC236}">
                <a16:creationId xmlns:a16="http://schemas.microsoft.com/office/drawing/2014/main" id="{092ABBED-C6D4-CC40-9C4C-E1F552C6BE82}"/>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1568791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Suzan Verberne 2020</a:t>
            </a:r>
          </a:p>
        </p:txBody>
      </p:sp>
      <p:sp>
        <p:nvSpPr>
          <p:cNvPr id="3" name="Title 2"/>
          <p:cNvSpPr>
            <a:spLocks noGrp="1"/>
          </p:cNvSpPr>
          <p:nvPr>
            <p:ph type="title"/>
          </p:nvPr>
        </p:nvSpPr>
        <p:spPr/>
        <p:txBody>
          <a:bodyPr/>
          <a:lstStyle/>
          <a:p>
            <a:r>
              <a:rPr lang="en-GB"/>
              <a:t>Final Assignment</a:t>
            </a:r>
          </a:p>
        </p:txBody>
      </p:sp>
      <p:sp>
        <p:nvSpPr>
          <p:cNvPr id="4" name="Text Placeholder 3"/>
          <p:cNvSpPr>
            <a:spLocks noGrp="1"/>
          </p:cNvSpPr>
          <p:nvPr>
            <p:ph type="body" idx="1"/>
          </p:nvPr>
        </p:nvSpPr>
        <p:spPr/>
        <p:txBody>
          <a:bodyPr/>
          <a:lstStyle/>
          <a:p>
            <a:endParaRPr lang="en-GB"/>
          </a:p>
        </p:txBody>
      </p:sp>
    </p:spTree>
    <p:extLst>
      <p:ext uri="{BB962C8B-B14F-4D97-AF65-F5344CB8AC3E}">
        <p14:creationId xmlns:p14="http://schemas.microsoft.com/office/powerpoint/2010/main" val="1928269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the final assignment</a:t>
            </a:r>
          </a:p>
        </p:txBody>
      </p:sp>
      <p:sp>
        <p:nvSpPr>
          <p:cNvPr id="3" name="Content Placeholder 2"/>
          <p:cNvSpPr>
            <a:spLocks noGrp="1"/>
          </p:cNvSpPr>
          <p:nvPr>
            <p:ph idx="1"/>
          </p:nvPr>
        </p:nvSpPr>
        <p:spPr/>
        <p:txBody>
          <a:bodyPr>
            <a:normAutofit fontScale="92500" lnSpcReduction="10000"/>
          </a:bodyPr>
          <a:lstStyle/>
          <a:p>
            <a:r>
              <a:rPr lang="en-US"/>
              <a:t>Topics to choose from:</a:t>
            </a:r>
          </a:p>
          <a:p>
            <a:pPr lvl="1"/>
            <a:r>
              <a:rPr lang="en-US"/>
              <a:t>Text Classification </a:t>
            </a:r>
          </a:p>
          <a:p>
            <a:pPr lvl="1"/>
            <a:r>
              <a:rPr lang="en-US"/>
              <a:t>Information Extraction</a:t>
            </a:r>
          </a:p>
          <a:p>
            <a:pPr lvl="1"/>
            <a:r>
              <a:rPr lang="en-US"/>
              <a:t>Sentiment Analysis</a:t>
            </a:r>
          </a:p>
          <a:p>
            <a:pPr lvl="1"/>
            <a:r>
              <a:rPr lang="en-US"/>
              <a:t>Argument mining</a:t>
            </a:r>
          </a:p>
          <a:p>
            <a:r>
              <a:rPr lang="en-US"/>
              <a:t>Data: provided by us</a:t>
            </a:r>
          </a:p>
          <a:p>
            <a:r>
              <a:rPr lang="en-US"/>
              <a:t>Experiments: choose your own method. You can build on tutorials</a:t>
            </a:r>
          </a:p>
          <a:p>
            <a:r>
              <a:rPr lang="en-US"/>
              <a:t>Report: 8 pages + max 2 pages for references and appendix (research paper). Advice: use LaTeX on Overleaf</a:t>
            </a:r>
          </a:p>
          <a:p>
            <a:r>
              <a:rPr lang="en-US"/>
              <a:t>Deadline: January 16. </a:t>
            </a:r>
          </a:p>
        </p:txBody>
      </p:sp>
      <p:sp>
        <p:nvSpPr>
          <p:cNvPr id="5" name="Footer Placeholder 4"/>
          <p:cNvSpPr>
            <a:spLocks noGrp="1"/>
          </p:cNvSpPr>
          <p:nvPr>
            <p:ph type="ftr" sz="quarter" idx="11"/>
          </p:nvPr>
        </p:nvSpPr>
        <p:spPr/>
        <p:txBody>
          <a:bodyPr/>
          <a:lstStyle/>
          <a:p>
            <a:r>
              <a:rPr lang="en-US" dirty="0"/>
              <a:t>Suzan Verberne 2020</a:t>
            </a:r>
          </a:p>
        </p:txBody>
      </p:sp>
    </p:spTree>
    <p:extLst>
      <p:ext uri="{BB962C8B-B14F-4D97-AF65-F5344CB8AC3E}">
        <p14:creationId xmlns:p14="http://schemas.microsoft.com/office/powerpoint/2010/main" val="3783569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DA67-2BB8-0A42-92AE-E14AF91C9638}"/>
              </a:ext>
            </a:extLst>
          </p:cNvPr>
          <p:cNvSpPr>
            <a:spLocks noGrp="1"/>
          </p:cNvSpPr>
          <p:nvPr>
            <p:ph type="title"/>
          </p:nvPr>
        </p:nvSpPr>
        <p:spPr>
          <a:xfrm>
            <a:off x="426128" y="408372"/>
            <a:ext cx="8260672" cy="1039427"/>
          </a:xfrm>
        </p:spPr>
        <p:txBody>
          <a:bodyPr/>
          <a:lstStyle/>
          <a:p>
            <a:r>
              <a:rPr lang="en-GB"/>
              <a:t>Topics</a:t>
            </a:r>
          </a:p>
        </p:txBody>
      </p:sp>
      <p:sp>
        <p:nvSpPr>
          <p:cNvPr id="3" name="Content Placeholder 2">
            <a:extLst>
              <a:ext uri="{FF2B5EF4-FFF2-40B4-BE49-F238E27FC236}">
                <a16:creationId xmlns:a16="http://schemas.microsoft.com/office/drawing/2014/main" id="{8921D40F-6A9E-034F-ABF2-EB52C0B16FEB}"/>
              </a:ext>
            </a:extLst>
          </p:cNvPr>
          <p:cNvSpPr>
            <a:spLocks noGrp="1"/>
          </p:cNvSpPr>
          <p:nvPr>
            <p:ph idx="1"/>
          </p:nvPr>
        </p:nvSpPr>
        <p:spPr>
          <a:xfrm>
            <a:off x="457200" y="1905000"/>
            <a:ext cx="8229600" cy="4221163"/>
          </a:xfrm>
        </p:spPr>
        <p:txBody>
          <a:bodyPr>
            <a:normAutofit/>
          </a:bodyPr>
          <a:lstStyle/>
          <a:p>
            <a:r>
              <a:rPr lang="en-GB">
                <a:solidFill>
                  <a:schemeClr val="accent1">
                    <a:lumMod val="75000"/>
                  </a:schemeClr>
                </a:solidFill>
              </a:rPr>
              <a:t>A description of the topics and the data will be given in next week’s lecture.</a:t>
            </a:r>
          </a:p>
          <a:p>
            <a:r>
              <a:rPr lang="en-GB"/>
              <a:t>You are allowed to propose your own topic. In that case, submit a proposal on or before December 1</a:t>
            </a:r>
            <a:r>
              <a:rPr lang="en-GB" baseline="30000"/>
              <a:t>st</a:t>
            </a:r>
            <a:r>
              <a:rPr lang="en-GB"/>
              <a:t>:</a:t>
            </a:r>
          </a:p>
          <a:p>
            <a:pPr lvl="1"/>
            <a:r>
              <a:rPr lang="en-GB"/>
              <a:t>One paragraph describing the task (with one or two references to papers)</a:t>
            </a:r>
          </a:p>
          <a:p>
            <a:pPr lvl="1"/>
            <a:r>
              <a:rPr lang="en-GB"/>
              <a:t>Your research question(s)</a:t>
            </a:r>
          </a:p>
          <a:p>
            <a:pPr lvl="1"/>
            <a:r>
              <a:rPr lang="en-GB"/>
              <a:t>A reference to the data and a table summarizing the data set size</a:t>
            </a:r>
          </a:p>
          <a:p>
            <a:r>
              <a:rPr lang="en-GB"/>
              <a:t>We will provide feedback on this</a:t>
            </a:r>
          </a:p>
          <a:p>
            <a:endParaRPr lang="en-GB"/>
          </a:p>
        </p:txBody>
      </p:sp>
      <p:sp>
        <p:nvSpPr>
          <p:cNvPr id="4" name="Footer Placeholder 3">
            <a:extLst>
              <a:ext uri="{FF2B5EF4-FFF2-40B4-BE49-F238E27FC236}">
                <a16:creationId xmlns:a16="http://schemas.microsoft.com/office/drawing/2014/main" id="{62C3BC32-69F7-0F4A-80D2-DBA842DAA762}"/>
              </a:ext>
            </a:extLst>
          </p:cNvPr>
          <p:cNvSpPr>
            <a:spLocks noGrp="1"/>
          </p:cNvSpPr>
          <p:nvPr>
            <p:ph type="ftr" sz="quarter" idx="11"/>
          </p:nvPr>
        </p:nvSpPr>
        <p:spPr>
          <a:xfrm>
            <a:off x="3124200" y="6356350"/>
            <a:ext cx="2895600" cy="365125"/>
          </a:xfrm>
        </p:spPr>
        <p:txBody>
          <a:bodyPr/>
          <a:lstStyle/>
          <a:p>
            <a:r>
              <a:rPr lang="en-US" dirty="0"/>
              <a:t>Suzan Verberne 2021</a:t>
            </a:r>
          </a:p>
        </p:txBody>
      </p:sp>
    </p:spTree>
    <p:extLst>
      <p:ext uri="{BB962C8B-B14F-4D97-AF65-F5344CB8AC3E}">
        <p14:creationId xmlns:p14="http://schemas.microsoft.com/office/powerpoint/2010/main" val="36563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Quiz about week 8</a:t>
            </a:r>
          </a:p>
        </p:txBody>
      </p:sp>
      <p:sp>
        <p:nvSpPr>
          <p:cNvPr id="3" name="Content Placeholder 2"/>
          <p:cNvSpPr>
            <a:spLocks noGrp="1"/>
          </p:cNvSpPr>
          <p:nvPr>
            <p:ph idx="1"/>
          </p:nvPr>
        </p:nvSpPr>
        <p:spPr/>
        <p:txBody>
          <a:bodyPr>
            <a:normAutofit/>
          </a:bodyPr>
          <a:lstStyle/>
          <a:p>
            <a:r>
              <a:rPr lang="en-GB" dirty="0"/>
              <a:t>What is the common metric for evaluating (abstractive) evaluation? How is it defined? </a:t>
            </a:r>
          </a:p>
          <a:p>
            <a:pPr marL="685800" lvl="1" indent="-457200">
              <a:buFont typeface="+mj-lt"/>
              <a:buAutoNum type="alphaLcPeriod"/>
            </a:pPr>
            <a:r>
              <a:rPr lang="en-GB" dirty="0"/>
              <a:t>BLEU: the precision of n-grams in the automatically generated summary compared to the reference summaries</a:t>
            </a:r>
          </a:p>
          <a:p>
            <a:pPr marL="685800" lvl="1" indent="-457200">
              <a:buFont typeface="+mj-lt"/>
              <a:buAutoNum type="alphaLcPeriod"/>
            </a:pPr>
            <a:r>
              <a:rPr lang="en-GB" dirty="0"/>
              <a:t>BLEU: the recall of n-grams in the automatically generated summary compared to the reference summaries</a:t>
            </a:r>
          </a:p>
          <a:p>
            <a:pPr marL="685800" lvl="1" indent="-457200">
              <a:buFont typeface="+mj-lt"/>
              <a:buAutoNum type="alphaLcPeriod"/>
            </a:pPr>
            <a:r>
              <a:rPr lang="en-GB" dirty="0"/>
              <a:t>ROUGE: the precision of n-grams in the automatically generated summary compared to the reference summaries</a:t>
            </a:r>
          </a:p>
          <a:p>
            <a:pPr marL="685800" lvl="1" indent="-457200">
              <a:buFont typeface="+mj-lt"/>
              <a:buAutoNum type="alphaLcPeriod"/>
            </a:pPr>
            <a:r>
              <a:rPr lang="en-GB" dirty="0"/>
              <a:t>ROUGE: the recall of n-grams in the automatically generated summary compared to the reference summaries</a:t>
            </a:r>
          </a:p>
        </p:txBody>
      </p:sp>
      <p:sp>
        <p:nvSpPr>
          <p:cNvPr id="4" name="Footer Placeholder 3"/>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951707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Research paper structure</a:t>
            </a:r>
          </a:p>
        </p:txBody>
      </p:sp>
      <p:sp>
        <p:nvSpPr>
          <p:cNvPr id="3" name="Content Placeholder 2"/>
          <p:cNvSpPr>
            <a:spLocks noGrp="1"/>
          </p:cNvSpPr>
          <p:nvPr>
            <p:ph idx="1"/>
          </p:nvPr>
        </p:nvSpPr>
        <p:spPr>
          <a:xfrm>
            <a:off x="457200" y="1905000"/>
            <a:ext cx="4953000" cy="4221163"/>
          </a:xfrm>
        </p:spPr>
        <p:txBody>
          <a:bodyPr>
            <a:normAutofit lnSpcReduction="10000"/>
          </a:bodyPr>
          <a:lstStyle/>
          <a:p>
            <a:pPr marL="457200" lvl="0" indent="-457200">
              <a:buFont typeface="+mj-lt"/>
              <a:buAutoNum type="arabicPeriod"/>
            </a:pPr>
            <a:r>
              <a:rPr lang="en-GB" u="none" strike="noStrike">
                <a:effectLst/>
              </a:rPr>
              <a:t>I</a:t>
            </a:r>
            <a:r>
              <a:rPr lang="uz-Cyrl-UZ" u="none" strike="noStrike">
                <a:effectLst/>
              </a:rPr>
              <a:t>ntroduction</a:t>
            </a:r>
            <a:r>
              <a:rPr lang="en-US" u="none" strike="noStrike">
                <a:effectLst/>
              </a:rPr>
              <a:t> </a:t>
            </a:r>
          </a:p>
          <a:p>
            <a:pPr marL="457200" lvl="0" indent="-457200">
              <a:buFont typeface="+mj-lt"/>
              <a:buAutoNum type="arabicPeriod"/>
            </a:pPr>
            <a:r>
              <a:rPr lang="en-US" u="none" strike="noStrike">
                <a:effectLst/>
              </a:rPr>
              <a:t>B</a:t>
            </a:r>
            <a:r>
              <a:rPr lang="uz-Cyrl-UZ" u="none" strike="noStrike">
                <a:effectLst/>
              </a:rPr>
              <a:t>ackground/related work</a:t>
            </a:r>
            <a:r>
              <a:rPr lang="en-US" u="none" strike="noStrike">
                <a:effectLst/>
              </a:rPr>
              <a:t> </a:t>
            </a:r>
          </a:p>
          <a:p>
            <a:pPr marL="457200" lvl="0" indent="-457200">
              <a:buFont typeface="+mj-lt"/>
              <a:buAutoNum type="arabicPeriod"/>
            </a:pPr>
            <a:r>
              <a:rPr lang="en-US" u="none" strike="noStrike">
                <a:effectLst/>
              </a:rPr>
              <a:t>Data </a:t>
            </a:r>
          </a:p>
          <a:p>
            <a:pPr marL="457200" lvl="0" indent="-457200">
              <a:buFont typeface="+mj-lt"/>
              <a:buAutoNum type="arabicPeriod"/>
            </a:pPr>
            <a:r>
              <a:rPr lang="en-US" u="none" strike="noStrike">
                <a:effectLst/>
              </a:rPr>
              <a:t>Methods </a:t>
            </a:r>
          </a:p>
          <a:p>
            <a:pPr marL="457200" lvl="0" indent="-457200">
              <a:buFont typeface="+mj-lt"/>
              <a:buAutoNum type="arabicPeriod"/>
            </a:pPr>
            <a:r>
              <a:rPr lang="en-GB" u="none" strike="noStrike">
                <a:effectLst/>
              </a:rPr>
              <a:t>R</a:t>
            </a:r>
            <a:r>
              <a:rPr lang="uz-Cyrl-UZ" u="none" strike="noStrike">
                <a:effectLst/>
              </a:rPr>
              <a:t>esults</a:t>
            </a:r>
            <a:r>
              <a:rPr lang="en-US" u="none" strike="noStrike">
                <a:effectLst/>
              </a:rPr>
              <a:t> </a:t>
            </a:r>
          </a:p>
          <a:p>
            <a:pPr marL="457200" lvl="0" indent="-457200">
              <a:buFont typeface="+mj-lt"/>
              <a:buAutoNum type="arabicPeriod"/>
            </a:pPr>
            <a:r>
              <a:rPr lang="en-GB" u="none" strike="noStrike">
                <a:effectLst/>
              </a:rPr>
              <a:t>D</a:t>
            </a:r>
            <a:r>
              <a:rPr lang="uz-Cyrl-UZ" u="none" strike="noStrike">
                <a:effectLst/>
              </a:rPr>
              <a:t>iscussion</a:t>
            </a:r>
            <a:r>
              <a:rPr lang="en-US" u="none" strike="noStrike">
                <a:effectLst/>
              </a:rPr>
              <a:t> </a:t>
            </a:r>
          </a:p>
          <a:p>
            <a:pPr marL="457200" lvl="0" indent="-457200">
              <a:buFont typeface="+mj-lt"/>
              <a:buAutoNum type="arabicPeriod"/>
            </a:pPr>
            <a:r>
              <a:rPr lang="en-GB" u="none" strike="noStrike">
                <a:effectLst/>
              </a:rPr>
              <a:t>C</a:t>
            </a:r>
            <a:r>
              <a:rPr lang="uz-Cyrl-UZ" u="none" strike="noStrike">
                <a:effectLst/>
              </a:rPr>
              <a:t>onclusion</a:t>
            </a:r>
            <a:r>
              <a:rPr lang="en-US" u="none" strike="noStrike">
                <a:effectLst/>
              </a:rPr>
              <a:t> </a:t>
            </a:r>
          </a:p>
          <a:p>
            <a:pPr marL="457200" lvl="0" indent="-457200">
              <a:buFont typeface="+mj-lt"/>
              <a:buAutoNum type="arabicPeriod"/>
            </a:pPr>
            <a:r>
              <a:rPr lang="en-US"/>
              <a:t>C</a:t>
            </a:r>
            <a:r>
              <a:rPr lang="en-US" u="none" strike="noStrike">
                <a:effectLst/>
              </a:rPr>
              <a:t>ontributions of the team members </a:t>
            </a:r>
          </a:p>
          <a:p>
            <a:endParaRPr lang="en-GB"/>
          </a:p>
        </p:txBody>
      </p:sp>
      <p:sp>
        <p:nvSpPr>
          <p:cNvPr id="4" name="Footer Placeholder 3"/>
          <p:cNvSpPr>
            <a:spLocks noGrp="1"/>
          </p:cNvSpPr>
          <p:nvPr>
            <p:ph type="ftr" sz="quarter" idx="11"/>
          </p:nvPr>
        </p:nvSpPr>
        <p:spPr/>
        <p:txBody>
          <a:bodyPr/>
          <a:lstStyle/>
          <a:p>
            <a:r>
              <a:rPr lang="en-US" dirty="0"/>
              <a:t>Suzan Verberne 2020</a:t>
            </a:r>
          </a:p>
        </p:txBody>
      </p:sp>
      <p:sp>
        <p:nvSpPr>
          <p:cNvPr id="5" name="Rectangle 4">
            <a:extLst>
              <a:ext uri="{FF2B5EF4-FFF2-40B4-BE49-F238E27FC236}">
                <a16:creationId xmlns:a16="http://schemas.microsoft.com/office/drawing/2014/main" id="{2933A913-5463-8A49-8DEC-930322C786DD}"/>
              </a:ext>
            </a:extLst>
          </p:cNvPr>
          <p:cNvSpPr/>
          <p:nvPr/>
        </p:nvSpPr>
        <p:spPr>
          <a:xfrm>
            <a:off x="4876800" y="3276600"/>
            <a:ext cx="35814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r>
              <a:rPr lang="en-US"/>
              <a:t>(Grading criteria can be found on Brightspace: Assignments -&gt; </a:t>
            </a:r>
            <a:r>
              <a:rPr lang="en-US">
                <a:sym typeface="Wingdings" pitchFamily="2" charset="2"/>
              </a:rPr>
              <a:t>Criteria for final assignment)</a:t>
            </a:r>
            <a:endParaRPr lang="en-US"/>
          </a:p>
        </p:txBody>
      </p:sp>
    </p:spTree>
    <p:extLst>
      <p:ext uri="{BB962C8B-B14F-4D97-AF65-F5344CB8AC3E}">
        <p14:creationId xmlns:p14="http://schemas.microsoft.com/office/powerpoint/2010/main" val="2053691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F021-345E-DF44-ADE4-B9952867AC7F}"/>
              </a:ext>
            </a:extLst>
          </p:cNvPr>
          <p:cNvSpPr>
            <a:spLocks noGrp="1"/>
          </p:cNvSpPr>
          <p:nvPr>
            <p:ph type="title"/>
          </p:nvPr>
        </p:nvSpPr>
        <p:spPr/>
        <p:txBody>
          <a:bodyPr/>
          <a:lstStyle/>
          <a:p>
            <a:r>
              <a:rPr lang="en-GB"/>
              <a:t>Deadlines</a:t>
            </a:r>
          </a:p>
        </p:txBody>
      </p:sp>
      <p:sp>
        <p:nvSpPr>
          <p:cNvPr id="3" name="Content Placeholder 2">
            <a:extLst>
              <a:ext uri="{FF2B5EF4-FFF2-40B4-BE49-F238E27FC236}">
                <a16:creationId xmlns:a16="http://schemas.microsoft.com/office/drawing/2014/main" id="{D1088E42-D73C-1745-9153-3DE6498FC467}"/>
              </a:ext>
            </a:extLst>
          </p:cNvPr>
          <p:cNvSpPr>
            <a:spLocks noGrp="1"/>
          </p:cNvSpPr>
          <p:nvPr>
            <p:ph idx="1"/>
          </p:nvPr>
        </p:nvSpPr>
        <p:spPr/>
        <p:txBody>
          <a:bodyPr>
            <a:normAutofit fontScale="85000" lnSpcReduction="20000"/>
          </a:bodyPr>
          <a:lstStyle/>
          <a:p>
            <a:r>
              <a:rPr lang="en-GB"/>
              <a:t>(December 1: proposal for your own topic; if you want to)</a:t>
            </a:r>
          </a:p>
          <a:p>
            <a:r>
              <a:rPr lang="en-GB">
                <a:solidFill>
                  <a:schemeClr val="accent1">
                    <a:lumMod val="75000"/>
                  </a:schemeClr>
                </a:solidFill>
              </a:rPr>
              <a:t>December 6</a:t>
            </a:r>
            <a:r>
              <a:rPr lang="en-GB"/>
              <a:t>: select a topic (choose one of four)</a:t>
            </a:r>
          </a:p>
          <a:p>
            <a:pPr lvl="1"/>
            <a:r>
              <a:rPr lang="en-GB"/>
              <a:t>You don’t have to send this to us</a:t>
            </a:r>
          </a:p>
          <a:p>
            <a:r>
              <a:rPr lang="en-GB">
                <a:solidFill>
                  <a:schemeClr val="accent1">
                    <a:lumMod val="75000"/>
                  </a:schemeClr>
                </a:solidFill>
              </a:rPr>
              <a:t>December 15</a:t>
            </a:r>
            <a:r>
              <a:rPr lang="en-GB"/>
              <a:t>: submit a draft of your introduction and data description sections. </a:t>
            </a:r>
          </a:p>
          <a:p>
            <a:pPr lvl="1"/>
            <a:r>
              <a:rPr lang="en-GB"/>
              <a:t>You receive 1 point out of the 10 for the final assignment by completing this step.</a:t>
            </a:r>
          </a:p>
          <a:p>
            <a:r>
              <a:rPr lang="en-GB">
                <a:solidFill>
                  <a:schemeClr val="accent1">
                    <a:lumMod val="75000"/>
                  </a:schemeClr>
                </a:solidFill>
              </a:rPr>
              <a:t>January 16</a:t>
            </a:r>
            <a:r>
              <a:rPr lang="en-GB"/>
              <a:t>: submit the full paper</a:t>
            </a:r>
          </a:p>
          <a:p>
            <a:pPr lvl="1"/>
            <a:r>
              <a:rPr lang="en-GB">
                <a:effectLst/>
              </a:rPr>
              <a:t>If your submission is late, then it will be counted as re-sit (maximum grade: 6). The re-sit deadline is January 31st.</a:t>
            </a:r>
          </a:p>
          <a:p>
            <a:pPr lvl="1"/>
            <a:endParaRPr lang="en-GB"/>
          </a:p>
          <a:p>
            <a:r>
              <a:rPr lang="en-GB">
                <a:effectLst/>
              </a:rPr>
              <a:t>Everything can be submitted to the Brightspace item ‘Final assignment’</a:t>
            </a:r>
          </a:p>
          <a:p>
            <a:endParaRPr lang="en-GB"/>
          </a:p>
        </p:txBody>
      </p:sp>
      <p:sp>
        <p:nvSpPr>
          <p:cNvPr id="4" name="Footer Placeholder 3">
            <a:extLst>
              <a:ext uri="{FF2B5EF4-FFF2-40B4-BE49-F238E27FC236}">
                <a16:creationId xmlns:a16="http://schemas.microsoft.com/office/drawing/2014/main" id="{61C925E3-B654-5E49-8FC2-6CDFD0DFBA71}"/>
              </a:ext>
            </a:extLst>
          </p:cNvPr>
          <p:cNvSpPr>
            <a:spLocks noGrp="1"/>
          </p:cNvSpPr>
          <p:nvPr>
            <p:ph type="ftr" sz="quarter" idx="11"/>
          </p:nvPr>
        </p:nvSpPr>
        <p:spPr/>
        <p:txBody>
          <a:bodyPr/>
          <a:lstStyle/>
          <a:p>
            <a:r>
              <a:rPr lang="en-US" dirty="0"/>
              <a:t>Suzan Verberne 2020</a:t>
            </a:r>
          </a:p>
        </p:txBody>
      </p:sp>
    </p:spTree>
    <p:extLst>
      <p:ext uri="{BB962C8B-B14F-4D97-AF65-F5344CB8AC3E}">
        <p14:creationId xmlns:p14="http://schemas.microsoft.com/office/powerpoint/2010/main" val="3400780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a:p>
        </p:txBody>
      </p:sp>
      <p:sp>
        <p:nvSpPr>
          <p:cNvPr id="3" name="Title 2"/>
          <p:cNvSpPr>
            <a:spLocks noGrp="1"/>
          </p:cNvSpPr>
          <p:nvPr>
            <p:ph type="ctrTitle"/>
          </p:nvPr>
        </p:nvSpPr>
        <p:spPr/>
        <p:txBody>
          <a:bodyPr/>
          <a:lstStyle/>
          <a:p>
            <a:r>
              <a:rPr lang="en-US" dirty="0"/>
              <a:t>Conclusions</a:t>
            </a:r>
          </a:p>
        </p:txBody>
      </p:sp>
      <p:sp>
        <p:nvSpPr>
          <p:cNvPr id="4" name="Footer Placeholder 3"/>
          <p:cNvSpPr>
            <a:spLocks noGrp="1"/>
          </p:cNvSpPr>
          <p:nvPr>
            <p:ph type="ftr" sz="quarter" idx="11"/>
          </p:nvPr>
        </p:nvSpPr>
        <p:spPr/>
        <p:txBody>
          <a:bodyPr/>
          <a:lstStyle/>
          <a:p>
            <a:r>
              <a:rPr lang="en-US"/>
              <a:t>Suzan Verberne 2021</a:t>
            </a:r>
          </a:p>
        </p:txBody>
      </p:sp>
    </p:spTree>
    <p:extLst>
      <p:ext uri="{BB962C8B-B14F-4D97-AF65-F5344CB8AC3E}">
        <p14:creationId xmlns:p14="http://schemas.microsoft.com/office/powerpoint/2010/main" val="2210246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a:xfrm>
            <a:off x="430421" y="1810649"/>
            <a:ext cx="8382000" cy="4544628"/>
          </a:xfrm>
        </p:spPr>
        <p:txBody>
          <a:bodyPr>
            <a:normAutofit/>
          </a:bodyPr>
          <a:lstStyle/>
          <a:p>
            <a:r>
              <a:rPr lang="en-US">
                <a:solidFill>
                  <a:schemeClr val="accent1">
                    <a:lumMod val="75000"/>
                  </a:schemeClr>
                </a:solidFill>
              </a:rPr>
              <a:t>Exercise week 9: sentiment analysis </a:t>
            </a:r>
          </a:p>
          <a:p>
            <a:pPr lvl="1"/>
            <a:r>
              <a:rPr lang="en-US"/>
              <a:t>Follow the tutorial on: </a:t>
            </a:r>
            <a:r>
              <a:rPr lang="en-US">
                <a:hlinkClick r:id="rId2"/>
              </a:rPr>
              <a:t>https://skimai.com/fine-tuning-bert-for-sentiment-analysis/</a:t>
            </a:r>
            <a:r>
              <a:rPr lang="en-US"/>
              <a:t> </a:t>
            </a:r>
          </a:p>
          <a:p>
            <a:pPr lvl="1"/>
            <a:r>
              <a:rPr lang="en-US"/>
              <a:t>Make sure you understand what the steps mean</a:t>
            </a:r>
          </a:p>
          <a:p>
            <a:pPr lvl="1"/>
            <a:r>
              <a:rPr lang="en-US"/>
              <a:t>There is no assignment on this, but you can choose sentiment analysis as topic for the final assignment</a:t>
            </a:r>
            <a:endParaRPr lang="en-GB"/>
          </a:p>
        </p:txBody>
      </p:sp>
      <p:sp>
        <p:nvSpPr>
          <p:cNvPr id="4" name="Footer Placeholder 3"/>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1181544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a:xfrm>
            <a:off x="430421" y="1810649"/>
            <a:ext cx="8382000" cy="4544628"/>
          </a:xfrm>
        </p:spPr>
        <p:txBody>
          <a:bodyPr>
            <a:normAutofit fontScale="92500" lnSpcReduction="10000"/>
          </a:bodyPr>
          <a:lstStyle/>
          <a:p>
            <a:r>
              <a:rPr lang="en-US">
                <a:solidFill>
                  <a:schemeClr val="accent1">
                    <a:lumMod val="75000"/>
                  </a:schemeClr>
                </a:solidFill>
              </a:rPr>
              <a:t>Exercise week 9: sentiment analysis </a:t>
            </a:r>
          </a:p>
          <a:p>
            <a:pPr lvl="1"/>
            <a:r>
              <a:rPr lang="en-US"/>
              <a:t>Follow the tutorial on: </a:t>
            </a:r>
            <a:r>
              <a:rPr lang="en-US">
                <a:hlinkClick r:id="rId2"/>
              </a:rPr>
              <a:t>https://skimai.com/fine-tuning-bert-for-sentiment-analysis/</a:t>
            </a:r>
            <a:r>
              <a:rPr lang="en-US"/>
              <a:t> </a:t>
            </a:r>
          </a:p>
          <a:p>
            <a:pPr lvl="1"/>
            <a:r>
              <a:rPr lang="en-US"/>
              <a:t>Make sure you understand what the steps mean</a:t>
            </a:r>
          </a:p>
          <a:p>
            <a:pPr lvl="1"/>
            <a:r>
              <a:rPr lang="en-US"/>
              <a:t>There is no assignment on this, but you can choose sentiment analysis as topic for the final assignment</a:t>
            </a:r>
            <a:endParaRPr lang="en-GB"/>
          </a:p>
          <a:p>
            <a:r>
              <a:rPr lang="en-US"/>
              <a:t>No literature reading this week, so you can catch up on the literature of week 6 and 7:</a:t>
            </a:r>
          </a:p>
          <a:p>
            <a:pPr lvl="1"/>
            <a:r>
              <a:rPr lang="en-GB"/>
              <a:t>J&amp;M chapter 7. Neural Nets and Neural Language Models</a:t>
            </a:r>
          </a:p>
          <a:p>
            <a:pPr lvl="1"/>
            <a:r>
              <a:rPr lang="en-GB"/>
              <a:t>J&amp;M chapter 8. Sequence Labeling for Parts of Speech and Named Entities</a:t>
            </a:r>
          </a:p>
          <a:p>
            <a:pPr lvl="1"/>
            <a:r>
              <a:rPr lang="en-GB"/>
              <a:t>J&amp;M chapter 9. Deep Learning Architectures for Sequence Processing</a:t>
            </a:r>
            <a:endParaRPr lang="en-US"/>
          </a:p>
          <a:p>
            <a:pPr lvl="1"/>
            <a:r>
              <a:rPr lang="en-GB"/>
              <a:t>J&amp;M chapter 17. Information Extraction</a:t>
            </a:r>
          </a:p>
        </p:txBody>
      </p:sp>
      <p:sp>
        <p:nvSpPr>
          <p:cNvPr id="4" name="Footer Placeholder 3"/>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2548605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After this lecture…</a:t>
            </a:r>
          </a:p>
        </p:txBody>
      </p:sp>
      <p:sp>
        <p:nvSpPr>
          <p:cNvPr id="3" name="Content Placeholder 2"/>
          <p:cNvSpPr>
            <a:spLocks noGrp="1"/>
          </p:cNvSpPr>
          <p:nvPr>
            <p:ph idx="1"/>
          </p:nvPr>
        </p:nvSpPr>
        <p:spPr/>
        <p:txBody>
          <a:bodyPr>
            <a:normAutofit/>
          </a:bodyPr>
          <a:lstStyle/>
          <a:p>
            <a:r>
              <a:rPr lang="en-US"/>
              <a:t>You can name the different types of sentiment analysis</a:t>
            </a:r>
          </a:p>
          <a:p>
            <a:r>
              <a:rPr lang="en-US"/>
              <a:t>You can define the components of aspect-based sentiment in texts</a:t>
            </a:r>
          </a:p>
          <a:p>
            <a:r>
              <a:rPr lang="en-US"/>
              <a:t>You can list the features that are used in state-of-the-art sentiment analysis methods</a:t>
            </a:r>
          </a:p>
          <a:p>
            <a:r>
              <a:rPr lang="en-US"/>
              <a:t>You can explain the challenges of sentiment analysis</a:t>
            </a:r>
          </a:p>
          <a:p>
            <a:r>
              <a:rPr lang="en-US"/>
              <a:t>You can correctly evaluate sentiment analysis</a:t>
            </a:r>
          </a:p>
          <a:p>
            <a:endParaRPr lang="en-US"/>
          </a:p>
          <a:p>
            <a:endParaRPr lang="en-GB" dirty="0"/>
          </a:p>
          <a:p>
            <a:endParaRPr lang="en-GB" dirty="0"/>
          </a:p>
        </p:txBody>
      </p:sp>
      <p:sp>
        <p:nvSpPr>
          <p:cNvPr id="4" name="Footer Placeholder 3"/>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117675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Quiz about week 8</a:t>
            </a:r>
          </a:p>
        </p:txBody>
      </p:sp>
      <p:sp>
        <p:nvSpPr>
          <p:cNvPr id="3" name="Content Placeholder 2"/>
          <p:cNvSpPr>
            <a:spLocks noGrp="1"/>
          </p:cNvSpPr>
          <p:nvPr>
            <p:ph idx="1"/>
          </p:nvPr>
        </p:nvSpPr>
        <p:spPr/>
        <p:txBody>
          <a:bodyPr>
            <a:normAutofit/>
          </a:bodyPr>
          <a:lstStyle/>
          <a:p>
            <a:r>
              <a:rPr lang="en-GB" dirty="0"/>
              <a:t>Which of these statements is true? </a:t>
            </a:r>
          </a:p>
          <a:p>
            <a:pPr marL="685800" lvl="1" indent="-457200">
              <a:buFont typeface="+mj-lt"/>
              <a:buAutoNum type="alphaLcPeriod"/>
            </a:pPr>
            <a:r>
              <a:rPr lang="en-GB" dirty="0"/>
              <a:t>Extractive summarization leads to more fluent summaries than abstractive summarization</a:t>
            </a:r>
          </a:p>
          <a:p>
            <a:pPr marL="685800" lvl="1" indent="-457200">
              <a:buFont typeface="+mj-lt"/>
              <a:buAutoNum type="alphaLcPeriod"/>
            </a:pPr>
            <a:r>
              <a:rPr lang="en-GB" dirty="0"/>
              <a:t>Abstractive summarization can be modelled as a translation task</a:t>
            </a:r>
          </a:p>
          <a:p>
            <a:pPr marL="685800" lvl="1" indent="-457200">
              <a:buFont typeface="+mj-lt"/>
              <a:buAutoNum type="alphaLcPeriod"/>
            </a:pPr>
            <a:r>
              <a:rPr lang="en-GB" dirty="0"/>
              <a:t>Extractive summarization is always a supervised learning task</a:t>
            </a:r>
          </a:p>
        </p:txBody>
      </p:sp>
      <p:sp>
        <p:nvSpPr>
          <p:cNvPr id="4" name="Footer Placeholder 3"/>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302378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sp>
        <p:nvSpPr>
          <p:cNvPr id="4" name="Text Placeholder 3"/>
          <p:cNvSpPr>
            <a:spLocks noGrp="1"/>
          </p:cNvSpPr>
          <p:nvPr>
            <p:ph type="body" idx="1"/>
          </p:nvPr>
        </p:nvSpPr>
        <p:spPr/>
        <p:txBody>
          <a:bodyPr/>
          <a:lstStyle/>
          <a:p>
            <a:endParaRPr lang="en-GB"/>
          </a:p>
        </p:txBody>
      </p:sp>
      <p:sp>
        <p:nvSpPr>
          <p:cNvPr id="3" name="Footer Placeholder 2">
            <a:extLst>
              <a:ext uri="{FF2B5EF4-FFF2-40B4-BE49-F238E27FC236}">
                <a16:creationId xmlns:a16="http://schemas.microsoft.com/office/drawing/2014/main" id="{C9B0BE2D-74A1-BB44-81CF-A621C25E560F}"/>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299949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26128" y="408372"/>
            <a:ext cx="8260672" cy="1039427"/>
          </a:xfrm>
        </p:spPr>
        <p:txBody>
          <a:bodyPr>
            <a:normAutofit fontScale="90000"/>
          </a:bodyPr>
          <a:lstStyle/>
          <a:p>
            <a:r>
              <a:rPr lang="en-US"/>
              <a:t>Sentiment analysis and opinion mining</a:t>
            </a:r>
          </a:p>
        </p:txBody>
      </p:sp>
      <p:sp>
        <p:nvSpPr>
          <p:cNvPr id="18434" name="Content Placeholder 2"/>
          <p:cNvSpPr>
            <a:spLocks noGrp="1"/>
          </p:cNvSpPr>
          <p:nvPr>
            <p:ph idx="1"/>
          </p:nvPr>
        </p:nvSpPr>
        <p:spPr>
          <a:xfrm>
            <a:off x="457200" y="1905000"/>
            <a:ext cx="8229600" cy="4221163"/>
          </a:xfrm>
        </p:spPr>
        <p:txBody>
          <a:bodyPr/>
          <a:lstStyle/>
          <a:p>
            <a:r>
              <a:rPr lang="en-US"/>
              <a:t>Booming research area since 2000s</a:t>
            </a:r>
          </a:p>
          <a:p>
            <a:r>
              <a:rPr lang="en-US"/>
              <a:t>Connected to the rise of social media: the place for expressing personal and subjective opinions </a:t>
            </a:r>
          </a:p>
        </p:txBody>
      </p:sp>
      <p:sp>
        <p:nvSpPr>
          <p:cNvPr id="2" name="Footer Placeholder 1">
            <a:extLst>
              <a:ext uri="{FF2B5EF4-FFF2-40B4-BE49-F238E27FC236}">
                <a16:creationId xmlns:a16="http://schemas.microsoft.com/office/drawing/2014/main" id="{D6AAEE88-8D83-BF48-A402-0934FFB28060}"/>
              </a:ext>
            </a:extLst>
          </p:cNvPr>
          <p:cNvSpPr>
            <a:spLocks noGrp="1"/>
          </p:cNvSpPr>
          <p:nvPr>
            <p:ph type="ftr" sz="quarter" idx="11"/>
          </p:nvPr>
        </p:nvSpPr>
        <p:spPr>
          <a:xfrm>
            <a:off x="3124200" y="6356350"/>
            <a:ext cx="2895600" cy="365125"/>
          </a:xfrm>
        </p:spPr>
        <p:txBody>
          <a:bodyPr/>
          <a:lstStyle/>
          <a:p>
            <a:r>
              <a:rPr lang="en-US" dirty="0"/>
              <a:t>Suzan Verberne 2021</a:t>
            </a:r>
          </a:p>
        </p:txBody>
      </p:sp>
      <p:pic>
        <p:nvPicPr>
          <p:cNvPr id="1843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8999"/>
            <a:ext cx="6629400" cy="2832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7" name="TextBox 5"/>
          <p:cNvSpPr txBox="1">
            <a:spLocks noChangeArrowheads="1"/>
          </p:cNvSpPr>
          <p:nvPr/>
        </p:nvSpPr>
        <p:spPr bwMode="auto">
          <a:xfrm>
            <a:off x="5098562" y="5943600"/>
            <a:ext cx="1988038" cy="2803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82" tIns="32141" rIns="64282" bIns="32141">
            <a:spAutoFit/>
          </a:bodyPr>
          <a:lstStyle/>
          <a:p>
            <a:pPr eaLnBrk="1" hangingPunct="1"/>
            <a:r>
              <a:rPr lang="en-US" sz="1400"/>
              <a:t>Zhai &amp; Massung, 2016</a:t>
            </a:r>
          </a:p>
        </p:txBody>
      </p:sp>
    </p:spTree>
    <p:extLst>
      <p:ext uri="{BB962C8B-B14F-4D97-AF65-F5344CB8AC3E}">
        <p14:creationId xmlns:p14="http://schemas.microsoft.com/office/powerpoint/2010/main" val="157013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a:bodyPr>
          <a:lstStyle/>
          <a:p>
            <a:r>
              <a:rPr lang="en-US"/>
              <a:t>Sentiment related tasks</a:t>
            </a:r>
          </a:p>
        </p:txBody>
      </p:sp>
      <p:sp>
        <p:nvSpPr>
          <p:cNvPr id="20482" name="Content Placeholder 2"/>
          <p:cNvSpPr>
            <a:spLocks noGrp="1"/>
          </p:cNvSpPr>
          <p:nvPr>
            <p:ph idx="1"/>
          </p:nvPr>
        </p:nvSpPr>
        <p:spPr/>
        <p:txBody>
          <a:bodyPr/>
          <a:lstStyle/>
          <a:p>
            <a:r>
              <a:rPr lang="en-US"/>
              <a:t>Opinion mining, sentiment classification, sentiment mining, subjectivity analysis, affect analysis, emotion detection, stance detection, </a:t>
            </a:r>
            <a:r>
              <a:rPr lang="mr-IN"/>
              <a:t>…</a:t>
            </a:r>
            <a:endParaRPr lang="en-US"/>
          </a:p>
          <a:p>
            <a:r>
              <a:rPr lang="en-US"/>
              <a:t>Sentiment expressions are a subset of </a:t>
            </a:r>
            <a:r>
              <a:rPr lang="en-US">
                <a:solidFill>
                  <a:schemeClr val="accent1">
                    <a:lumMod val="75000"/>
                  </a:schemeClr>
                </a:solidFill>
              </a:rPr>
              <a:t>subjective language use</a:t>
            </a:r>
          </a:p>
          <a:p>
            <a:pPr lvl="1"/>
            <a:r>
              <a:rPr lang="en-US"/>
              <a:t>E.g. “I think he went home” = subjective but no sentiment</a:t>
            </a:r>
          </a:p>
          <a:p>
            <a:pPr lvl="1"/>
            <a:endParaRPr lang="en-US"/>
          </a:p>
          <a:p>
            <a:pPr lvl="1"/>
            <a:endParaRPr lang="en-US"/>
          </a:p>
          <a:p>
            <a:endParaRPr lang="en-US"/>
          </a:p>
        </p:txBody>
      </p:sp>
      <p:sp>
        <p:nvSpPr>
          <p:cNvPr id="2" name="Footer Placeholder 1">
            <a:extLst>
              <a:ext uri="{FF2B5EF4-FFF2-40B4-BE49-F238E27FC236}">
                <a16:creationId xmlns:a16="http://schemas.microsoft.com/office/drawing/2014/main" id="{193AFD04-2BAD-D44E-B1F0-A177CB22450E}"/>
              </a:ext>
            </a:extLst>
          </p:cNvPr>
          <p:cNvSpPr>
            <a:spLocks noGrp="1"/>
          </p:cNvSpPr>
          <p:nvPr>
            <p:ph type="ftr" sz="quarter" idx="11"/>
          </p:nvPr>
        </p:nvSpPr>
        <p:spPr/>
        <p:txBody>
          <a:bodyPr/>
          <a:lstStyle/>
          <a:p>
            <a:r>
              <a:rPr lang="en-US" dirty="0"/>
              <a:t>Suzan Verberne 2021</a:t>
            </a:r>
          </a:p>
        </p:txBody>
      </p:sp>
    </p:spTree>
    <p:extLst>
      <p:ext uri="{BB962C8B-B14F-4D97-AF65-F5344CB8AC3E}">
        <p14:creationId xmlns:p14="http://schemas.microsoft.com/office/powerpoint/2010/main" val="4164634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rting a Cours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Custom 15">
      <a:dk1>
        <a:sysClr val="windowText" lastClr="000000"/>
      </a:dk1>
      <a:lt1>
        <a:sysClr val="window" lastClr="FFFFFF"/>
      </a:lt1>
      <a:dk2>
        <a:srgbClr val="564B3C"/>
      </a:dk2>
      <a:lt2>
        <a:srgbClr val="ECEDD1"/>
      </a:lt2>
      <a:accent1>
        <a:srgbClr val="93A299"/>
      </a:accent1>
      <a:accent2>
        <a:srgbClr val="7197C5"/>
      </a:accent2>
      <a:accent3>
        <a:srgbClr val="B5AE53"/>
      </a:accent3>
      <a:accent4>
        <a:srgbClr val="848058"/>
      </a:accent4>
      <a:accent5>
        <a:srgbClr val="E8B54D"/>
      </a:accent5>
      <a:accent6>
        <a:srgbClr val="786C71"/>
      </a:accent6>
      <a:hlink>
        <a:srgbClr val="7197C5"/>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15">
      <a:dk1>
        <a:sysClr val="windowText" lastClr="000000"/>
      </a:dk1>
      <a:lt1>
        <a:sysClr val="window" lastClr="FFFFFF"/>
      </a:lt1>
      <a:dk2>
        <a:srgbClr val="564B3C"/>
      </a:dk2>
      <a:lt2>
        <a:srgbClr val="ECEDD1"/>
      </a:lt2>
      <a:accent1>
        <a:srgbClr val="93A299"/>
      </a:accent1>
      <a:accent2>
        <a:srgbClr val="7197C5"/>
      </a:accent2>
      <a:accent3>
        <a:srgbClr val="B5AE53"/>
      </a:accent3>
      <a:accent4>
        <a:srgbClr val="848058"/>
      </a:accent4>
      <a:accent5>
        <a:srgbClr val="E8B54D"/>
      </a:accent5>
      <a:accent6>
        <a:srgbClr val="786C71"/>
      </a:accent6>
      <a:hlink>
        <a:srgbClr val="7197C5"/>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Charting a Course by Wes Moss.potx</Template>
  <TotalTime>88600</TotalTime>
  <Words>3260</Words>
  <Application>Microsoft Macintosh PowerPoint</Application>
  <PresentationFormat>On-screen Show (4:3)</PresentationFormat>
  <Paragraphs>415</Paragraphs>
  <Slides>55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Wingdings</vt:lpstr>
      <vt:lpstr>Charting a Course</vt:lpstr>
      <vt:lpstr>Text Mining</vt:lpstr>
      <vt:lpstr>Today’s lecture</vt:lpstr>
      <vt:lpstr>Quiz about week 8</vt:lpstr>
      <vt:lpstr>Quiz about week 8</vt:lpstr>
      <vt:lpstr>Quiz about week 8</vt:lpstr>
      <vt:lpstr>Quiz about week 8</vt:lpstr>
      <vt:lpstr>Sentiment analysis</vt:lpstr>
      <vt:lpstr>Sentiment analysis and opinion mining</vt:lpstr>
      <vt:lpstr>Sentiment related tasks</vt:lpstr>
      <vt:lpstr>Sentiment related tasks</vt:lpstr>
      <vt:lpstr>Levels of Sentiment Analysis</vt:lpstr>
      <vt:lpstr>Levels of Sentiment Analysis</vt:lpstr>
      <vt:lpstr>Sentiment classification</vt:lpstr>
      <vt:lpstr>Sentiment Classification tasks</vt:lpstr>
      <vt:lpstr>Labels</vt:lpstr>
      <vt:lpstr>Labels</vt:lpstr>
      <vt:lpstr>Example ordinal sentiment</vt:lpstr>
      <vt:lpstr>Example stance classification</vt:lpstr>
      <vt:lpstr>Aspect-based sentiment analysis</vt:lpstr>
      <vt:lpstr>Annotation on the entity/aspect level</vt:lpstr>
      <vt:lpstr>Annotation on the entity/aspect level</vt:lpstr>
      <vt:lpstr>Example of a Product Review</vt:lpstr>
      <vt:lpstr>Example of a Product Review</vt:lpstr>
      <vt:lpstr>detect  (E,A,S,H,C) in document D</vt:lpstr>
      <vt:lpstr>detect (E,A,S,H,C) in document D</vt:lpstr>
      <vt:lpstr>detect (E,A,S,H,C) in document D</vt:lpstr>
      <vt:lpstr>Challenges</vt:lpstr>
      <vt:lpstr>Example</vt:lpstr>
      <vt:lpstr>Example</vt:lpstr>
      <vt:lpstr>Challenges of sentiment analysis</vt:lpstr>
      <vt:lpstr>Challenges of sentiment analysis</vt:lpstr>
      <vt:lpstr>Challenges of sentiment analysis</vt:lpstr>
      <vt:lpstr>Evaluation</vt:lpstr>
      <vt:lpstr>Evaluation of sentiment analysis</vt:lpstr>
      <vt:lpstr>Evaluation of sentiment analysis</vt:lpstr>
      <vt:lpstr>Evaluation of sentiment analysis</vt:lpstr>
      <vt:lpstr>Evaluation of sentiment analysis</vt:lpstr>
      <vt:lpstr>Example research</vt:lpstr>
      <vt:lpstr>Semeval</vt:lpstr>
      <vt:lpstr>Dataset creation</vt:lpstr>
      <vt:lpstr>Dataset creation</vt:lpstr>
      <vt:lpstr>Annotation</vt:lpstr>
      <vt:lpstr>Resulting data</vt:lpstr>
      <vt:lpstr>Results</vt:lpstr>
      <vt:lpstr>Methods and features used</vt:lpstr>
      <vt:lpstr>Conclusions of SemEval</vt:lpstr>
      <vt:lpstr>Final Assignment</vt:lpstr>
      <vt:lpstr>About the final assignment</vt:lpstr>
      <vt:lpstr>Topics</vt:lpstr>
      <vt:lpstr>Research paper structure</vt:lpstr>
      <vt:lpstr>Deadlines</vt:lpstr>
      <vt:lpstr>Conclusions</vt:lpstr>
      <vt:lpstr>Homework</vt:lpstr>
      <vt:lpstr>Homework</vt:lpstr>
      <vt:lpstr>After this lecture…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Charting a Course</dc:title>
  <dc:subject/>
  <dc:creator/>
  <cp:keywords/>
  <dc:description/>
  <cp:lastModifiedBy>Suzan Verberne</cp:lastModifiedBy>
  <cp:revision>1740</cp:revision>
  <cp:lastPrinted>2018-02-20T17:27:00Z</cp:lastPrinted>
  <dcterms:created xsi:type="dcterms:W3CDTF">2010-05-21T00:08:13Z</dcterms:created>
  <dcterms:modified xsi:type="dcterms:W3CDTF">2021-11-17T06:25:26Z</dcterms:modified>
  <cp:category/>
</cp:coreProperties>
</file>