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67"/>
  </p:notesMasterIdLst>
  <p:handoutMasterIdLst>
    <p:handoutMasterId r:id="rId68"/>
  </p:handoutMasterIdLst>
  <p:sldIdLst>
    <p:sldId id="258" r:id="rId2"/>
    <p:sldId id="333" r:id="rId3"/>
    <p:sldId id="556" r:id="rId4"/>
    <p:sldId id="402" r:id="rId5"/>
    <p:sldId id="557" r:id="rId6"/>
    <p:sldId id="403" r:id="rId7"/>
    <p:sldId id="558" r:id="rId8"/>
    <p:sldId id="404" r:id="rId9"/>
    <p:sldId id="559" r:id="rId10"/>
    <p:sldId id="405" r:id="rId11"/>
    <p:sldId id="560" r:id="rId12"/>
    <p:sldId id="513" r:id="rId13"/>
    <p:sldId id="561" r:id="rId14"/>
    <p:sldId id="539" r:id="rId15"/>
    <p:sldId id="562" r:id="rId16"/>
    <p:sldId id="540" r:id="rId17"/>
    <p:sldId id="563" r:id="rId18"/>
    <p:sldId id="541" r:id="rId19"/>
    <p:sldId id="564" r:id="rId20"/>
    <p:sldId id="335" r:id="rId21"/>
    <p:sldId id="565" r:id="rId22"/>
    <p:sldId id="471" r:id="rId23"/>
    <p:sldId id="566" r:id="rId24"/>
    <p:sldId id="472" r:id="rId25"/>
    <p:sldId id="567" r:id="rId26"/>
    <p:sldId id="378" r:id="rId27"/>
    <p:sldId id="568" r:id="rId28"/>
    <p:sldId id="462" r:id="rId29"/>
    <p:sldId id="569" r:id="rId30"/>
    <p:sldId id="464" r:id="rId31"/>
    <p:sldId id="570" r:id="rId32"/>
    <p:sldId id="463" r:id="rId33"/>
    <p:sldId id="571" r:id="rId34"/>
    <p:sldId id="531" r:id="rId35"/>
    <p:sldId id="572" r:id="rId36"/>
    <p:sldId id="532" r:id="rId37"/>
    <p:sldId id="573" r:id="rId38"/>
    <p:sldId id="384" r:id="rId39"/>
    <p:sldId id="574" r:id="rId40"/>
    <p:sldId id="342" r:id="rId41"/>
    <p:sldId id="575" r:id="rId42"/>
    <p:sldId id="382" r:id="rId43"/>
    <p:sldId id="576" r:id="rId44"/>
    <p:sldId id="383" r:id="rId45"/>
    <p:sldId id="577" r:id="rId46"/>
    <p:sldId id="339" r:id="rId47"/>
    <p:sldId id="578" r:id="rId48"/>
    <p:sldId id="476" r:id="rId49"/>
    <p:sldId id="579" r:id="rId50"/>
    <p:sldId id="475" r:id="rId51"/>
    <p:sldId id="580" r:id="rId52"/>
    <p:sldId id="542" r:id="rId53"/>
    <p:sldId id="581" r:id="rId54"/>
    <p:sldId id="515" r:id="rId55"/>
    <p:sldId id="582" r:id="rId56"/>
    <p:sldId id="516" r:id="rId57"/>
    <p:sldId id="583" r:id="rId58"/>
    <p:sldId id="517" r:id="rId59"/>
    <p:sldId id="584" r:id="rId60"/>
    <p:sldId id="543" r:id="rId61"/>
    <p:sldId id="585" r:id="rId62"/>
    <p:sldId id="554" r:id="rId63"/>
    <p:sldId id="586" r:id="rId64"/>
    <p:sldId id="555" r:id="rId65"/>
    <p:sldId id="587" r:id="rId6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1">
          <p15:clr>
            <a:srgbClr val="A4A3A4"/>
          </p15:clr>
        </p15:guide>
        <p15:guide id="2" orient="horz" pos="1204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Kriege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93" autoAdjust="0"/>
    <p:restoredTop sz="93202" autoAdjust="0"/>
  </p:normalViewPr>
  <p:slideViewPr>
    <p:cSldViewPr>
      <p:cViewPr varScale="1">
        <p:scale>
          <a:sx n="102" d="100"/>
          <a:sy n="102" d="100"/>
        </p:scale>
        <p:origin x="1096" y="176"/>
      </p:cViewPr>
      <p:guideLst>
        <p:guide orient="horz" pos="2681"/>
        <p:guide orient="horz" pos="1204"/>
        <p:guide pos="2880"/>
        <p:guide pos="384"/>
      </p:guideLst>
    </p:cSldViewPr>
  </p:slideViewPr>
  <p:outlineViewPr>
    <p:cViewPr>
      <p:scale>
        <a:sx n="33" d="100"/>
        <a:sy n="33" d="100"/>
      </p:scale>
      <p:origin x="0" y="14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69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FF6FD-3CE7-44F8-A0CF-CEF1322301BB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555D-8709-477D-AE0D-C4215DF9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8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9DD7-0ACB-47B1-BB87-4E1044187E4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3D7E-3B35-4228-B8F6-ADD7A76D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567F-F274-774F-8CF8-8E7A31E2E492}" type="datetime1">
              <a:t>03/12/2021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5486400"/>
            <a:ext cx="2895600" cy="762000"/>
          </a:xfrm>
        </p:spPr>
        <p:txBody>
          <a:bodyPr anchor="t" anchorCtr="0"/>
          <a:lstStyle>
            <a:lvl1pPr algn="r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Suzan Verberne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9B57A-413F-4497-9CED-33400418B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6125" y="3148493"/>
            <a:ext cx="6766560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2340-4BC3-7144-97A9-F76F48986BF5}" type="datetime1">
              <a:t>03/12/2021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9985-28F2-B643-92DA-87FCDE8BB7F3}" type="datetime1">
              <a:t>03/12/2021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8A3D-29E4-C34D-8463-C1654825D46B}" type="datetime1">
              <a:t>03/12/2021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>
            <a:normAutofit/>
          </a:bodyPr>
          <a:lstStyle>
            <a:lvl1pPr algn="ctr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824" y="3962400"/>
            <a:ext cx="3707166" cy="2286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8077200" cy="1898650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F09B-BB54-054B-89AB-5A94784DDAB5}" type="datetime1">
              <a:t>03/12/2021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5800" y="4038600"/>
            <a:ext cx="4114800" cy="2133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85800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7257" y="4076700"/>
            <a:ext cx="3464300" cy="2057400"/>
          </a:xfr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841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DD10-2CCE-BA46-B444-D93A5F8861FC}" type="datetime1">
              <a:t>03/12/2021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752601"/>
            <a:ext cx="8229600" cy="3657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media file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6400"/>
            <a:ext cx="8229600" cy="5334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98859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9EEB-05E0-504E-90BD-D1E40053DEDF}" type="datetime1">
              <a:t>03/12/2021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3880" y="304800"/>
            <a:ext cx="4846320" cy="381000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2400" b="1" cap="all" baseline="0"/>
            </a:lvl1pPr>
            <a:lvl2pPr marL="228600" indent="0">
              <a:buNone/>
              <a:defRPr sz="2400" b="1"/>
            </a:lvl2pPr>
            <a:lvl3pPr marL="457200" indent="0">
              <a:buNone/>
              <a:defRPr sz="2400" b="1"/>
            </a:lvl3pPr>
            <a:lvl4pPr marL="685800" indent="0">
              <a:buNone/>
              <a:defRPr sz="2400" b="1"/>
            </a:lvl4pPr>
            <a:lvl5pPr marL="914400" indent="0">
              <a:buNone/>
              <a:defRPr sz="24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880" y="701040"/>
            <a:ext cx="4846320" cy="68580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5867400" y="533400"/>
            <a:ext cx="2438400" cy="2031326"/>
          </a:xfrm>
          <a:ln>
            <a:solidFill>
              <a:schemeClr val="bg1"/>
            </a:solidFill>
          </a:ln>
        </p:spPr>
        <p:txBody>
          <a:bodyPr tIns="9144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[Click to insert Logo / Brand Image]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2819401"/>
            <a:ext cx="5257800" cy="3505199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[insert your bio or company information]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6690" y="1642472"/>
            <a:ext cx="2483254" cy="3234328"/>
          </a:xfrm>
          <a:ln w="228600" cap="sq" cmpd="sng">
            <a:noFill/>
            <a:miter lim="800000"/>
          </a:ln>
        </p:spPr>
        <p:txBody>
          <a:bodyPr tIns="27432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19453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11298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92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387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A496A-0C7F-48C1-863E-B2B1606F9D04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2021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17179-F66F-974F-A36F-2728C5E16E22}" type="datetime1">
              <a:t>03/12/2021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1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5523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FEAA-05AD-41CD-9FF4-95EB8D9C6211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2021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63AA7-A6F5-B64A-B594-239F01D91C17}" type="datetime1">
              <a:t>03/12/2021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8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3EE5-D14A-F94D-A5FA-9E97AE318B00}" type="datetime1">
              <a:t>03/12/2021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AFB4-4EF8-46FE-AED1-5F1F018D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278166"/>
            <a:ext cx="83362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467" y="372862"/>
            <a:ext cx="8127916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4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2672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5D9-7C74-954F-BAA1-BF24EC2EA03D}" type="datetime1">
              <a:t>03/12/2021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5DD5-921A-024C-971F-79FEF8930119}" type="datetime1">
              <a:t>03/12/2021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defRPr sz="2200">
                <a:solidFill>
                  <a:schemeClr val="tx1"/>
                </a:solidFill>
              </a:defRPr>
            </a:lvl1pPr>
            <a:lvl2pPr marL="457200" indent="-228600">
              <a:defRPr sz="2000">
                <a:solidFill>
                  <a:schemeClr val="tx1"/>
                </a:solidFill>
              </a:defRPr>
            </a:lvl2pPr>
            <a:lvl3pPr marL="685800" indent="-2286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8229600" cy="1676400"/>
          </a:xfrm>
        </p:spPr>
        <p:txBody>
          <a:bodyPr/>
          <a:lstStyle>
            <a:lvl1pPr marL="228600">
              <a:defRPr sz="2200">
                <a:solidFill>
                  <a:schemeClr val="tx1"/>
                </a:solidFill>
              </a:defRPr>
            </a:lvl1pPr>
            <a:lvl2pPr marL="457200">
              <a:defRPr sz="2000">
                <a:solidFill>
                  <a:schemeClr val="tx1"/>
                </a:solidFill>
              </a:defRPr>
            </a:lvl2pPr>
            <a:lvl3pPr marL="6858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6770-615A-8F48-8490-321B4127EA51}" type="datetime1">
              <a:t>03/12/2021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78166"/>
            <a:ext cx="82600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763" y="372862"/>
            <a:ext cx="80536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F28DA-135F-BF4D-8814-46D31D8C6203}" type="datetime1">
              <a:t>03/12/2021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21FB-87CF-B349-B491-53E47A1DBD2C}" type="datetime1">
              <a:t>03/12/2021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2989-A5C5-9946-B0A3-ECD66703B26A}" type="datetime1">
              <a:t>03/12/2021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837E-DFB7-B747-96F7-341F1459AB7B}" type="datetime1">
              <a:t>03/12/2021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68436" y="23936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</a:p>
          <a:p>
            <a:pPr lvl="7"/>
            <a:r>
              <a:rPr lang="en-GB" noProof="0"/>
              <a:t>Eighth level</a:t>
            </a:r>
          </a:p>
          <a:p>
            <a:pPr lvl="8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40BAB94-B134-8C41-8945-124A87891DDF}" type="datetime1">
              <a:t>03/12/2021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Suzan Verberne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2" name="Picture 11" descr="logo_LeidenUniv.jpg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 t="16644" r="9987" b="16205"/>
          <a:stretch/>
        </p:blipFill>
        <p:spPr>
          <a:xfrm>
            <a:off x="0" y="6247427"/>
            <a:ext cx="1313384" cy="610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3" r:id="rId2"/>
    <p:sldLayoutId id="2147483843" r:id="rId3"/>
    <p:sldLayoutId id="2147483832" r:id="rId4"/>
    <p:sldLayoutId id="2147483833" r:id="rId5"/>
    <p:sldLayoutId id="2147483845" r:id="rId6"/>
    <p:sldLayoutId id="2147483834" r:id="rId7"/>
    <p:sldLayoutId id="2147483835" r:id="rId8"/>
    <p:sldLayoutId id="2147483842" r:id="rId9"/>
    <p:sldLayoutId id="2147483836" r:id="rId10"/>
    <p:sldLayoutId id="2147483837" r:id="rId11"/>
    <p:sldLayoutId id="2147483838" r:id="rId12"/>
    <p:sldLayoutId id="2147483848" r:id="rId13"/>
    <p:sldLayoutId id="2147483847" r:id="rId14"/>
    <p:sldLayoutId id="2147483841" r:id="rId15"/>
    <p:sldLayoutId id="2147483865" r:id="rId16"/>
    <p:sldLayoutId id="2147483866" r:id="rId17"/>
    <p:sldLayoutId id="2147483867" r:id="rId18"/>
    <p:sldLayoutId id="2147483868" r:id="rId19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396875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347663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Quiz questions and answers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Text Mining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66135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5CBB-6B16-904F-A2CC-96B38FD5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BC84-A46A-584D-8619-6318F8A7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Which evaluation metric would you prioritize for the task of identifying terrorist threats on Twitter, and why?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Precision, because we want to be sure that we found all threats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Recall, because we want to be sure that we found all threats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Precision, because we don't want to accuse someone wrongly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Recall, because we don't want to accuse someone wrongly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23F00-7355-1946-8749-EFF248E8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20405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5CBB-6B16-904F-A2CC-96B38FD5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BC84-A46A-584D-8619-6318F8A7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Which evaluation metric would you prioritize for the task of identifying terrorist threats on Twitter, and why?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Precision, because we want to be sure that we found all threats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Recall, because we want to be sure that we found all threats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Precision, because we don't want to accuse someone wrongly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Recall, because we don't want to accuse someone wrongly</a:t>
            </a:r>
          </a:p>
          <a:p>
            <a:pPr marL="685800" lvl="1" indent="-457200">
              <a:buFont typeface="+mj-lt"/>
              <a:buAutoNum type="alphaLcPeriod"/>
            </a:pPr>
            <a:endParaRPr lang="en-GB"/>
          </a:p>
          <a:p>
            <a:pPr marL="228600" lvl="1" indent="0">
              <a:buNone/>
            </a:pPr>
            <a:r>
              <a:rPr lang="en-GB"/>
              <a:t>b if we use the output to show to a human expert</a:t>
            </a:r>
          </a:p>
          <a:p>
            <a:pPr marL="228600" lvl="1" indent="0">
              <a:buNone/>
            </a:pPr>
            <a:r>
              <a:rPr lang="en-GB"/>
              <a:t>c if we act automatically on the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23F00-7355-1946-8749-EFF248E8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33662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is the main limitation of ASCII?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It can only encode letters that occur in the American alphabet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It is not compatible with other encodings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It compresses text files and causes quality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46496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is the main limitation of ASCII?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b="1" dirty="0"/>
              <a:t>It can only encode letters that occur in the American alphabet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It is not compatible with other encodings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It compresses text files and causes quality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13790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kind of strings does this regular expression match: /&lt;[^&gt;]+&gt;/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Smaller than / larger than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Any HTML/XML tag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Any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06201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kind of strings does this regular expression match: /&lt;[^&gt;]+&gt;/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Smaller than / larger than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b="1" dirty="0"/>
              <a:t>Any HTML/XML tag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Any URL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19127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Do you think it is possible to make a language independent lemmatizer?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Yes, because a lemmatizer uses a dictionary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Yes, because a lemmatizer uses patterns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No, because a lemmatizer uses a dictionary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No, because a lemmatizer uses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01366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Do you think it is possible to make a language independent lemmatizer?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Yes, because a lemmatizer uses a dictionary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Yes, because a lemmatizer uses patterns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b="1" dirty="0"/>
              <a:t>No, because a lemmatizer uses a dictionary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No, because a lemmatizer uses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59022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is the Levenshtein distance between ‘sheep’ and ‘ship’? 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1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2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3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70549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What is the Levenshtein distance between ‘sheep’ and ‘ship’? 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1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2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b="1" dirty="0"/>
              <a:t>3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2264F-9168-0C4D-9328-2B722BEE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69493"/>
              </p:ext>
            </p:extLst>
          </p:nvPr>
        </p:nvGraphicFramePr>
        <p:xfrm>
          <a:off x="4876800" y="4225016"/>
          <a:ext cx="3276599" cy="18980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789">
                  <a:extLst>
                    <a:ext uri="{9D8B030D-6E8A-4147-A177-3AD203B41FA5}">
                      <a16:colId xmlns:a16="http://schemas.microsoft.com/office/drawing/2014/main" val="3713702099"/>
                    </a:ext>
                  </a:extLst>
                </a:gridCol>
                <a:gridCol w="603405">
                  <a:extLst>
                    <a:ext uri="{9D8B030D-6E8A-4147-A177-3AD203B41FA5}">
                      <a16:colId xmlns:a16="http://schemas.microsoft.com/office/drawing/2014/main" val="2873218931"/>
                    </a:ext>
                  </a:extLst>
                </a:gridCol>
                <a:gridCol w="603405">
                  <a:extLst>
                    <a:ext uri="{9D8B030D-6E8A-4147-A177-3AD203B41FA5}">
                      <a16:colId xmlns:a16="http://schemas.microsoft.com/office/drawing/2014/main" val="3443713767"/>
                    </a:ext>
                  </a:extLst>
                </a:gridCol>
              </a:tblGrid>
              <a:tr h="379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0 (copy)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s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094406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0 (copy)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h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h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079267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1 (substitute)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e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i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191295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1 (delete)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e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*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0927260"/>
                  </a:ext>
                </a:extLst>
              </a:tr>
              <a:tr h="3796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0 (copy)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GB" sz="1800">
                          <a:effectLst/>
                        </a:rPr>
                        <a:t>p</a:t>
                      </a:r>
                      <a:endParaRPr lang="en-NL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313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4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Optical Character Recognition (OCR)?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recognizing the correct character encoding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converting handwritten text to digital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converting the image of a printed text to a digital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converting a formatted text to a plain text</a:t>
            </a:r>
          </a:p>
          <a:p>
            <a:pPr marL="228600" lvl="1" indent="0">
              <a:buNone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66573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How is a topic defined in LDA?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cluster of words from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cluster of documents from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probability distribution over the collection's vocabulary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probability distribution over the collection's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603417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Quiz about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r>
              <a:rPr lang="en-GB" dirty="0"/>
              <a:t>How is a topic defined in LDA?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cluster of words from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cluster of documents from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As a probability distribution over the collection's vocabulary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As a probability distribution over the collection's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3085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4F7-1133-3E4F-B718-5B2EBEA3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3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8B21-1D3D-7647-8075-41BC851A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role of the dirichlet prior in LDA?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initialize a random uniform distribution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initialize a random sparse distribution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optimize the number of topics in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optimize the number of terms per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8A79B-212B-C640-B37E-6CBF847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349739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74F7-1133-3E4F-B718-5B2EBEA3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3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8B21-1D3D-7647-8075-41BC851A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role of the dirichlet prior in LDA?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initialize a random uniform distribution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To initialize a random sparse distribution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optimize the number of topics in the collection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To optimize the number of terms per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8A79B-212B-C640-B37E-6CBF847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362870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95C9-4E8A-7D47-9C2A-B0B29E6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3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419D-D2EC-7E4D-BCB5-6957D4E7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role of the distributional hypothesis in training word embeddings?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Words that occur in similar contexts get similar representations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embeddings get updated while the collection is processed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Randomly sampled non-context words are used as counter-examples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distributional hypothesis makes word2vec a highly effective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0383D-1B88-F547-B6D0-5D25F512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4235401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95C9-4E8A-7D47-9C2A-B0B29E6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3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419D-D2EC-7E4D-BCB5-6957D4E7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role of the distributional hypothesis in training word embeddings?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Words that occur in similar contexts get similar representations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embeddings get updated while the collection is processed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Randomly sampled non-context words are used as counter-examples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distributional hypothesis makes word2vec a highly effective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0383D-1B88-F547-B6D0-5D25F512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529726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Quiz about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task of authorship attribution is...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Binary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Multi-class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Multi-label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don't know what authorship attribution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164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Quiz about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task of authorship attribution is...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Binary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Multi-class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Multi-label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 don't know what authorship attribution 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117218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2A3-DC63-F04C-A97F-9F6CAB5B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2E9F-AE18-DF45-BA77-73569A8A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collection of 10,000 documents. The term shark occurs in 10 documents. What is the idf for shark?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3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4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5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3E22-48D8-2440-9700-8D236CC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083137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C2A3-DC63-F04C-A97F-9F6CAB5B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2E9F-AE18-DF45-BA77-73569A8A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collection of 10,000 documents. The term shark occurs in 10 documents. What is the idf for shark?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3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4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5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3E22-48D8-2440-9700-8D236CCC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6842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Optical Character Recognition (OCR)?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recognizing the correct character encoding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converting handwritten text to digital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A technique for converting the image of a printed text to a digital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technique for converting a formatted text to a plain text</a:t>
            </a:r>
          </a:p>
          <a:p>
            <a:pPr marL="228600" lvl="1" indent="0">
              <a:buNone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20355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1E80-023C-3A46-97E6-8363E168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2719-BF65-F54F-BE94-6A1DDE9B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document with length 100 in which the term shark occurs once. According to the log-variant of term frequency, what is the tf of shark for this document?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-2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0.01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8FE0E-80AE-7949-9ADC-E4EC0B7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83657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1E80-023C-3A46-97E6-8363E168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2719-BF65-F54F-BE94-6A1DDE9B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document with length 100 in which the term shark occurs once. According to the log-variant of term frequency, what is the tf of shark for this document?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-2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0.01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8FE0E-80AE-7949-9ADC-E4EC0B70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680201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E8A-C16B-1641-8EE8-E0423D2D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7999-B21F-734D-B9FD-8C174B5D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add-one smoothing in Naive Bayes?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occurrence of each category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for each term in the vocabulary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for each term in the vocabulary for each category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posterior probability of a class given a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14EC3-8E8C-4844-9281-4FEBB6BC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370465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4E8A-C16B-1641-8EE8-E0423D2D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7999-B21F-734D-B9FD-8C174B5D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add-one smoothing in Naive Bayes?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occurrence of each category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for each term in the vocabulary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Adding one for each term in the vocabulary for each category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Adding one to the posterior probability of a class given a document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14EC3-8E8C-4844-9281-4FEBB6BC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141834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0C26-3AD2-1B45-9348-5AD44E29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695E-F3F5-234B-BA81-0ECCE9C0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 should we have multiple human annotators if we create labelled data?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we need to estimate the reliability of the data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we need to measure the inter-rater agreement between the annotators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there is human interpretation involved in the annotation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DD02-45BB-5448-AADE-ED0D886E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760740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0C26-3AD2-1B45-9348-5AD44E29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695E-F3F5-234B-BA81-0ECCE9C0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Why should we have multiple human annotators if we create labelled data?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we need to estimate the reliability of the data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we need to measure the inter-rater agreement between the annotators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Because there is human interpretation involved in the annotation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DD02-45BB-5448-AADE-ED0D886E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07960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0911-AC69-B449-B273-DCA085A9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C51-6EDE-604E-85AD-D62FF15F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interpretation of Kappa=0?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No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Complete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Measured agreement equal to expected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Undefined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946A-6911-CF4D-B7F8-BCF23F0F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41144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0911-AC69-B449-B273-DCA085A9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C51-6EDE-604E-85AD-D62FF15F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interpretation of Kappa=0?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No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Complete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Measured agreement equal to expected agreement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Undefined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946A-6911-CF4D-B7F8-BCF23F0F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938076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11B6-CF81-3343-8DDF-D4808EB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0051-257C-C14E-B306-C4947364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are the strengths of CRF compared to a HMM for sequence labelling?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is multi-layered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can use features to represent tokens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optimizes the sequence as a whole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takes a larger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F8C8-478F-F748-A6A2-80EB1AED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62034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11B6-CF81-3343-8DDF-D4808EBB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0051-257C-C14E-B306-C4947364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are the strengths of CRF compared to a HMM for sequence labelling?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is multi-layered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It can use features to represent tokens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optimizes the sequence as a whole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It takes a larger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AF8C8-478F-F748-A6A2-80EB1AED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9847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EF1-4128-7042-94D9-AB3C605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2B89-C1E8-8646-97C2-C66F3E3A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we use words as features in a text classification task, the resulting vectors are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Low-dimensional and dense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Low-dimensional and sparse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High-dimensional and dense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High-dimensional and sparse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7A899-260C-4C49-A6AE-DE7B4B86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74076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noProof="0"/>
              <a:t>Quiz about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GB" dirty="0"/>
              <a:t>Why are part-of-speech tags informative for Named Entity Recognition?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only nouns can be entities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some word categories are more likely to be (part of an) entity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occurrence of subsequent entities in a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840308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noProof="0"/>
              <a:t>Quiz about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GB" dirty="0"/>
              <a:t>Why are part-of-speech tags informative for Named Entity Recognition?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only nouns can be entities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Because some word categories are more likely to be (part of an) entity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occurrence of subsequent entities in a row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568519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2FCC-7DE5-1646-AF1D-D6E4D2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83D8-3B16-794D-A44D-7D76B486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How would you approach the recognition of dates and times from emails?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With a regular expression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With labelled data and CRF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With labelled data and BERT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5368-C4EB-2A46-A69C-F70A5DA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33187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2FCC-7DE5-1646-AF1D-D6E4D22D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83D8-3B16-794D-A44D-7D76B486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How would you approach the recognition of dates and times from emails?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With a regular expression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With labelled data and CRF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With labelled data and BERT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5368-C4EB-2A46-A69C-F70A5DA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811990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04F-E92C-6948-B8F6-8E5D8BE2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EF3E-B6D0-A048-9EF9-7612A08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text collection manually labelled with 1000 entities. Our BERT model identified 800 entities, 600 of which were also in the manual set. What is the recall?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800/1000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600/800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600/1000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C8B38-0B93-B846-82B0-C035672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56935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004F-E92C-6948-B8F6-8E5D8BE2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EF3E-B6D0-A048-9EF9-7612A08FB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We have a text collection manually labelled with 1000 entities. Our BERT model identified 800 entities, 600 of which were also in the manual set. What is the recall?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800/1000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600/800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600/1000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C8B38-0B93-B846-82B0-C035672B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255707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</a:t>
            </a:r>
            <a:r>
              <a:rPr lang="en-GB" noProof="0"/>
              <a:t> about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Name the kind of task that is used to learn word embeddings (e.g. by pre-training a BERT model)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Sequential processing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Language modelling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Recurrence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Semantic role labelling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448008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</a:t>
            </a:r>
            <a:r>
              <a:rPr lang="en-GB" noProof="0"/>
              <a:t> about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Name the kind of task that is used to learn word embeddings (e.g. by pre-training a BERT model)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Sequential processing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Language modelling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Recurrence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Semantic role labelling</a:t>
            </a:r>
          </a:p>
          <a:p>
            <a:pPr lvl="1"/>
            <a:endParaRPr lang="en-GB"/>
          </a:p>
          <a:p>
            <a:pPr lvl="1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435142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6B0C-FB79-A94E-813C-20053B4B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9C18-DB5C-D544-9FB0-59D7E342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Which statements about context in sequential mdoels are true?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LSTMs are sequential models with longer memories than traditional RNNs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BERT models can make use of longer contexts than LSTMs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attention mechanism in Transformer models has quadratic complexity relative to the input length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The maximum input length for BERT models is limited by computational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E6BA7-399F-6B4D-8714-6CD7CF1B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335063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6B0C-FB79-A94E-813C-20053B4B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9C18-DB5C-D544-9FB0-59D7E342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Which statements about context in sequential mdoels are true?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LSTMs are sequential models with longer memories than traditional RNNs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BERT models can make use of longer contexts than LSTMs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The attention mechanism in Transformer models has quadratic complexity relative to the input length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The maximum input length for BERT models is limited by computational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E6BA7-399F-6B4D-8714-6CD7CF1B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43858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DEF1-4128-7042-94D9-AB3C605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2B89-C1E8-8646-97C2-C66F3E3A0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we use words as features in a text classification task, the resulting vectors are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Low-dimensional and dense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Low-dimensional and sparse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High-dimensional and dense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High-dimensional and sparse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7A899-260C-4C49-A6AE-DE7B4B86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086880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</a:t>
            </a:r>
            <a:r>
              <a:rPr lang="en-GB" noProof="0"/>
              <a:t> about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 a text classification task for Chinese newspaper texts with limited labeled data (300 items). What do we need to build a classifier using transfer learning?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pre-trained Chinese BERT model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large collection of Chinese texts to train a BERT model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GPU computing, a lot of time, and the 300 items for supervised learning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GPU computing, a pre-trained Chinese BERT model and the 300 items for supervised fine-tuning</a:t>
            </a:r>
          </a:p>
          <a:p>
            <a:pPr lvl="1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638133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</a:t>
            </a:r>
            <a:r>
              <a:rPr lang="en-GB" noProof="0"/>
              <a:t> about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Consider a text classification task for Chinese newspaper texts with limited labeled data (300 items). What do we need to build a classifier using transfer learning?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pre-trained Chinese BERT model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 large collection of Chinese texts to train a BERT model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GPU computing, a lot of time, and the 300 items for supervised learning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GPU computing, a pre-trained Chinese BERT model and the 300 items for supervised fine-tuning</a:t>
            </a:r>
          </a:p>
          <a:p>
            <a:pPr lvl="1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2838765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difference between extractive and abstractive summarization?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methods are feature-based and abstractive summarization methods are neural-network-based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methods compose the summary from nuggets in the original text and abstractive summarization methods generate a new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methods summarize a whole document and abstractive summarization methods summarize a single sentence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88425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difference between extractive and abstractive summarization?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methods are feature-based and abstractive summarization methods are neural-network-based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Extractive summarization methods compose the summary from nuggets in the original text and abstractive summarization methods generate a new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methods summarize a whole document and abstractive summarization methods summarize a single sentence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588273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the LEAD-3 baseline difficult to beat in commonly used benchmark sets?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Benchmark sets often consist of newspaper texts and in newspaper articles, the most important information is in the beginning of the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training data is not sufficiently diverse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sentences with the highest centrality are the most representative of the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671652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the LEAD-3 baseline difficult to beat in commonly used benchmark sets?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Benchmark sets often consist of newspaper texts and in newspaper articles, the most important information is in the beginning of the text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training data is not sufficiently diverse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Because the sentences with the highest centrality are the most representative of the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606752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common metric for evaluating (abstractive) evaluation? How is it defined?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BLEU: the precision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BLEU: the recall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ROUGE: the precision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ROUGE: the recall of n-grams in the automatically generated summary compared to the reference summaries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951707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common metric for evaluating (abstractive) evaluation? How is it defined?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BLEU: the precision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BLEU: the recall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ROUGE: the precision of n-grams in the automatically generated summary compared to the reference summaries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ROUGE: the recall of n-grams in the automatically generated summary compared to the reference summaries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637889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statements is true?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leads to more fluent summaries than abstractive summarization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Abstractive summarization can be modelled as a translation task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is always a supervised learning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023783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about week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of these statements is true? 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leads to more fluent summaries than abstractive summarization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 dirty="0"/>
              <a:t>Abstractive summarization can be modelled as a translation task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dirty="0"/>
              <a:t>Extractive summarization is always a supervised learning task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45220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2D16-8203-314F-90B1-8515C79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1724-DCFF-9148-AC30-DE7353A0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does the long-tail distribution for text data refer to?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When we add a document to a collection, the number of unique terms will increase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In a given document, most of the terms will have a frequency of zero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In a given collection, there are many terms with a low frequency and few terms with a high frequency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2B409-9092-2A4F-AD3E-8722A904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872656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noProof="0"/>
              <a:t>Quiz about week 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6D8607-5041-4641-8BFC-21962762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Suppose we have customer reviews with scores 1-5 and we are asked to train a model to predict a score given a review text. What kind of problem is this?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Multi-class classification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Multi-label classification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(Ordinal)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207751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GB" noProof="0"/>
              <a:t>Quiz about week 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6D8607-5041-4641-8BFC-21962762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Suppose we have customer reviews with scores 1-5 and we are asked to train a model to predict a score given a review text. What kind of problem is this?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Multi-class classification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Multi-label classification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(Ordinal)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608917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12BF-F092-E84B-B84B-C1FD92E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F0C7-2C9F-0E41-BE42-8E62C4DD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challenge of an adjective such as 'heavy' in aspect-based sentiment analysis?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In some contexts it expresses sentiments, but in other contexts it does not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can be positive for one product, and negative for another product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can be positive for one aspect, and negative for another aspect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AFE6B-66DE-AF40-9EED-1A9052D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671861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12BF-F092-E84B-B84B-C1FD92E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F0C7-2C9F-0E41-BE42-8E62C4DD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is the challenge of an adjective such as 'heavy' in aspect-based sentiment analysis?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In some contexts it expresses sentiments, but in other contexts it does not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can be positive for one product, and negative for another product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It can be positive for one aspect, and negative for another aspect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AFE6B-66DE-AF40-9EED-1A9052D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272758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3087-962D-D040-A088-83A0DA5B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CE80-3847-5548-B592-B7D03089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Suppose we have binary sentiment classification, positive vs negative. How is the recall for the negative class defined?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Of all messages automatically classified as negative, how many are correct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Of all messages with true label negative, how many are classified correctly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Of all messages, how many are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3711-1028-7846-B2B2-B2F57D97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7948338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3087-962D-D040-A088-83A0DA5B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CE80-3847-5548-B592-B7D03089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Suppose we have binary sentiment classification, positive vs negative. How is the recall for the negative class defined?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Of all messages automatically classified as negative, how many are correct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Of all messages with true label negative, how many are classified correctly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Of all messages, how many are negative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C3711-1028-7846-B2B2-B2F57D97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102242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2D16-8203-314F-90B1-8515C79E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1724-DCFF-9148-AC30-DE7353A0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What does the long-tail distribution for text data refer to?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When we add a document to a collection, the number of unique terms will increase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In a given document, most of the terms will have a frequency of zero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In a given collection, there are many terms with a low frequency and few terms with a high frequency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2B409-9092-2A4F-AD3E-8722A904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9889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F8A5-C8FF-5343-9353-8AEF8B7B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ACE0-6234-E840-BAD6-0F6F5DE4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which type of text processing task are capitalization and punctuation more useful?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For sequence labelling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For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465F1-58EA-0944-BAC3-C655EE6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30299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F8A5-C8FF-5343-9353-8AEF8B7B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Quiz about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ACE0-6234-E840-BAD6-0F6F5DE4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For which type of text processing task are capitalization and punctuation more useful?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 b="1"/>
              <a:t>For sequence labelling</a:t>
            </a:r>
          </a:p>
          <a:p>
            <a:pPr marL="685800" lvl="1" indent="-457200">
              <a:buFont typeface="+mj-lt"/>
              <a:buAutoNum type="alphaLcPeriod"/>
            </a:pPr>
            <a:r>
              <a:rPr lang="en-GB"/>
              <a:t>For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465F1-58EA-0944-BAC3-C655EE6D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2021</a:t>
            </a:r>
          </a:p>
        </p:txBody>
      </p:sp>
    </p:spTree>
    <p:extLst>
      <p:ext uri="{BB962C8B-B14F-4D97-AF65-F5344CB8AC3E}">
        <p14:creationId xmlns:p14="http://schemas.microsoft.com/office/powerpoint/2010/main" val="618208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ting a 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Charting a Course by Wes Moss.potx</Template>
  <TotalTime>80496</TotalTime>
  <Words>3207</Words>
  <Application>Microsoft Macintosh PowerPoint</Application>
  <PresentationFormat>On-screen Show (4:3)</PresentationFormat>
  <Paragraphs>443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Charting a Course</vt:lpstr>
      <vt:lpstr>Text Mining</vt:lpstr>
      <vt:lpstr>Quiz about week 1</vt:lpstr>
      <vt:lpstr>Quiz about week 1</vt:lpstr>
      <vt:lpstr>Quiz about week 1</vt:lpstr>
      <vt:lpstr>Quiz about week 1</vt:lpstr>
      <vt:lpstr>Quiz about week 1</vt:lpstr>
      <vt:lpstr>Quiz about week 1</vt:lpstr>
      <vt:lpstr>Quiz about week 1</vt:lpstr>
      <vt:lpstr>Quiz about week 1</vt:lpstr>
      <vt:lpstr>Quiz about week 1</vt:lpstr>
      <vt:lpstr>Quiz about week 1</vt:lpstr>
      <vt:lpstr>Quiz about week 2</vt:lpstr>
      <vt:lpstr>Quiz about week 2</vt:lpstr>
      <vt:lpstr>Quiz about week 2</vt:lpstr>
      <vt:lpstr>Quiz about week 2</vt:lpstr>
      <vt:lpstr>Quiz about week 2</vt:lpstr>
      <vt:lpstr>Quiz about week 2</vt:lpstr>
      <vt:lpstr>Quiz about week 2</vt:lpstr>
      <vt:lpstr>Quiz about week 2</vt:lpstr>
      <vt:lpstr>Quiz about week 3</vt:lpstr>
      <vt:lpstr>Quiz about week 3</vt:lpstr>
      <vt:lpstr>Quiz about week 3</vt:lpstr>
      <vt:lpstr>Quiz about week 3</vt:lpstr>
      <vt:lpstr>Quiz about week 3</vt:lpstr>
      <vt:lpstr>Quiz about week 3</vt:lpstr>
      <vt:lpstr>Quiz about week 4</vt:lpstr>
      <vt:lpstr>Quiz about week 4</vt:lpstr>
      <vt:lpstr>Quiz about week 4</vt:lpstr>
      <vt:lpstr>Quiz about week 4</vt:lpstr>
      <vt:lpstr>Quiz about week 4</vt:lpstr>
      <vt:lpstr>Quiz about week 4</vt:lpstr>
      <vt:lpstr>Quiz about week 4</vt:lpstr>
      <vt:lpstr>Quiz about week 4</vt:lpstr>
      <vt:lpstr>Quiz about week 5</vt:lpstr>
      <vt:lpstr>Quiz about week 5</vt:lpstr>
      <vt:lpstr>Quiz about week 5</vt:lpstr>
      <vt:lpstr>Quiz about week 5</vt:lpstr>
      <vt:lpstr>Quiz about week 6</vt:lpstr>
      <vt:lpstr>Quiz about week 6</vt:lpstr>
      <vt:lpstr>Quiz about week 6</vt:lpstr>
      <vt:lpstr>Quiz about week 6</vt:lpstr>
      <vt:lpstr>Quiz about week 6</vt:lpstr>
      <vt:lpstr>Quiz about week 6</vt:lpstr>
      <vt:lpstr>Quiz about week 6</vt:lpstr>
      <vt:lpstr>Quiz about week 6</vt:lpstr>
      <vt:lpstr>Quiz about week 7</vt:lpstr>
      <vt:lpstr>Quiz about week 7</vt:lpstr>
      <vt:lpstr>Quiz about week 7</vt:lpstr>
      <vt:lpstr>Quiz about week 7</vt:lpstr>
      <vt:lpstr>Quiz about week 7</vt:lpstr>
      <vt:lpstr>Quiz about week 7</vt:lpstr>
      <vt:lpstr>Quiz about week 8</vt:lpstr>
      <vt:lpstr>Quiz about week 8</vt:lpstr>
      <vt:lpstr>Quiz about week 8</vt:lpstr>
      <vt:lpstr>Quiz about week 8</vt:lpstr>
      <vt:lpstr>Quiz about week 8</vt:lpstr>
      <vt:lpstr>Quiz about week 8</vt:lpstr>
      <vt:lpstr>Quiz about week 8</vt:lpstr>
      <vt:lpstr>Quiz about week 8</vt:lpstr>
      <vt:lpstr>Quiz about week 9</vt:lpstr>
      <vt:lpstr>Quiz about week 9</vt:lpstr>
      <vt:lpstr>Quiz about week 9</vt:lpstr>
      <vt:lpstr>Quiz about week 9</vt:lpstr>
      <vt:lpstr>Quiz about week 9</vt:lpstr>
      <vt:lpstr>Quiz about week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 Course</dc:title>
  <dc:subject/>
  <dc:creator/>
  <cp:keywords/>
  <dc:description/>
  <cp:lastModifiedBy>Suzan Verberne</cp:lastModifiedBy>
  <cp:revision>1062</cp:revision>
  <cp:lastPrinted>2018-02-20T17:27:00Z</cp:lastPrinted>
  <dcterms:created xsi:type="dcterms:W3CDTF">2010-05-21T00:08:13Z</dcterms:created>
  <dcterms:modified xsi:type="dcterms:W3CDTF">2021-12-03T07:28:22Z</dcterms:modified>
  <cp:category/>
</cp:coreProperties>
</file>