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60" r:id="rId5"/>
    <p:sldId id="269" r:id="rId6"/>
    <p:sldId id="271" r:id="rId7"/>
    <p:sldId id="270" r:id="rId8"/>
    <p:sldId id="272" r:id="rId9"/>
    <p:sldId id="258" r:id="rId10"/>
    <p:sldId id="273" r:id="rId11"/>
    <p:sldId id="274" r:id="rId12"/>
    <p:sldId id="278" r:id="rId13"/>
    <p:sldId id="275" r:id="rId14"/>
    <p:sldId id="276" r:id="rId15"/>
    <p:sldId id="277" r:id="rId16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0" autoAdjust="0"/>
    <p:restoredTop sz="86385" autoAdjust="0"/>
  </p:normalViewPr>
  <p:slideViewPr>
    <p:cSldViewPr snapToGrid="0">
      <p:cViewPr>
        <p:scale>
          <a:sx n="75" d="100"/>
          <a:sy n="75" d="100"/>
        </p:scale>
        <p:origin x="144" y="744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13.06.2022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pPr/>
              <a:t>13.06.2022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aIvSysoev/VKR_Applic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1" y="2129987"/>
            <a:ext cx="7490807" cy="1231639"/>
          </a:xfrm>
          <a:prstGeom prst="rect">
            <a:avLst/>
          </a:prstGeom>
          <a:noFill/>
        </p:spPr>
        <p:txBody>
          <a:bodyPr wrap="none" lIns="76727" tIns="38364" rIns="76727" bIns="38364" rtlCol="0">
            <a:spAutoFit/>
          </a:bodyPr>
          <a:lstStyle/>
          <a:p>
            <a:pPr algn="ctr"/>
            <a:r>
              <a:rPr lang="ru-RU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 </a:t>
            </a:r>
          </a:p>
          <a:p>
            <a:pPr algn="ctr"/>
            <a:r>
              <a:rPr lang="ru-RU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курсу </a:t>
            </a:r>
          </a:p>
          <a:p>
            <a:pPr algn="ctr"/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EA40C6B-8D25-44DF-BF09-D5C3F353D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000A511-BE91-468F-99FC-0A9954F9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581102" y="3850963"/>
            <a:ext cx="8197324" cy="631475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Тема: Прогнозирование конечных свойств новых материалов (композиционных материалов).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7177" y="5681524"/>
            <a:ext cx="4572000" cy="354476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/>
            <a:r>
              <a:rPr lang="ru-RU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Слушатель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ru-RU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ысоев</a:t>
            </a:r>
            <a:r>
              <a:rPr lang="ru-RU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Павел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4819" y="1278309"/>
            <a:ext cx="86052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400" dirty="0" smtClean="0"/>
              <a:t>Разработана функция </a:t>
            </a:r>
            <a:r>
              <a:rPr lang="en-US" sz="1400" b="1" dirty="0"/>
              <a:t>ml</a:t>
            </a:r>
            <a:r>
              <a:rPr lang="ru-RU" sz="1400" b="1" dirty="0"/>
              <a:t>_</a:t>
            </a:r>
            <a:r>
              <a:rPr lang="en-US" sz="1400" b="1" dirty="0"/>
              <a:t>model</a:t>
            </a:r>
            <a:r>
              <a:rPr lang="ru-RU" sz="1400" b="1" dirty="0"/>
              <a:t>_</a:t>
            </a:r>
            <a:r>
              <a:rPr lang="en-US" sz="1400" b="1" dirty="0" err="1"/>
              <a:t>func</a:t>
            </a:r>
            <a:r>
              <a:rPr lang="ru-RU" sz="1400" dirty="0"/>
              <a:t>, </a:t>
            </a:r>
            <a:endParaRPr lang="ru-RU" sz="1400" dirty="0" smtClean="0"/>
          </a:p>
          <a:p>
            <a:pPr>
              <a:spcBef>
                <a:spcPts val="600"/>
              </a:spcBef>
            </a:pPr>
            <a:r>
              <a:rPr lang="ru-RU" sz="1400" dirty="0" smtClean="0"/>
              <a:t>входные параметры: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r</a:t>
            </a:r>
            <a:r>
              <a:rPr lang="ru-RU" sz="1400" b="1" dirty="0" err="1"/>
              <a:t>egressor</a:t>
            </a:r>
            <a:r>
              <a:rPr lang="ru-RU" sz="1400" b="1" dirty="0"/>
              <a:t> </a:t>
            </a:r>
            <a:r>
              <a:rPr lang="ru-RU" sz="1400" dirty="0" smtClean="0"/>
              <a:t>– метод </a:t>
            </a:r>
            <a:r>
              <a:rPr lang="ru-RU" sz="1400" dirty="0"/>
              <a:t>машинного </a:t>
            </a:r>
            <a:r>
              <a:rPr lang="ru-RU" sz="1400" dirty="0" smtClean="0"/>
              <a:t>обучения</a:t>
            </a:r>
            <a:endParaRPr lang="ru-RU" sz="1400" dirty="0"/>
          </a:p>
          <a:p>
            <a:pPr>
              <a:spcBef>
                <a:spcPts val="600"/>
              </a:spcBef>
            </a:pPr>
            <a:r>
              <a:rPr lang="ru-RU" sz="1400" b="1" dirty="0" err="1" smtClean="0"/>
              <a:t>param_grid_func</a:t>
            </a:r>
            <a:r>
              <a:rPr lang="ru-RU" sz="1400" dirty="0" smtClean="0"/>
              <a:t> – </a:t>
            </a:r>
            <a:r>
              <a:rPr lang="ru-RU" sz="1400" dirty="0" err="1" smtClean="0"/>
              <a:t>гиперпараметры</a:t>
            </a:r>
            <a:r>
              <a:rPr lang="ru-RU" sz="1400" dirty="0" smtClean="0"/>
              <a:t> модели</a:t>
            </a:r>
            <a:endParaRPr lang="ru-RU" sz="1400" dirty="0"/>
          </a:p>
          <a:p>
            <a:pPr>
              <a:spcBef>
                <a:spcPts val="600"/>
              </a:spcBef>
            </a:pPr>
            <a:r>
              <a:rPr lang="en-US" sz="1400" b="1" dirty="0" smtClean="0"/>
              <a:t>data</a:t>
            </a:r>
            <a:r>
              <a:rPr lang="ru-RU" sz="1400" dirty="0" smtClean="0"/>
              <a:t> </a:t>
            </a:r>
            <a:r>
              <a:rPr lang="ru-RU" sz="1400" dirty="0"/>
              <a:t>– </a:t>
            </a:r>
            <a:r>
              <a:rPr lang="ru-RU" sz="1400" dirty="0" smtClean="0"/>
              <a:t>входные данные</a:t>
            </a:r>
            <a:endParaRPr lang="ru-RU" sz="1400" dirty="0"/>
          </a:p>
          <a:p>
            <a:pPr>
              <a:spcBef>
                <a:spcPts val="600"/>
              </a:spcBef>
            </a:pPr>
            <a:r>
              <a:rPr lang="en-US" sz="1400" b="1" dirty="0" smtClean="0"/>
              <a:t>y</a:t>
            </a:r>
            <a:r>
              <a:rPr lang="ru-RU" sz="1400" b="1" dirty="0"/>
              <a:t>_</a:t>
            </a:r>
            <a:r>
              <a:rPr lang="en-US" sz="1400" b="1" dirty="0"/>
              <a:t>features</a:t>
            </a:r>
            <a:r>
              <a:rPr lang="ru-RU" sz="1400" b="1" dirty="0"/>
              <a:t> </a:t>
            </a:r>
            <a:r>
              <a:rPr lang="ru-RU" sz="1400" dirty="0"/>
              <a:t>– выходные параметры </a:t>
            </a:r>
            <a:r>
              <a:rPr lang="ru-RU" sz="1400" dirty="0" smtClean="0"/>
              <a:t>модели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109" y="3175788"/>
            <a:ext cx="47397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400" b="1" u="sng" dirty="0"/>
              <a:t>В функцию зашиты следующие действия:</a:t>
            </a:r>
          </a:p>
          <a:p>
            <a:pPr>
              <a:spcBef>
                <a:spcPts val="600"/>
              </a:spcBef>
            </a:pPr>
            <a:r>
              <a:rPr lang="ru-RU" sz="1400" dirty="0"/>
              <a:t>1) разбиение данных (</a:t>
            </a:r>
            <a:r>
              <a:rPr lang="en-US" sz="1400" dirty="0"/>
              <a:t>data</a:t>
            </a:r>
            <a:r>
              <a:rPr lang="ru-RU" sz="1400" dirty="0"/>
              <a:t>) на обучающую и тестовую </a:t>
            </a:r>
            <a:r>
              <a:rPr lang="ru-RU" sz="1400" dirty="0" smtClean="0"/>
              <a:t>выборки;</a:t>
            </a:r>
            <a:endParaRPr lang="ru-RU" sz="1400" dirty="0"/>
          </a:p>
          <a:p>
            <a:pPr>
              <a:spcBef>
                <a:spcPts val="600"/>
              </a:spcBef>
            </a:pPr>
            <a:r>
              <a:rPr lang="ru-RU" sz="1400" dirty="0"/>
              <a:t>2) создание модели (</a:t>
            </a:r>
            <a:r>
              <a:rPr lang="en-US" sz="1400" dirty="0" err="1"/>
              <a:t>regr</a:t>
            </a:r>
            <a:r>
              <a:rPr lang="ru-RU" sz="1400" dirty="0"/>
              <a:t> = </a:t>
            </a:r>
            <a:r>
              <a:rPr lang="en-US" sz="1400" dirty="0" err="1"/>
              <a:t>regressor</a:t>
            </a:r>
            <a:r>
              <a:rPr lang="ru-RU" sz="1400" dirty="0"/>
              <a:t>); </a:t>
            </a:r>
          </a:p>
          <a:p>
            <a:pPr>
              <a:spcBef>
                <a:spcPts val="600"/>
              </a:spcBef>
            </a:pPr>
            <a:r>
              <a:rPr lang="ru-RU" sz="1400" dirty="0"/>
              <a:t>3) подбор </a:t>
            </a:r>
            <a:r>
              <a:rPr lang="ru-RU" sz="1400" dirty="0" err="1"/>
              <a:t>гиперпараметров</a:t>
            </a:r>
            <a:r>
              <a:rPr lang="ru-RU" sz="1400" dirty="0"/>
              <a:t> с помощью </a:t>
            </a:r>
            <a:r>
              <a:rPr lang="ru-RU" sz="1400" dirty="0" err="1"/>
              <a:t>GridSearchCV</a:t>
            </a:r>
            <a:r>
              <a:rPr lang="ru-RU" sz="1400" dirty="0"/>
              <a:t>;</a:t>
            </a:r>
          </a:p>
          <a:p>
            <a:pPr>
              <a:spcBef>
                <a:spcPts val="600"/>
              </a:spcBef>
            </a:pPr>
            <a:r>
              <a:rPr lang="ru-RU" sz="1400" dirty="0"/>
              <a:t>4) </a:t>
            </a:r>
            <a:r>
              <a:rPr lang="ru-RU" sz="1400" dirty="0" smtClean="0"/>
              <a:t>обучение </a:t>
            </a:r>
            <a:r>
              <a:rPr lang="ru-RU" sz="1400" dirty="0"/>
              <a:t>модели на тренировочной выборке с помощью метода .</a:t>
            </a:r>
            <a:r>
              <a:rPr lang="en-US" sz="1400" dirty="0"/>
              <a:t>fit</a:t>
            </a:r>
            <a:r>
              <a:rPr lang="ru-RU" sz="1400" dirty="0"/>
              <a:t>(</a:t>
            </a:r>
            <a:r>
              <a:rPr lang="en-US" sz="1400" dirty="0"/>
              <a:t>X</a:t>
            </a:r>
            <a:r>
              <a:rPr lang="ru-RU" sz="1400" dirty="0"/>
              <a:t>_</a:t>
            </a:r>
            <a:r>
              <a:rPr lang="en-US" sz="1400" dirty="0"/>
              <a:t>train</a:t>
            </a:r>
            <a:r>
              <a:rPr lang="ru-RU" sz="1400" dirty="0"/>
              <a:t>, </a:t>
            </a:r>
            <a:r>
              <a:rPr lang="en-US" sz="1400" dirty="0"/>
              <a:t>y</a:t>
            </a:r>
            <a:r>
              <a:rPr lang="ru-RU" sz="1400" dirty="0"/>
              <a:t>_</a:t>
            </a:r>
            <a:r>
              <a:rPr lang="en-US" sz="1400" dirty="0"/>
              <a:t>train</a:t>
            </a:r>
            <a:r>
              <a:rPr lang="ru-RU" sz="1400" dirty="0"/>
              <a:t>);</a:t>
            </a:r>
          </a:p>
          <a:p>
            <a:pPr>
              <a:spcBef>
                <a:spcPts val="600"/>
              </a:spcBef>
            </a:pPr>
            <a:r>
              <a:rPr lang="ru-RU" sz="1400" dirty="0"/>
              <a:t>5) предсказание ответов на лучших параметрах модели методом .</a:t>
            </a:r>
            <a:r>
              <a:rPr lang="en-US" sz="1400" dirty="0"/>
              <a:t>predict</a:t>
            </a:r>
            <a:r>
              <a:rPr lang="ru-RU" sz="1400" dirty="0"/>
              <a:t>;</a:t>
            </a:r>
          </a:p>
          <a:p>
            <a:pPr>
              <a:spcBef>
                <a:spcPts val="600"/>
              </a:spcBef>
            </a:pPr>
            <a:r>
              <a:rPr lang="ru-RU" sz="1400" dirty="0"/>
              <a:t>6) визуализация результатов с помощью средств библиотеки </a:t>
            </a:r>
            <a:r>
              <a:rPr lang="en-US" sz="1400" dirty="0" err="1"/>
              <a:t>matplotlib</a:t>
            </a:r>
            <a:r>
              <a:rPr lang="ru-RU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sz="1400" dirty="0" smtClean="0"/>
              <a:t>7) </a:t>
            </a:r>
            <a:r>
              <a:rPr lang="ru-RU" sz="1400" dirty="0" err="1" smtClean="0"/>
              <a:t>расчет</a:t>
            </a:r>
            <a:r>
              <a:rPr lang="ru-RU" sz="1400" dirty="0" smtClean="0"/>
              <a:t> метрик оценки качества модели</a:t>
            </a:r>
            <a:endParaRPr lang="ru-RU" sz="1400" dirty="0"/>
          </a:p>
        </p:txBody>
      </p:sp>
      <p:pic>
        <p:nvPicPr>
          <p:cNvPr id="18" name="Рисунок 1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04" y="1174850"/>
            <a:ext cx="3345549" cy="4912776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230610" y="1171963"/>
            <a:ext cx="355144" cy="5327812"/>
            <a:chOff x="4916828" y="2008917"/>
            <a:chExt cx="825559" cy="3197949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077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обучение нейронной сети для решения задачи регрессии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4819" y="1243384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Архитектура сети 12-6-1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9" y="1648301"/>
            <a:ext cx="3338182" cy="236322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1910134"/>
            <a:ext cx="3741374" cy="200430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3993934"/>
            <a:ext cx="3741374" cy="20043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9" y="4265528"/>
            <a:ext cx="2197379" cy="2394828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98" y="4265528"/>
            <a:ext cx="2080800" cy="232836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002544" y="1300534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Графики обучения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8600" y="3965862"/>
            <a:ext cx="4521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Соответствие тестовых и предсказанных значений</a:t>
            </a:r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0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обучение нейронной сети для решения задачи регрессии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8" y="1602149"/>
            <a:ext cx="3328252" cy="2356139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48" y="1878041"/>
            <a:ext cx="3741825" cy="2016129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07" y="4012076"/>
            <a:ext cx="3741825" cy="200454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44819" y="1243384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Архитектура сети 12-6-6-1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02544" y="1300534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Графики обучения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8600" y="3965862"/>
            <a:ext cx="4521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Соответствие тестовых и предсказанных значений</a:t>
            </a:r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73639"/>
            <a:ext cx="2228850" cy="2422738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4273639"/>
            <a:ext cx="2200275" cy="24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тестирования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230684"/>
            <a:ext cx="6348845" cy="2672630"/>
          </a:xfrm>
          <a:prstGeom prst="rect">
            <a:avLst/>
          </a:prstGeom>
          <a:noFill/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6" y="4037339"/>
            <a:ext cx="5740292" cy="26712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3752850" y="1259259"/>
            <a:ext cx="38195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Средняя абсолютная ошибка</a:t>
            </a:r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4509" y="4075439"/>
            <a:ext cx="38195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Коэффициент детерминации</a:t>
            </a:r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4300" y="1554679"/>
            <a:ext cx="175989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Лучшие метрики удалось получить на модели нейронной сети с архитектурой 12-6-6-1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1251" y="1470455"/>
            <a:ext cx="355144" cy="1940010"/>
            <a:chOff x="4916828" y="2008917"/>
            <a:chExt cx="825559" cy="3197949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4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Нейронная сеть для рекомендации соотношения матрица-наполнитель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4819" y="1119814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 основу берём сеть 12-6-6-1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77830" y="1119814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График обучения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3329" y="3743436"/>
            <a:ext cx="4521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Соответствие тестовых и предсказанных значений</a:t>
            </a:r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9" y="1442979"/>
            <a:ext cx="2981823" cy="229482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84" y="1442979"/>
            <a:ext cx="4525873" cy="2320429"/>
          </a:xfrm>
          <a:prstGeom prst="rect">
            <a:avLst/>
          </a:prstGeom>
        </p:spPr>
      </p:pic>
      <p:pic>
        <p:nvPicPr>
          <p:cNvPr id="2" name="Рисунок 1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"/>
          <a:stretch/>
        </p:blipFill>
        <p:spPr>
          <a:xfrm>
            <a:off x="323537" y="4104639"/>
            <a:ext cx="4072804" cy="1995327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79" y="4100642"/>
            <a:ext cx="3941805" cy="20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6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 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4819" y="1278309"/>
            <a:ext cx="86329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Разработано </a:t>
            </a:r>
            <a:r>
              <a:rPr lang="ru-RU" dirty="0"/>
              <a:t>приложение для предсказания параметра прочности при растяжении. Приложение разработано в среде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ru-RU" dirty="0"/>
              <a:t>с помощью библиотеки FLASK. Модель приложения реализована на методе </a:t>
            </a:r>
            <a:r>
              <a:rPr lang="en-US" dirty="0"/>
              <a:t>K</a:t>
            </a:r>
            <a:r>
              <a:rPr lang="ru-RU" dirty="0"/>
              <a:t>-ближайших соседей.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9" y="2574989"/>
            <a:ext cx="4337685" cy="35477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47" y="2549589"/>
            <a:ext cx="4084334" cy="353504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44570" y="2192783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Код приложения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26070" y="2205483"/>
            <a:ext cx="33381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Интерфейс приложения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7660" y="6194049"/>
            <a:ext cx="60969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Код приложения доступен в </a:t>
            </a:r>
            <a:r>
              <a:rPr lang="ru-RU" dirty="0" err="1"/>
              <a:t>репозитории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ru-RU" dirty="0"/>
              <a:t> по ссылке «</a:t>
            </a:r>
            <a:r>
              <a:rPr lang="ru-RU" dirty="0">
                <a:hlinkClick r:id="rId4"/>
              </a:rPr>
              <a:t>https://github.com/PaIvSysoev/VKR_Application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520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914397"/>
            <a:ext cx="7599645" cy="544945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Содержание основной части</a:t>
            </a:r>
            <a:endParaRPr lang="ru-RU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267" y="2259225"/>
            <a:ext cx="7452642" cy="41828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Аналитическая часть: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000" baseline="30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Постановка задачи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Описание используемых методов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3200" baseline="30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Практическая часть:</a:t>
            </a:r>
            <a:endParaRPr lang="en-US" sz="3200" baseline="30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000" baseline="30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Разведочный анализ, предобработка данных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Разработка, обучение и тестирование моделей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Нейронная сеть для рекомендации соотношения </a:t>
            </a:r>
            <a:r>
              <a:rPr lang="en-US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матрица-наполнитель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Разработка приложения </a:t>
            </a:r>
            <a:r>
              <a:rPr lang="en-US" sz="32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32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8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244" y="1321227"/>
            <a:ext cx="7731980" cy="11940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b="1" u="sng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ru-RU" sz="2800" b="1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прогнозирование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конечных свойств новых материалов на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основе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имеющихся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данных. </a:t>
            </a:r>
            <a:endParaRPr lang="ru-RU" sz="2800" baseline="30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регрессии - поиск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зависимости заданных выходных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параметров 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заданных входных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параметров 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8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2450" y="6284092"/>
            <a:ext cx="606453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182059"/>
            <a:ext cx="0" cy="3197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3996" y="4380008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182059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596774" y="4549934"/>
            <a:ext cx="6034150" cy="15911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76727" tIns="38364" rIns="76727" bIns="38364" rtlCol="0" anchor="ctr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>
              <a:lnSpc>
                <a:spcPct val="100000"/>
              </a:lnSpc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оценки качества алгоритма:</a:t>
            </a:r>
          </a:p>
          <a:p>
            <a:pPr marL="623888" indent="-444500">
              <a:lnSpc>
                <a:spcPct val="100000"/>
              </a:lnSpc>
              <a:spcBef>
                <a:spcPts val="1200"/>
              </a:spcBef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 детерминации (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R2)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помогает понять какую долю данных модель смогла объяснить </a:t>
            </a:r>
          </a:p>
          <a:p>
            <a:pPr marL="623888" indent="-444500">
              <a:lnSpc>
                <a:spcPct val="100000"/>
              </a:lnSpc>
            </a:pP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Средняя абсолютная ошибка (МАЕ)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удобство интерпретации, измеряется в тех же единицах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918244" y="2540894"/>
            <a:ext cx="7731980" cy="1868735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800" b="1" u="sng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</a:t>
            </a:r>
            <a:r>
              <a:rPr lang="ru-RU" sz="2800" b="1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набор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13 параметров физических свойств композиционного материала</a:t>
            </a:r>
          </a:p>
          <a:p>
            <a:pPr marL="1255713" indent="-1255713" algn="just">
              <a:lnSpc>
                <a:spcPct val="100000"/>
              </a:lnSpc>
              <a:spcBef>
                <a:spcPts val="1200"/>
              </a:spcBef>
            </a:pPr>
            <a:r>
              <a:rPr lang="ru-RU" sz="2800" b="1" u="sng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Обучить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моделей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модуля упругости при растяжении и прочности при 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растяжении</a:t>
            </a:r>
            <a:endParaRPr lang="en-US" sz="2800" baseline="30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5713" indent="-273050" algn="just">
              <a:lnSpc>
                <a:spcPct val="100000"/>
              </a:lnSpc>
              <a:spcBef>
                <a:spcPts val="0"/>
              </a:spcBef>
            </a:pP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8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Разработать нейронную сеть для прогноза соотношения </a:t>
            </a:r>
            <a:r>
              <a:rPr lang="ru-RU" sz="2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матрица-наполнитель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6630924" y="5485406"/>
                <a:ext cx="2367635" cy="65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924" y="5485406"/>
                <a:ext cx="2367635" cy="6556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34" y="4531592"/>
            <a:ext cx="2181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5055378" y="2083812"/>
            <a:ext cx="4184035" cy="312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FCBEF"/>
              </a:buClr>
              <a:buNone/>
            </a:pPr>
            <a:r>
              <a:rPr lang="ru-RU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данных</a:t>
            </a:r>
            <a:r>
              <a:rPr kumimoji="0" lang="ru-RU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float64</a:t>
            </a:r>
          </a:p>
          <a:p>
            <a:pPr marL="0" indent="0">
              <a:buClr>
                <a:srgbClr val="5FCBEF"/>
              </a:buClr>
              <a:buNone/>
            </a:pPr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пропусков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нет</a:t>
            </a:r>
          </a:p>
          <a:p>
            <a:pPr marL="0" indent="0">
              <a:buClr>
                <a:srgbClr val="5FCBEF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Размах значений: </a:t>
            </a:r>
            <a:r>
              <a:rPr lang="ru-RU" dirty="0" smtClean="0">
                <a:solidFill>
                  <a:schemeClr val="tx1"/>
                </a:solidFill>
              </a:rPr>
              <a:t>высокий, 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smtClean="0">
                <a:solidFill>
                  <a:schemeClr val="tx1"/>
                </a:solidFill>
              </a:rPr>
              <a:t>требуется</a:t>
            </a:r>
            <a:r>
              <a:rPr lang="ru-RU" dirty="0">
                <a:solidFill>
                  <a:schemeClr val="tx1"/>
                </a:solidFill>
              </a:rPr>
              <a:t>  </a:t>
            </a:r>
            <a:r>
              <a:rPr lang="ru-RU" dirty="0" smtClean="0">
                <a:solidFill>
                  <a:schemeClr val="tx1"/>
                </a:solidFill>
              </a:rPr>
              <a:t>нормализация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5FCBEF"/>
              </a:buClr>
              <a:buNone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Выходные параметры: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растяжении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Прочность при растяжении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3" y="1842659"/>
            <a:ext cx="4319496" cy="43918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4819" y="1278309"/>
            <a:ext cx="7366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загружены в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применены методы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.info, .describe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344819" y="1907809"/>
            <a:ext cx="4184035" cy="475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FCBEF"/>
              </a:buClr>
              <a:buNone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Входные переменные: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916828" y="2008917"/>
            <a:ext cx="825559" cy="3197949"/>
            <a:chOff x="4916828" y="2008917"/>
            <a:chExt cx="825559" cy="3197949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92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344819" y="1949374"/>
            <a:ext cx="4184035" cy="336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FCBEF"/>
              </a:buClr>
              <a:buNone/>
            </a:pPr>
            <a:r>
              <a:rPr lang="ru-RU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Гистограммы распределения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4819" y="1278309"/>
            <a:ext cx="86329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библиотек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ru-RU" dirty="0"/>
              <a:t>выполнено построение </a:t>
            </a:r>
            <a:r>
              <a:rPr lang="ru-RU" dirty="0" smtClean="0"/>
              <a:t>гистограммы распределения и </a:t>
            </a:r>
            <a:r>
              <a:rPr lang="ru-RU" dirty="0"/>
              <a:t>диаграммы </a:t>
            </a:r>
            <a:r>
              <a:rPr lang="en-US" dirty="0"/>
              <a:t>boxplot</a:t>
            </a:r>
            <a:r>
              <a:rPr lang="ru-RU" dirty="0"/>
              <a:t> («ящик с усами») для каждого параметра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75139" y="4207668"/>
            <a:ext cx="4184035" cy="40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FCBEF"/>
              </a:buClr>
              <a:buNone/>
            </a:pPr>
            <a:r>
              <a:rPr lang="ru-RU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Выявлены и исключены выбросы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4" y="4591475"/>
            <a:ext cx="2448560" cy="190881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860473" y="2438403"/>
            <a:ext cx="27570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12 из 13 параметров распределение имеет вид нормального распределения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888183" y="4641277"/>
            <a:ext cx="275705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Удаление </a:t>
            </a:r>
            <a:r>
              <a:rPr lang="ru-RU" dirty="0" smtClean="0"/>
              <a:t>выбросов </a:t>
            </a:r>
            <a:r>
              <a:rPr lang="ru-RU" dirty="0"/>
              <a:t>выполнено с помощью </a:t>
            </a:r>
            <a:r>
              <a:rPr lang="ru-RU" dirty="0" err="1"/>
              <a:t>межквартильных</a:t>
            </a:r>
            <a:r>
              <a:rPr lang="ru-RU" dirty="0"/>
              <a:t> </a:t>
            </a:r>
            <a:r>
              <a:rPr lang="ru-RU" dirty="0" smtClean="0"/>
              <a:t>диапазонов (метод 3х сигм).</a:t>
            </a:r>
          </a:p>
          <a:p>
            <a:r>
              <a:rPr lang="ru-RU" dirty="0" smtClean="0"/>
              <a:t>Исключено 87 элементов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6" y="2218052"/>
            <a:ext cx="2936755" cy="2009769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48" y="2281662"/>
            <a:ext cx="2758218" cy="1949644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5759189" y="2375635"/>
            <a:ext cx="278627" cy="1079311"/>
            <a:chOff x="4916828" y="2008917"/>
            <a:chExt cx="825559" cy="3197949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5775386" y="4572276"/>
            <a:ext cx="377697" cy="1468306"/>
            <a:chOff x="4916828" y="2008917"/>
            <a:chExt cx="825559" cy="3197949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Рисунок 2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8" y="4585445"/>
            <a:ext cx="2374199" cy="1914840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>
            <a:off x="2820684" y="5292436"/>
            <a:ext cx="435134" cy="304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4819" y="1278309"/>
            <a:ext cx="86329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каждого параметра построены попарные графики рассеивания точек </a:t>
            </a:r>
          </a:p>
          <a:p>
            <a:r>
              <a:rPr lang="ru-RU" dirty="0" smtClean="0"/>
              <a:t>(на слайде фрагмент)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9" y="1921669"/>
            <a:ext cx="4749587" cy="452132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66519" y="2158456"/>
            <a:ext cx="26739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представленных данных нет каких-либо ярко выраженных зависимостей и закономерностей взаимного влияния </a:t>
            </a:r>
            <a:r>
              <a:rPr lang="ru-RU" dirty="0" smtClean="0"/>
              <a:t>показателей</a:t>
            </a:r>
          </a:p>
          <a:p>
            <a:endParaRPr lang="ru-RU" dirty="0" smtClean="0"/>
          </a:p>
          <a:p>
            <a:r>
              <a:rPr lang="ru-RU" dirty="0" smtClean="0"/>
              <a:t>Наибольшая плотность наблюдается в центре графика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514114" y="2041666"/>
            <a:ext cx="355144" cy="2710443"/>
            <a:chOff x="4916828" y="2008917"/>
            <a:chExt cx="825559" cy="3197949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97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4819" y="1260503"/>
            <a:ext cx="86329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Тепловая карта коэффициентов корреляции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Рисунок 26" descr="H:\Курс Data Science МГТУ\ВКР\Cor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1" y="1783123"/>
            <a:ext cx="5572314" cy="43742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179134" y="1858348"/>
            <a:ext cx="267392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Тепловая карта </a:t>
            </a:r>
            <a:r>
              <a:rPr lang="ru-RU" dirty="0" smtClean="0"/>
              <a:t>также показывает </a:t>
            </a:r>
            <a:r>
              <a:rPr lang="ru-RU" dirty="0"/>
              <a:t>слабую зависимость между параметрами исследуемых объектов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5971309" y="1783124"/>
            <a:ext cx="355144" cy="1375712"/>
            <a:chOff x="4916828" y="2008917"/>
            <a:chExt cx="825559" cy="3197949"/>
          </a:xfrm>
        </p:grpSpPr>
        <p:cxnSp>
          <p:nvCxnSpPr>
            <p:cNvPr id="29" name="Прямая соединительная линия 28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92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515139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4819" y="1278309"/>
            <a:ext cx="86329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Проведена нормализация данных</a:t>
            </a:r>
            <a:endParaRPr lang="en-US" sz="1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6"/>
          <a:stretch/>
        </p:blipFill>
        <p:spPr bwMode="auto">
          <a:xfrm>
            <a:off x="386852" y="1723302"/>
            <a:ext cx="4274430" cy="224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61715" y="1923508"/>
            <a:ext cx="26739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Графики распределения исходных данных 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195455" y="1862139"/>
            <a:ext cx="355144" cy="673243"/>
            <a:chOff x="4916828" y="2008917"/>
            <a:chExt cx="825559" cy="3197949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5163902" y="2760431"/>
            <a:ext cx="31803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Нормализация данных проведена с помощью класса </a:t>
            </a:r>
            <a:r>
              <a:rPr lang="ru-RU" dirty="0" err="1"/>
              <a:t>MinMaxScaler</a:t>
            </a:r>
            <a:r>
              <a:rPr lang="ru-RU" dirty="0"/>
              <a:t> библиотеки </a:t>
            </a:r>
            <a:r>
              <a:rPr lang="en-US" dirty="0" err="1"/>
              <a:t>sklearn</a:t>
            </a:r>
            <a:r>
              <a:rPr lang="ru-RU" dirty="0"/>
              <a:t> с диапазоном нормализованных значений от 0 до 1.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2" y="4231972"/>
            <a:ext cx="4274430" cy="223463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330162" y="4611885"/>
            <a:ext cx="26739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Графики распределения нормализованных данных 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163902" y="4550516"/>
            <a:ext cx="355144" cy="673243"/>
            <a:chOff x="4916828" y="2008917"/>
            <a:chExt cx="825559" cy="3197949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4916828" y="5206866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4916828" y="2008917"/>
              <a:ext cx="825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4916828" y="2008917"/>
              <a:ext cx="0" cy="3197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16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машинного обучения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64952"/>
              </p:ext>
            </p:extLst>
          </p:nvPr>
        </p:nvGraphicFramePr>
        <p:xfrm>
          <a:off x="456482" y="1495704"/>
          <a:ext cx="8230317" cy="44029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439">
                  <a:extLst>
                    <a:ext uri="{9D8B030D-6E8A-4147-A177-3AD203B41FA5}">
                      <a16:colId xmlns:a16="http://schemas.microsoft.com/office/drawing/2014/main" val="840012950"/>
                    </a:ext>
                  </a:extLst>
                </a:gridCol>
                <a:gridCol w="2743439">
                  <a:extLst>
                    <a:ext uri="{9D8B030D-6E8A-4147-A177-3AD203B41FA5}">
                      <a16:colId xmlns:a16="http://schemas.microsoft.com/office/drawing/2014/main" val="1046050571"/>
                    </a:ext>
                  </a:extLst>
                </a:gridCol>
                <a:gridCol w="2743439">
                  <a:extLst>
                    <a:ext uri="{9D8B030D-6E8A-4147-A177-3AD203B41FA5}">
                      <a16:colId xmlns:a16="http://schemas.microsoft.com/office/drawing/2014/main" val="3536508284"/>
                    </a:ext>
                  </a:extLst>
                </a:gridCol>
              </a:tblGrid>
              <a:tr h="77115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72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672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ru-RU" sz="3200" b="1" kern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895534"/>
                  </a:ext>
                </a:extLst>
              </a:tr>
              <a:tr h="771159">
                <a:tc>
                  <a:txBody>
                    <a:bodyPr/>
                    <a:lstStyle/>
                    <a:p>
                      <a:pPr marL="0" marR="0" lvl="0" indent="0" algn="ctr" defTabSz="7672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Линейная регрессия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Простота,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скорость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Плохо описывает нелинейные зависимости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16191"/>
                  </a:ext>
                </a:extLst>
              </a:tr>
              <a:tr h="771159">
                <a:tc>
                  <a:txBody>
                    <a:bodyPr/>
                    <a:lstStyle/>
                    <a:p>
                      <a:pPr marL="0" marR="0" lvl="0" indent="0" algn="ctr" defTabSz="7672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Случайный лес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 точность предсказания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Требует больше вычислительных ресурсов, результат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ухудшается на </a:t>
                      </a:r>
                      <a:r>
                        <a:rPr lang="ru-RU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зашумленных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данных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45645"/>
                  </a:ext>
                </a:extLst>
              </a:tr>
              <a:tr h="1077510">
                <a:tc>
                  <a:txBody>
                    <a:bodyPr/>
                    <a:lstStyle/>
                    <a:p>
                      <a:pPr marL="0" marR="0" lvl="0" indent="0" algn="ctr" defTabSz="7672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ближайших соседей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Легко настраивается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 интерпретируется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Зависимость результата от расстояния</a:t>
                      </a:r>
                      <a:r>
                        <a:rPr lang="ru-RU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между объектами, чувствителен к выбросам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583076"/>
                  </a:ext>
                </a:extLst>
              </a:tr>
              <a:tr h="771159">
                <a:tc>
                  <a:txBody>
                    <a:bodyPr/>
                    <a:lstStyle/>
                    <a:p>
                      <a:pPr marL="0" marR="0" lvl="0" indent="0" algn="ctr" defTabSz="7672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Нейронная сеть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Эффективна при моделировании сложных нелинейных отношений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 настройки и подбора параметров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77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864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600</Words>
  <Application>Microsoft Office PowerPoint</Application>
  <PresentationFormat>Произвольный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Montserrat</vt:lpstr>
      <vt:lpstr>Montserrat Black</vt:lpstr>
      <vt:lpstr>Trebuchet MS</vt:lpstr>
      <vt:lpstr>Wingdings 3</vt:lpstr>
      <vt:lpstr>Тема Office</vt:lpstr>
      <vt:lpstr>Презентация PowerPoint</vt:lpstr>
      <vt:lpstr>Презентация PowerPoint</vt:lpstr>
      <vt:lpstr>Презентация PowerPoint</vt:lpstr>
      <vt:lpstr>Разведочный анализ данных</vt:lpstr>
      <vt:lpstr>Разведочный анализ данных</vt:lpstr>
      <vt:lpstr>Разведочный анализ данных</vt:lpstr>
      <vt:lpstr>Разведочный анализ данных</vt:lpstr>
      <vt:lpstr>Предобработка данных</vt:lpstr>
      <vt:lpstr>Методы машинного обучения</vt:lpstr>
      <vt:lpstr>Разработка и обучение моделей</vt:lpstr>
      <vt:lpstr>Разработка и обучение нейронной сети для решения задачи регрессии</vt:lpstr>
      <vt:lpstr>Разработка и обучение нейронной сети для решения задачи регрессии</vt:lpstr>
      <vt:lpstr>Результаты тестирования моделей</vt:lpstr>
      <vt:lpstr>Нейронная сеть для рекомендации соотношения матрица-наполнитель</vt:lpstr>
      <vt:lpstr>Разработка приложения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Павел Сысоев</cp:lastModifiedBy>
  <cp:revision>105</cp:revision>
  <dcterms:created xsi:type="dcterms:W3CDTF">2020-07-15T13:24:42Z</dcterms:created>
  <dcterms:modified xsi:type="dcterms:W3CDTF">2022-06-13T12:03:46Z</dcterms:modified>
</cp:coreProperties>
</file>