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FB8EF-78A3-4201-8080-0C6DC06A28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8D30CC-7EE4-4695-BFB4-61A2F8D673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2051C3-F2AD-4C71-9B65-1A584E36C8D1}"/>
              </a:ext>
            </a:extLst>
          </p:cNvPr>
          <p:cNvSpPr>
            <a:spLocks noGrp="1"/>
          </p:cNvSpPr>
          <p:nvPr>
            <p:ph type="dt" sz="half" idx="10"/>
          </p:nvPr>
        </p:nvSpPr>
        <p:spPr/>
        <p:txBody>
          <a:bodyPr/>
          <a:lstStyle/>
          <a:p>
            <a:fld id="{B1B01947-FEF4-4439-BF96-AB618F686C72}" type="datetimeFigureOut">
              <a:rPr lang="en-US" smtClean="0"/>
              <a:t>12/2/2018</a:t>
            </a:fld>
            <a:endParaRPr lang="en-US"/>
          </a:p>
        </p:txBody>
      </p:sp>
      <p:sp>
        <p:nvSpPr>
          <p:cNvPr id="5" name="Footer Placeholder 4">
            <a:extLst>
              <a:ext uri="{FF2B5EF4-FFF2-40B4-BE49-F238E27FC236}">
                <a16:creationId xmlns:a16="http://schemas.microsoft.com/office/drawing/2014/main" id="{F5785EED-B73F-4DF8-B46D-608A2D1DB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0AA71D-4E84-41F5-9714-18CBA3778DB9}"/>
              </a:ext>
            </a:extLst>
          </p:cNvPr>
          <p:cNvSpPr>
            <a:spLocks noGrp="1"/>
          </p:cNvSpPr>
          <p:nvPr>
            <p:ph type="sldNum" sz="quarter" idx="12"/>
          </p:nvPr>
        </p:nvSpPr>
        <p:spPr/>
        <p:txBody>
          <a:bodyPr/>
          <a:lstStyle/>
          <a:p>
            <a:fld id="{CAA7DCEE-7CD5-4B89-ACA5-3A80E631320B}" type="slidenum">
              <a:rPr lang="en-US" smtClean="0"/>
              <a:t>‹#›</a:t>
            </a:fld>
            <a:endParaRPr lang="en-US"/>
          </a:p>
        </p:txBody>
      </p:sp>
    </p:spTree>
    <p:extLst>
      <p:ext uri="{BB962C8B-B14F-4D97-AF65-F5344CB8AC3E}">
        <p14:creationId xmlns:p14="http://schemas.microsoft.com/office/powerpoint/2010/main" val="282467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2EC0-A02C-4C7A-BD83-599158BB98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832D4B-0F68-4E3E-B0C3-3876ED02591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A4A1A9-27AB-4CC3-9728-2B6AA3CDBE53}"/>
              </a:ext>
            </a:extLst>
          </p:cNvPr>
          <p:cNvSpPr>
            <a:spLocks noGrp="1"/>
          </p:cNvSpPr>
          <p:nvPr>
            <p:ph type="dt" sz="half" idx="10"/>
          </p:nvPr>
        </p:nvSpPr>
        <p:spPr/>
        <p:txBody>
          <a:bodyPr/>
          <a:lstStyle/>
          <a:p>
            <a:fld id="{B1B01947-FEF4-4439-BF96-AB618F686C72}" type="datetimeFigureOut">
              <a:rPr lang="en-US" smtClean="0"/>
              <a:t>12/2/2018</a:t>
            </a:fld>
            <a:endParaRPr lang="en-US"/>
          </a:p>
        </p:txBody>
      </p:sp>
      <p:sp>
        <p:nvSpPr>
          <p:cNvPr id="5" name="Footer Placeholder 4">
            <a:extLst>
              <a:ext uri="{FF2B5EF4-FFF2-40B4-BE49-F238E27FC236}">
                <a16:creationId xmlns:a16="http://schemas.microsoft.com/office/drawing/2014/main" id="{45917C73-3176-494D-BB9C-732C85731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141F0-578A-47CA-B37D-AEF0342DE3FC}"/>
              </a:ext>
            </a:extLst>
          </p:cNvPr>
          <p:cNvSpPr>
            <a:spLocks noGrp="1"/>
          </p:cNvSpPr>
          <p:nvPr>
            <p:ph type="sldNum" sz="quarter" idx="12"/>
          </p:nvPr>
        </p:nvSpPr>
        <p:spPr/>
        <p:txBody>
          <a:bodyPr/>
          <a:lstStyle/>
          <a:p>
            <a:fld id="{CAA7DCEE-7CD5-4B89-ACA5-3A80E631320B}" type="slidenum">
              <a:rPr lang="en-US" smtClean="0"/>
              <a:t>‹#›</a:t>
            </a:fld>
            <a:endParaRPr lang="en-US"/>
          </a:p>
        </p:txBody>
      </p:sp>
    </p:spTree>
    <p:extLst>
      <p:ext uri="{BB962C8B-B14F-4D97-AF65-F5344CB8AC3E}">
        <p14:creationId xmlns:p14="http://schemas.microsoft.com/office/powerpoint/2010/main" val="3373375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E1DCFF-3608-402D-ADBF-65145EB899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3895F0-0B9F-4352-9647-41986FB6D16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9E481-8632-44CE-96BF-86E2150CFE2D}"/>
              </a:ext>
            </a:extLst>
          </p:cNvPr>
          <p:cNvSpPr>
            <a:spLocks noGrp="1"/>
          </p:cNvSpPr>
          <p:nvPr>
            <p:ph type="dt" sz="half" idx="10"/>
          </p:nvPr>
        </p:nvSpPr>
        <p:spPr/>
        <p:txBody>
          <a:bodyPr/>
          <a:lstStyle/>
          <a:p>
            <a:fld id="{B1B01947-FEF4-4439-BF96-AB618F686C72}" type="datetimeFigureOut">
              <a:rPr lang="en-US" smtClean="0"/>
              <a:t>12/2/2018</a:t>
            </a:fld>
            <a:endParaRPr lang="en-US"/>
          </a:p>
        </p:txBody>
      </p:sp>
      <p:sp>
        <p:nvSpPr>
          <p:cNvPr id="5" name="Footer Placeholder 4">
            <a:extLst>
              <a:ext uri="{FF2B5EF4-FFF2-40B4-BE49-F238E27FC236}">
                <a16:creationId xmlns:a16="http://schemas.microsoft.com/office/drawing/2014/main" id="{DA67D5F8-BFB8-41E8-8F4F-8BC64658E8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6F215-626F-4FBA-9A99-99F4D5B8A008}"/>
              </a:ext>
            </a:extLst>
          </p:cNvPr>
          <p:cNvSpPr>
            <a:spLocks noGrp="1"/>
          </p:cNvSpPr>
          <p:nvPr>
            <p:ph type="sldNum" sz="quarter" idx="12"/>
          </p:nvPr>
        </p:nvSpPr>
        <p:spPr/>
        <p:txBody>
          <a:bodyPr/>
          <a:lstStyle/>
          <a:p>
            <a:fld id="{CAA7DCEE-7CD5-4B89-ACA5-3A80E631320B}" type="slidenum">
              <a:rPr lang="en-US" smtClean="0"/>
              <a:t>‹#›</a:t>
            </a:fld>
            <a:endParaRPr lang="en-US"/>
          </a:p>
        </p:txBody>
      </p:sp>
    </p:spTree>
    <p:extLst>
      <p:ext uri="{BB962C8B-B14F-4D97-AF65-F5344CB8AC3E}">
        <p14:creationId xmlns:p14="http://schemas.microsoft.com/office/powerpoint/2010/main" val="1913441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B5A2C-B833-4880-8F10-2E460F8134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034E8E-3A29-4479-B9FF-297599CC03E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5AF018-886F-4F7B-B31A-2A71EC2DEE10}"/>
              </a:ext>
            </a:extLst>
          </p:cNvPr>
          <p:cNvSpPr>
            <a:spLocks noGrp="1"/>
          </p:cNvSpPr>
          <p:nvPr>
            <p:ph type="dt" sz="half" idx="10"/>
          </p:nvPr>
        </p:nvSpPr>
        <p:spPr/>
        <p:txBody>
          <a:bodyPr/>
          <a:lstStyle/>
          <a:p>
            <a:fld id="{B1B01947-FEF4-4439-BF96-AB618F686C72}" type="datetimeFigureOut">
              <a:rPr lang="en-US" smtClean="0"/>
              <a:t>12/2/2018</a:t>
            </a:fld>
            <a:endParaRPr lang="en-US"/>
          </a:p>
        </p:txBody>
      </p:sp>
      <p:sp>
        <p:nvSpPr>
          <p:cNvPr id="5" name="Footer Placeholder 4">
            <a:extLst>
              <a:ext uri="{FF2B5EF4-FFF2-40B4-BE49-F238E27FC236}">
                <a16:creationId xmlns:a16="http://schemas.microsoft.com/office/drawing/2014/main" id="{B8B23153-DE36-4FAC-9B5B-6F59219D5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81092-DB0A-4B3F-9AF0-903A209E096F}"/>
              </a:ext>
            </a:extLst>
          </p:cNvPr>
          <p:cNvSpPr>
            <a:spLocks noGrp="1"/>
          </p:cNvSpPr>
          <p:nvPr>
            <p:ph type="sldNum" sz="quarter" idx="12"/>
          </p:nvPr>
        </p:nvSpPr>
        <p:spPr/>
        <p:txBody>
          <a:bodyPr/>
          <a:lstStyle/>
          <a:p>
            <a:fld id="{CAA7DCEE-7CD5-4B89-ACA5-3A80E631320B}" type="slidenum">
              <a:rPr lang="en-US" smtClean="0"/>
              <a:t>‹#›</a:t>
            </a:fld>
            <a:endParaRPr lang="en-US"/>
          </a:p>
        </p:txBody>
      </p:sp>
    </p:spTree>
    <p:extLst>
      <p:ext uri="{BB962C8B-B14F-4D97-AF65-F5344CB8AC3E}">
        <p14:creationId xmlns:p14="http://schemas.microsoft.com/office/powerpoint/2010/main" val="2531975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88264-071F-4559-886D-9D3244CFDD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2556B0-3AA8-4274-B021-1815CC2AC3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F8BBB1B-1EFE-41C9-8C13-0043AD22959A}"/>
              </a:ext>
            </a:extLst>
          </p:cNvPr>
          <p:cNvSpPr>
            <a:spLocks noGrp="1"/>
          </p:cNvSpPr>
          <p:nvPr>
            <p:ph type="dt" sz="half" idx="10"/>
          </p:nvPr>
        </p:nvSpPr>
        <p:spPr/>
        <p:txBody>
          <a:bodyPr/>
          <a:lstStyle/>
          <a:p>
            <a:fld id="{B1B01947-FEF4-4439-BF96-AB618F686C72}" type="datetimeFigureOut">
              <a:rPr lang="en-US" smtClean="0"/>
              <a:t>12/2/2018</a:t>
            </a:fld>
            <a:endParaRPr lang="en-US"/>
          </a:p>
        </p:txBody>
      </p:sp>
      <p:sp>
        <p:nvSpPr>
          <p:cNvPr id="5" name="Footer Placeholder 4">
            <a:extLst>
              <a:ext uri="{FF2B5EF4-FFF2-40B4-BE49-F238E27FC236}">
                <a16:creationId xmlns:a16="http://schemas.microsoft.com/office/drawing/2014/main" id="{B8EC9120-D5B4-4364-8173-D8F09B5D1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EF7D7-B22B-42D3-938D-122E9CD06B3A}"/>
              </a:ext>
            </a:extLst>
          </p:cNvPr>
          <p:cNvSpPr>
            <a:spLocks noGrp="1"/>
          </p:cNvSpPr>
          <p:nvPr>
            <p:ph type="sldNum" sz="quarter" idx="12"/>
          </p:nvPr>
        </p:nvSpPr>
        <p:spPr/>
        <p:txBody>
          <a:bodyPr/>
          <a:lstStyle/>
          <a:p>
            <a:fld id="{CAA7DCEE-7CD5-4B89-ACA5-3A80E631320B}" type="slidenum">
              <a:rPr lang="en-US" smtClean="0"/>
              <a:t>‹#›</a:t>
            </a:fld>
            <a:endParaRPr lang="en-US"/>
          </a:p>
        </p:txBody>
      </p:sp>
    </p:spTree>
    <p:extLst>
      <p:ext uri="{BB962C8B-B14F-4D97-AF65-F5344CB8AC3E}">
        <p14:creationId xmlns:p14="http://schemas.microsoft.com/office/powerpoint/2010/main" val="876765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DD64-563F-4D4A-8110-7EAD9E9053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BFD3C1-58F7-402D-BDC7-1A74427CA64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660482-DA23-4AB7-9B29-7A455AE8C63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0595DA-BC3B-4179-9C15-38523BFEF8AF}"/>
              </a:ext>
            </a:extLst>
          </p:cNvPr>
          <p:cNvSpPr>
            <a:spLocks noGrp="1"/>
          </p:cNvSpPr>
          <p:nvPr>
            <p:ph type="dt" sz="half" idx="10"/>
          </p:nvPr>
        </p:nvSpPr>
        <p:spPr/>
        <p:txBody>
          <a:bodyPr/>
          <a:lstStyle/>
          <a:p>
            <a:fld id="{B1B01947-FEF4-4439-BF96-AB618F686C72}" type="datetimeFigureOut">
              <a:rPr lang="en-US" smtClean="0"/>
              <a:t>12/2/2018</a:t>
            </a:fld>
            <a:endParaRPr lang="en-US"/>
          </a:p>
        </p:txBody>
      </p:sp>
      <p:sp>
        <p:nvSpPr>
          <p:cNvPr id="6" name="Footer Placeholder 5">
            <a:extLst>
              <a:ext uri="{FF2B5EF4-FFF2-40B4-BE49-F238E27FC236}">
                <a16:creationId xmlns:a16="http://schemas.microsoft.com/office/drawing/2014/main" id="{D2FD872C-59C6-4920-B8D5-E62304489A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C66B25-E744-41F2-8535-6996C6525B52}"/>
              </a:ext>
            </a:extLst>
          </p:cNvPr>
          <p:cNvSpPr>
            <a:spLocks noGrp="1"/>
          </p:cNvSpPr>
          <p:nvPr>
            <p:ph type="sldNum" sz="quarter" idx="12"/>
          </p:nvPr>
        </p:nvSpPr>
        <p:spPr/>
        <p:txBody>
          <a:bodyPr/>
          <a:lstStyle/>
          <a:p>
            <a:fld id="{CAA7DCEE-7CD5-4B89-ACA5-3A80E631320B}" type="slidenum">
              <a:rPr lang="en-US" smtClean="0"/>
              <a:t>‹#›</a:t>
            </a:fld>
            <a:endParaRPr lang="en-US"/>
          </a:p>
        </p:txBody>
      </p:sp>
    </p:spTree>
    <p:extLst>
      <p:ext uri="{BB962C8B-B14F-4D97-AF65-F5344CB8AC3E}">
        <p14:creationId xmlns:p14="http://schemas.microsoft.com/office/powerpoint/2010/main" val="230783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E482-A7BA-4A91-BD5F-4DF0984EBD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C199F6-EEBD-4CCD-9E2C-799B9CD8C4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AE0E76-6A46-4FCC-AC9E-974EA8901E6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259315-79E8-4071-B593-62DA9398F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A8753D-053B-4C60-A189-E2D0B1C222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3A46B9-AED0-4206-A355-916D603146ED}"/>
              </a:ext>
            </a:extLst>
          </p:cNvPr>
          <p:cNvSpPr>
            <a:spLocks noGrp="1"/>
          </p:cNvSpPr>
          <p:nvPr>
            <p:ph type="dt" sz="half" idx="10"/>
          </p:nvPr>
        </p:nvSpPr>
        <p:spPr/>
        <p:txBody>
          <a:bodyPr/>
          <a:lstStyle/>
          <a:p>
            <a:fld id="{B1B01947-FEF4-4439-BF96-AB618F686C72}" type="datetimeFigureOut">
              <a:rPr lang="en-US" smtClean="0"/>
              <a:t>12/2/2018</a:t>
            </a:fld>
            <a:endParaRPr lang="en-US"/>
          </a:p>
        </p:txBody>
      </p:sp>
      <p:sp>
        <p:nvSpPr>
          <p:cNvPr id="8" name="Footer Placeholder 7">
            <a:extLst>
              <a:ext uri="{FF2B5EF4-FFF2-40B4-BE49-F238E27FC236}">
                <a16:creationId xmlns:a16="http://schemas.microsoft.com/office/drawing/2014/main" id="{34D7CB53-7962-436D-874C-E758598AF1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CC7593-62D8-4D62-9DFC-D04C521F194B}"/>
              </a:ext>
            </a:extLst>
          </p:cNvPr>
          <p:cNvSpPr>
            <a:spLocks noGrp="1"/>
          </p:cNvSpPr>
          <p:nvPr>
            <p:ph type="sldNum" sz="quarter" idx="12"/>
          </p:nvPr>
        </p:nvSpPr>
        <p:spPr/>
        <p:txBody>
          <a:bodyPr/>
          <a:lstStyle/>
          <a:p>
            <a:fld id="{CAA7DCEE-7CD5-4B89-ACA5-3A80E631320B}" type="slidenum">
              <a:rPr lang="en-US" smtClean="0"/>
              <a:t>‹#›</a:t>
            </a:fld>
            <a:endParaRPr lang="en-US"/>
          </a:p>
        </p:txBody>
      </p:sp>
    </p:spTree>
    <p:extLst>
      <p:ext uri="{BB962C8B-B14F-4D97-AF65-F5344CB8AC3E}">
        <p14:creationId xmlns:p14="http://schemas.microsoft.com/office/powerpoint/2010/main" val="3418921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1948-948F-4B1D-9B9C-8D7CA24BB4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9AB119-14B8-4D0D-8FF4-5AB9AB4CAEEF}"/>
              </a:ext>
            </a:extLst>
          </p:cNvPr>
          <p:cNvSpPr>
            <a:spLocks noGrp="1"/>
          </p:cNvSpPr>
          <p:nvPr>
            <p:ph type="dt" sz="half" idx="10"/>
          </p:nvPr>
        </p:nvSpPr>
        <p:spPr/>
        <p:txBody>
          <a:bodyPr/>
          <a:lstStyle/>
          <a:p>
            <a:fld id="{B1B01947-FEF4-4439-BF96-AB618F686C72}" type="datetimeFigureOut">
              <a:rPr lang="en-US" smtClean="0"/>
              <a:t>12/2/2018</a:t>
            </a:fld>
            <a:endParaRPr lang="en-US"/>
          </a:p>
        </p:txBody>
      </p:sp>
      <p:sp>
        <p:nvSpPr>
          <p:cNvPr id="4" name="Footer Placeholder 3">
            <a:extLst>
              <a:ext uri="{FF2B5EF4-FFF2-40B4-BE49-F238E27FC236}">
                <a16:creationId xmlns:a16="http://schemas.microsoft.com/office/drawing/2014/main" id="{A37D879E-063B-422F-9633-0DFF3C6CE1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3F2769-3B84-49FD-BCE2-F2E76099ACD8}"/>
              </a:ext>
            </a:extLst>
          </p:cNvPr>
          <p:cNvSpPr>
            <a:spLocks noGrp="1"/>
          </p:cNvSpPr>
          <p:nvPr>
            <p:ph type="sldNum" sz="quarter" idx="12"/>
          </p:nvPr>
        </p:nvSpPr>
        <p:spPr/>
        <p:txBody>
          <a:bodyPr/>
          <a:lstStyle/>
          <a:p>
            <a:fld id="{CAA7DCEE-7CD5-4B89-ACA5-3A80E631320B}" type="slidenum">
              <a:rPr lang="en-US" smtClean="0"/>
              <a:t>‹#›</a:t>
            </a:fld>
            <a:endParaRPr lang="en-US"/>
          </a:p>
        </p:txBody>
      </p:sp>
    </p:spTree>
    <p:extLst>
      <p:ext uri="{BB962C8B-B14F-4D97-AF65-F5344CB8AC3E}">
        <p14:creationId xmlns:p14="http://schemas.microsoft.com/office/powerpoint/2010/main" val="3314277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75D863-B615-41A9-8F54-946528781036}"/>
              </a:ext>
            </a:extLst>
          </p:cNvPr>
          <p:cNvSpPr>
            <a:spLocks noGrp="1"/>
          </p:cNvSpPr>
          <p:nvPr>
            <p:ph type="dt" sz="half" idx="10"/>
          </p:nvPr>
        </p:nvSpPr>
        <p:spPr/>
        <p:txBody>
          <a:bodyPr/>
          <a:lstStyle/>
          <a:p>
            <a:fld id="{B1B01947-FEF4-4439-BF96-AB618F686C72}" type="datetimeFigureOut">
              <a:rPr lang="en-US" smtClean="0"/>
              <a:t>12/2/2018</a:t>
            </a:fld>
            <a:endParaRPr lang="en-US"/>
          </a:p>
        </p:txBody>
      </p:sp>
      <p:sp>
        <p:nvSpPr>
          <p:cNvPr id="3" name="Footer Placeholder 2">
            <a:extLst>
              <a:ext uri="{FF2B5EF4-FFF2-40B4-BE49-F238E27FC236}">
                <a16:creationId xmlns:a16="http://schemas.microsoft.com/office/drawing/2014/main" id="{7DB585B3-0C09-46E1-9D00-681C79DE82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8D5FDE-E55A-44A5-94D2-BB4461994D67}"/>
              </a:ext>
            </a:extLst>
          </p:cNvPr>
          <p:cNvSpPr>
            <a:spLocks noGrp="1"/>
          </p:cNvSpPr>
          <p:nvPr>
            <p:ph type="sldNum" sz="quarter" idx="12"/>
          </p:nvPr>
        </p:nvSpPr>
        <p:spPr/>
        <p:txBody>
          <a:bodyPr/>
          <a:lstStyle/>
          <a:p>
            <a:fld id="{CAA7DCEE-7CD5-4B89-ACA5-3A80E631320B}" type="slidenum">
              <a:rPr lang="en-US" smtClean="0"/>
              <a:t>‹#›</a:t>
            </a:fld>
            <a:endParaRPr lang="en-US"/>
          </a:p>
        </p:txBody>
      </p:sp>
    </p:spTree>
    <p:extLst>
      <p:ext uri="{BB962C8B-B14F-4D97-AF65-F5344CB8AC3E}">
        <p14:creationId xmlns:p14="http://schemas.microsoft.com/office/powerpoint/2010/main" val="968388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72D0-F3F7-4F0A-AA3F-BD252B48A0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C36306-D93A-4537-8839-79629F11F5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AC489E-A460-4A59-869A-1079321892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BAE396-91B6-4295-B591-511F0A04ED98}"/>
              </a:ext>
            </a:extLst>
          </p:cNvPr>
          <p:cNvSpPr>
            <a:spLocks noGrp="1"/>
          </p:cNvSpPr>
          <p:nvPr>
            <p:ph type="dt" sz="half" idx="10"/>
          </p:nvPr>
        </p:nvSpPr>
        <p:spPr/>
        <p:txBody>
          <a:bodyPr/>
          <a:lstStyle/>
          <a:p>
            <a:fld id="{B1B01947-FEF4-4439-BF96-AB618F686C72}" type="datetimeFigureOut">
              <a:rPr lang="en-US" smtClean="0"/>
              <a:t>12/2/2018</a:t>
            </a:fld>
            <a:endParaRPr lang="en-US"/>
          </a:p>
        </p:txBody>
      </p:sp>
      <p:sp>
        <p:nvSpPr>
          <p:cNvPr id="6" name="Footer Placeholder 5">
            <a:extLst>
              <a:ext uri="{FF2B5EF4-FFF2-40B4-BE49-F238E27FC236}">
                <a16:creationId xmlns:a16="http://schemas.microsoft.com/office/drawing/2014/main" id="{AB782107-6A1A-46BD-B226-8DA3F0D18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9C6566-7AAE-497B-B9B9-22EB49629D2A}"/>
              </a:ext>
            </a:extLst>
          </p:cNvPr>
          <p:cNvSpPr>
            <a:spLocks noGrp="1"/>
          </p:cNvSpPr>
          <p:nvPr>
            <p:ph type="sldNum" sz="quarter" idx="12"/>
          </p:nvPr>
        </p:nvSpPr>
        <p:spPr/>
        <p:txBody>
          <a:bodyPr/>
          <a:lstStyle/>
          <a:p>
            <a:fld id="{CAA7DCEE-7CD5-4B89-ACA5-3A80E631320B}" type="slidenum">
              <a:rPr lang="en-US" smtClean="0"/>
              <a:t>‹#›</a:t>
            </a:fld>
            <a:endParaRPr lang="en-US"/>
          </a:p>
        </p:txBody>
      </p:sp>
    </p:spTree>
    <p:extLst>
      <p:ext uri="{BB962C8B-B14F-4D97-AF65-F5344CB8AC3E}">
        <p14:creationId xmlns:p14="http://schemas.microsoft.com/office/powerpoint/2010/main" val="2665184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8659D-EC59-40AA-94D9-682239FF8F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365C21-5EAF-4F38-A876-78A9E01E13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570F7E-AB54-4B5E-A29B-FCEBAE5953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C0CA7F-BABD-4673-A911-83549DAE8097}"/>
              </a:ext>
            </a:extLst>
          </p:cNvPr>
          <p:cNvSpPr>
            <a:spLocks noGrp="1"/>
          </p:cNvSpPr>
          <p:nvPr>
            <p:ph type="dt" sz="half" idx="10"/>
          </p:nvPr>
        </p:nvSpPr>
        <p:spPr/>
        <p:txBody>
          <a:bodyPr/>
          <a:lstStyle/>
          <a:p>
            <a:fld id="{B1B01947-FEF4-4439-BF96-AB618F686C72}" type="datetimeFigureOut">
              <a:rPr lang="en-US" smtClean="0"/>
              <a:t>12/2/2018</a:t>
            </a:fld>
            <a:endParaRPr lang="en-US"/>
          </a:p>
        </p:txBody>
      </p:sp>
      <p:sp>
        <p:nvSpPr>
          <p:cNvPr id="6" name="Footer Placeholder 5">
            <a:extLst>
              <a:ext uri="{FF2B5EF4-FFF2-40B4-BE49-F238E27FC236}">
                <a16:creationId xmlns:a16="http://schemas.microsoft.com/office/drawing/2014/main" id="{D0662929-D4A6-4AD5-88DE-36ABD04A60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76F4B1-20A0-488B-880A-71053B6515BB}"/>
              </a:ext>
            </a:extLst>
          </p:cNvPr>
          <p:cNvSpPr>
            <a:spLocks noGrp="1"/>
          </p:cNvSpPr>
          <p:nvPr>
            <p:ph type="sldNum" sz="quarter" idx="12"/>
          </p:nvPr>
        </p:nvSpPr>
        <p:spPr/>
        <p:txBody>
          <a:bodyPr/>
          <a:lstStyle/>
          <a:p>
            <a:fld id="{CAA7DCEE-7CD5-4B89-ACA5-3A80E631320B}" type="slidenum">
              <a:rPr lang="en-US" smtClean="0"/>
              <a:t>‹#›</a:t>
            </a:fld>
            <a:endParaRPr lang="en-US"/>
          </a:p>
        </p:txBody>
      </p:sp>
    </p:spTree>
    <p:extLst>
      <p:ext uri="{BB962C8B-B14F-4D97-AF65-F5344CB8AC3E}">
        <p14:creationId xmlns:p14="http://schemas.microsoft.com/office/powerpoint/2010/main" val="934562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B2379F-8ECB-4A07-89C6-5735BA9B0B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803D91-9DF6-44BD-9177-1C04C6F1EF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92F5F-C4FB-41A4-93CF-99982F35B8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B01947-FEF4-4439-BF96-AB618F686C72}" type="datetimeFigureOut">
              <a:rPr lang="en-US" smtClean="0"/>
              <a:t>12/2/2018</a:t>
            </a:fld>
            <a:endParaRPr lang="en-US"/>
          </a:p>
        </p:txBody>
      </p:sp>
      <p:sp>
        <p:nvSpPr>
          <p:cNvPr id="5" name="Footer Placeholder 4">
            <a:extLst>
              <a:ext uri="{FF2B5EF4-FFF2-40B4-BE49-F238E27FC236}">
                <a16:creationId xmlns:a16="http://schemas.microsoft.com/office/drawing/2014/main" id="{78432E0B-7019-4F06-8537-4C3D958568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C895C3-C0B6-4284-9C0B-BD5A945531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7DCEE-7CD5-4B89-ACA5-3A80E631320B}" type="slidenum">
              <a:rPr lang="en-US" smtClean="0"/>
              <a:t>‹#›</a:t>
            </a:fld>
            <a:endParaRPr lang="en-US"/>
          </a:p>
        </p:txBody>
      </p:sp>
    </p:spTree>
    <p:extLst>
      <p:ext uri="{BB962C8B-B14F-4D97-AF65-F5344CB8AC3E}">
        <p14:creationId xmlns:p14="http://schemas.microsoft.com/office/powerpoint/2010/main" val="3839824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046CEE5-40E5-46F4-9AB5-5247FC1B9ED0}"/>
              </a:ext>
            </a:extLst>
          </p:cNvPr>
          <p:cNvGraphicFramePr>
            <a:graphicFrameLocks noGrp="1"/>
          </p:cNvGraphicFramePr>
          <p:nvPr>
            <p:extLst>
              <p:ext uri="{D42A27DB-BD31-4B8C-83A1-F6EECF244321}">
                <p14:modId xmlns:p14="http://schemas.microsoft.com/office/powerpoint/2010/main" val="1515830939"/>
              </p:ext>
            </p:extLst>
          </p:nvPr>
        </p:nvGraphicFramePr>
        <p:xfrm>
          <a:off x="3685097" y="33556"/>
          <a:ext cx="4821806" cy="2011680"/>
        </p:xfrm>
        <a:graphic>
          <a:graphicData uri="http://schemas.openxmlformats.org/drawingml/2006/table">
            <a:tbl>
              <a:tblPr firstRow="1" bandRow="1">
                <a:tableStyleId>{69012ECD-51FC-41F1-AA8D-1B2483CD663E}</a:tableStyleId>
              </a:tblPr>
              <a:tblGrid>
                <a:gridCol w="1894049">
                  <a:extLst>
                    <a:ext uri="{9D8B030D-6E8A-4147-A177-3AD203B41FA5}">
                      <a16:colId xmlns:a16="http://schemas.microsoft.com/office/drawing/2014/main" val="2070558542"/>
                    </a:ext>
                  </a:extLst>
                </a:gridCol>
                <a:gridCol w="2927757">
                  <a:extLst>
                    <a:ext uri="{9D8B030D-6E8A-4147-A177-3AD203B41FA5}">
                      <a16:colId xmlns:a16="http://schemas.microsoft.com/office/drawing/2014/main" val="87076877"/>
                    </a:ext>
                  </a:extLst>
                </a:gridCol>
              </a:tblGrid>
              <a:tr h="173356">
                <a:tc>
                  <a:txBody>
                    <a:bodyPr/>
                    <a:lstStyle/>
                    <a:p>
                      <a:r>
                        <a:rPr lang="en-US" sz="1000" dirty="0">
                          <a:latin typeface="Segoe UI" panose="020B0502040204020203" pitchFamily="34" charset="0"/>
                          <a:cs typeface="Segoe UI" panose="020B0502040204020203" pitchFamily="34" charset="0"/>
                        </a:rPr>
                        <a:t>Non-Timeline Columns</a:t>
                      </a:r>
                    </a:p>
                  </a:txBody>
                  <a:tcPr/>
                </a:tc>
                <a:tc>
                  <a:txBody>
                    <a:bodyPr/>
                    <a:lstStyle/>
                    <a:p>
                      <a:r>
                        <a:rPr lang="en-US" sz="1000" dirty="0">
                          <a:latin typeface="Segoe UI" panose="020B0502040204020203" pitchFamily="34" charset="0"/>
                          <a:cs typeface="Segoe UI" panose="020B0502040204020203" pitchFamily="34" charset="0"/>
                        </a:rPr>
                        <a:t>Description</a:t>
                      </a:r>
                    </a:p>
                  </a:txBody>
                  <a:tcPr/>
                </a:tc>
                <a:extLst>
                  <a:ext uri="{0D108BD9-81ED-4DB2-BD59-A6C34878D82A}">
                    <a16:rowId xmlns:a16="http://schemas.microsoft.com/office/drawing/2014/main" val="507624258"/>
                  </a:ext>
                </a:extLst>
              </a:tr>
              <a:tr h="288926">
                <a:tc>
                  <a:txBody>
                    <a:bodyPr/>
                    <a:lstStyle/>
                    <a:p>
                      <a:r>
                        <a:rPr lang="en-US" sz="1000" dirty="0" err="1">
                          <a:latin typeface="Segoe UI" panose="020B0502040204020203" pitchFamily="34" charset="0"/>
                          <a:cs typeface="Segoe UI" panose="020B0502040204020203" pitchFamily="34" charset="0"/>
                        </a:rPr>
                        <a:t>mdp_id</a:t>
                      </a:r>
                      <a:endParaRPr lang="en-US" sz="1000" dirty="0">
                        <a:latin typeface="Segoe UI" panose="020B0502040204020203" pitchFamily="34" charset="0"/>
                        <a:cs typeface="Segoe UI" panose="020B0502040204020203" pitchFamily="34" charset="0"/>
                      </a:endParaRPr>
                    </a:p>
                  </a:txBody>
                  <a:tcPr/>
                </a:tc>
                <a:tc>
                  <a:txBody>
                    <a:bodyPr/>
                    <a:lstStyle/>
                    <a:p>
                      <a:r>
                        <a:rPr lang="en-US" sz="1000" dirty="0">
                          <a:latin typeface="Segoe UI" panose="020B0502040204020203" pitchFamily="34" charset="0"/>
                          <a:cs typeface="Segoe UI" panose="020B0502040204020203" pitchFamily="34" charset="0"/>
                        </a:rPr>
                        <a:t>A unique ID for the episode (e.g. an entire playthrough of a game)</a:t>
                      </a:r>
                    </a:p>
                  </a:txBody>
                  <a:tcPr/>
                </a:tc>
                <a:extLst>
                  <a:ext uri="{0D108BD9-81ED-4DB2-BD59-A6C34878D82A}">
                    <a16:rowId xmlns:a16="http://schemas.microsoft.com/office/drawing/2014/main" val="943695608"/>
                  </a:ext>
                </a:extLst>
              </a:tr>
              <a:tr h="173356">
                <a:tc>
                  <a:txBody>
                    <a:bodyPr/>
                    <a:lstStyle/>
                    <a:p>
                      <a:r>
                        <a:rPr lang="en-US" sz="1000" dirty="0">
                          <a:latin typeface="Segoe UI" panose="020B0502040204020203" pitchFamily="34" charset="0"/>
                          <a:cs typeface="Segoe UI" panose="020B0502040204020203" pitchFamily="34" charset="0"/>
                        </a:rPr>
                        <a:t>action</a:t>
                      </a:r>
                    </a:p>
                  </a:txBody>
                  <a:tcPr/>
                </a:tc>
                <a:tc>
                  <a:txBody>
                    <a:bodyPr/>
                    <a:lstStyle/>
                    <a:p>
                      <a:r>
                        <a:rPr lang="en-US" sz="1000" dirty="0">
                          <a:latin typeface="Segoe UI" panose="020B0502040204020203" pitchFamily="34" charset="0"/>
                          <a:cs typeface="Segoe UI" panose="020B0502040204020203" pitchFamily="34" charset="0"/>
                        </a:rPr>
                        <a:t>The name of the action chosen</a:t>
                      </a:r>
                    </a:p>
                  </a:txBody>
                  <a:tcPr/>
                </a:tc>
                <a:extLst>
                  <a:ext uri="{0D108BD9-81ED-4DB2-BD59-A6C34878D82A}">
                    <a16:rowId xmlns:a16="http://schemas.microsoft.com/office/drawing/2014/main" val="1701445754"/>
                  </a:ext>
                </a:extLst>
              </a:tr>
              <a:tr h="173356">
                <a:tc>
                  <a:txBody>
                    <a:bodyPr/>
                    <a:lstStyle/>
                    <a:p>
                      <a:r>
                        <a:rPr lang="en-US" sz="1000" dirty="0">
                          <a:latin typeface="Segoe UI" panose="020B0502040204020203" pitchFamily="34" charset="0"/>
                          <a:cs typeface="Segoe UI" panose="020B0502040204020203" pitchFamily="34" charset="0"/>
                        </a:rPr>
                        <a:t>reward</a:t>
                      </a:r>
                    </a:p>
                  </a:txBody>
                  <a:tcPr/>
                </a:tc>
                <a:tc>
                  <a:txBody>
                    <a:bodyPr/>
                    <a:lstStyle/>
                    <a:p>
                      <a:r>
                        <a:rPr lang="en-US" sz="1000" dirty="0">
                          <a:latin typeface="Segoe UI" panose="020B0502040204020203" pitchFamily="34" charset="0"/>
                          <a:cs typeface="Segoe UI" panose="020B0502040204020203" pitchFamily="34" charset="0"/>
                        </a:rPr>
                        <a:t>The reward at this state/action</a:t>
                      </a:r>
                    </a:p>
                  </a:txBody>
                  <a:tcPr/>
                </a:tc>
                <a:extLst>
                  <a:ext uri="{0D108BD9-81ED-4DB2-BD59-A6C34878D82A}">
                    <a16:rowId xmlns:a16="http://schemas.microsoft.com/office/drawing/2014/main" val="2236615179"/>
                  </a:ext>
                </a:extLst>
              </a:tr>
              <a:tr h="288926">
                <a:tc>
                  <a:txBody>
                    <a:bodyPr/>
                    <a:lstStyle/>
                    <a:p>
                      <a:r>
                        <a:rPr lang="en-US" sz="1000" dirty="0" err="1">
                          <a:latin typeface="Segoe UI" panose="020B0502040204020203" pitchFamily="34" charset="0"/>
                          <a:cs typeface="Segoe UI" panose="020B0502040204020203" pitchFamily="34" charset="0"/>
                        </a:rPr>
                        <a:t>sequence_number</a:t>
                      </a:r>
                      <a:endParaRPr lang="en-US" sz="1000" dirty="0">
                        <a:latin typeface="Segoe UI" panose="020B0502040204020203" pitchFamily="34" charset="0"/>
                        <a:cs typeface="Segoe UI" panose="020B0502040204020203" pitchFamily="34" charset="0"/>
                      </a:endParaRPr>
                    </a:p>
                  </a:txBody>
                  <a:tcPr/>
                </a:tc>
                <a:tc>
                  <a:txBody>
                    <a:bodyPr/>
                    <a:lstStyle/>
                    <a:p>
                      <a:r>
                        <a:rPr lang="en-US" sz="1000" dirty="0">
                          <a:latin typeface="Segoe UI" panose="020B0502040204020203" pitchFamily="34" charset="0"/>
                          <a:cs typeface="Segoe UI" panose="020B0502040204020203" pitchFamily="34" charset="0"/>
                        </a:rPr>
                        <a:t>Defines the ordering of states in an MDP (e.g. the timestamp of an event)</a:t>
                      </a:r>
                    </a:p>
                  </a:txBody>
                  <a:tcPr/>
                </a:tc>
                <a:extLst>
                  <a:ext uri="{0D108BD9-81ED-4DB2-BD59-A6C34878D82A}">
                    <a16:rowId xmlns:a16="http://schemas.microsoft.com/office/drawing/2014/main" val="4092634193"/>
                  </a:ext>
                </a:extLst>
              </a:tr>
              <a:tr h="173356">
                <a:tc>
                  <a:txBody>
                    <a:bodyPr/>
                    <a:lstStyle/>
                    <a:p>
                      <a:r>
                        <a:rPr lang="en-US" sz="1000" dirty="0" err="1">
                          <a:latin typeface="Segoe UI" panose="020B0502040204020203" pitchFamily="34" charset="0"/>
                          <a:cs typeface="Segoe UI" panose="020B0502040204020203" pitchFamily="34" charset="0"/>
                        </a:rPr>
                        <a:t>possible_next_actions</a:t>
                      </a:r>
                      <a:endParaRPr lang="en-US" sz="1000" dirty="0">
                        <a:latin typeface="Segoe UI" panose="020B0502040204020203" pitchFamily="34" charset="0"/>
                        <a:cs typeface="Segoe UI" panose="020B0502040204020203" pitchFamily="34" charset="0"/>
                      </a:endParaRPr>
                    </a:p>
                  </a:txBody>
                  <a:tcPr/>
                </a:tc>
                <a:tc>
                  <a:txBody>
                    <a:bodyPr/>
                    <a:lstStyle/>
                    <a:p>
                      <a:r>
                        <a:rPr lang="en-US" sz="1000" dirty="0">
                          <a:latin typeface="Segoe UI" panose="020B0502040204020203" pitchFamily="34" charset="0"/>
                          <a:cs typeface="Segoe UI" panose="020B0502040204020203" pitchFamily="34" charset="0"/>
                        </a:rPr>
                        <a:t>A list of all possible actions at this state</a:t>
                      </a:r>
                    </a:p>
                  </a:txBody>
                  <a:tcPr/>
                </a:tc>
                <a:extLst>
                  <a:ext uri="{0D108BD9-81ED-4DB2-BD59-A6C34878D82A}">
                    <a16:rowId xmlns:a16="http://schemas.microsoft.com/office/drawing/2014/main" val="3001888785"/>
                  </a:ext>
                </a:extLst>
              </a:tr>
              <a:tr h="0">
                <a:tc>
                  <a:txBody>
                    <a:bodyPr/>
                    <a:lstStyle/>
                    <a:p>
                      <a:r>
                        <a:rPr lang="en-US" sz="1000" dirty="0">
                          <a:latin typeface="Segoe UI" panose="020B0502040204020203" pitchFamily="34" charset="0"/>
                          <a:cs typeface="Segoe UI" panose="020B0502040204020203" pitchFamily="34" charset="0"/>
                        </a:rPr>
                        <a:t>state</a:t>
                      </a:r>
                    </a:p>
                  </a:txBody>
                  <a:tcPr/>
                </a:tc>
                <a:tc>
                  <a:txBody>
                    <a:bodyPr/>
                    <a:lstStyle/>
                    <a:p>
                      <a:r>
                        <a:rPr lang="en-US" sz="1000" dirty="0">
                          <a:latin typeface="Segoe UI" panose="020B0502040204020203" pitchFamily="34" charset="0"/>
                          <a:cs typeface="Segoe UI" panose="020B0502040204020203" pitchFamily="34" charset="0"/>
                        </a:rPr>
                        <a:t>The current state</a:t>
                      </a:r>
                    </a:p>
                  </a:txBody>
                  <a:tcPr/>
                </a:tc>
                <a:extLst>
                  <a:ext uri="{0D108BD9-81ED-4DB2-BD59-A6C34878D82A}">
                    <a16:rowId xmlns:a16="http://schemas.microsoft.com/office/drawing/2014/main" val="3580959453"/>
                  </a:ext>
                </a:extLst>
              </a:tr>
            </a:tbl>
          </a:graphicData>
        </a:graphic>
      </p:graphicFrame>
      <p:graphicFrame>
        <p:nvGraphicFramePr>
          <p:cNvPr id="5" name="Table 4">
            <a:extLst>
              <a:ext uri="{FF2B5EF4-FFF2-40B4-BE49-F238E27FC236}">
                <a16:creationId xmlns:a16="http://schemas.microsoft.com/office/drawing/2014/main" id="{DD170399-BDE9-4CD8-A589-398608BE0744}"/>
              </a:ext>
            </a:extLst>
          </p:cNvPr>
          <p:cNvGraphicFramePr>
            <a:graphicFrameLocks noGrp="1"/>
          </p:cNvGraphicFramePr>
          <p:nvPr>
            <p:extLst>
              <p:ext uri="{D42A27DB-BD31-4B8C-83A1-F6EECF244321}">
                <p14:modId xmlns:p14="http://schemas.microsoft.com/office/powerpoint/2010/main" val="2010154132"/>
              </p:ext>
            </p:extLst>
          </p:nvPr>
        </p:nvGraphicFramePr>
        <p:xfrm>
          <a:off x="1245672" y="2566214"/>
          <a:ext cx="9700656" cy="4275008"/>
        </p:xfrm>
        <a:graphic>
          <a:graphicData uri="http://schemas.openxmlformats.org/drawingml/2006/table">
            <a:tbl>
              <a:tblPr firstRow="1" bandRow="1">
                <a:tableStyleId>{69012ECD-51FC-41F1-AA8D-1B2483CD663E}</a:tableStyleId>
              </a:tblPr>
              <a:tblGrid>
                <a:gridCol w="1890522">
                  <a:extLst>
                    <a:ext uri="{9D8B030D-6E8A-4147-A177-3AD203B41FA5}">
                      <a16:colId xmlns:a16="http://schemas.microsoft.com/office/drawing/2014/main" val="2070558542"/>
                    </a:ext>
                  </a:extLst>
                </a:gridCol>
                <a:gridCol w="2985453">
                  <a:extLst>
                    <a:ext uri="{9D8B030D-6E8A-4147-A177-3AD203B41FA5}">
                      <a16:colId xmlns:a16="http://schemas.microsoft.com/office/drawing/2014/main" val="2950277440"/>
                    </a:ext>
                  </a:extLst>
                </a:gridCol>
                <a:gridCol w="4824681">
                  <a:extLst>
                    <a:ext uri="{9D8B030D-6E8A-4147-A177-3AD203B41FA5}">
                      <a16:colId xmlns:a16="http://schemas.microsoft.com/office/drawing/2014/main" val="3793167304"/>
                    </a:ext>
                  </a:extLst>
                </a:gridCol>
              </a:tblGrid>
              <a:tr h="343088">
                <a:tc>
                  <a:txBody>
                    <a:bodyPr/>
                    <a:lstStyle/>
                    <a:p>
                      <a:r>
                        <a:rPr lang="en-US" sz="1000" dirty="0">
                          <a:latin typeface="Segoe UI" panose="020B0502040204020203" pitchFamily="34" charset="0"/>
                          <a:cs typeface="Segoe UI" panose="020B0502040204020203" pitchFamily="34" charset="0"/>
                        </a:rPr>
                        <a:t>Timeline Columns</a:t>
                      </a:r>
                    </a:p>
                  </a:txBody>
                  <a:tcPr/>
                </a:tc>
                <a:tc>
                  <a:txBody>
                    <a:bodyPr/>
                    <a:lstStyle/>
                    <a:p>
                      <a:r>
                        <a:rPr lang="en-US" sz="1000" dirty="0">
                          <a:latin typeface="Segoe UI" panose="020B0502040204020203" pitchFamily="34" charset="0"/>
                          <a:cs typeface="Segoe UI" panose="020B0502040204020203" pitchFamily="34" charset="0"/>
                        </a:rPr>
                        <a:t>Type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Segoe UI" panose="020B0502040204020203" pitchFamily="34" charset="0"/>
                          <a:cs typeface="Segoe UI" panose="020B0502040204020203" pitchFamily="34" charset="0"/>
                        </a:rPr>
                        <a:t>Description</a:t>
                      </a:r>
                    </a:p>
                    <a:p>
                      <a:endParaRPr lang="en-US" sz="1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507624258"/>
                  </a:ext>
                </a:extLst>
              </a:tr>
              <a:tr h="343088">
                <a:tc>
                  <a:txBody>
                    <a:bodyPr/>
                    <a:lstStyle/>
                    <a:p>
                      <a:r>
                        <a:rPr lang="en-US" sz="1000" dirty="0" err="1">
                          <a:latin typeface="Segoe UI" panose="020B0502040204020203" pitchFamily="34" charset="0"/>
                          <a:cs typeface="Segoe UI" panose="020B0502040204020203" pitchFamily="34" charset="0"/>
                        </a:rPr>
                        <a:t>mdp_id</a:t>
                      </a:r>
                      <a:endParaRPr lang="en-US" sz="1000" dirty="0">
                        <a:latin typeface="Segoe UI" panose="020B0502040204020203" pitchFamily="34" charset="0"/>
                        <a:cs typeface="Segoe UI" panose="020B0502040204020203" pitchFamily="34" charset="0"/>
                      </a:endParaRPr>
                    </a:p>
                  </a:txBody>
                  <a:tcPr/>
                </a:tc>
                <a:tc>
                  <a:txBody>
                    <a:bodyPr/>
                    <a:lstStyle/>
                    <a:p>
                      <a:r>
                        <a:rPr lang="en-US" sz="1000" dirty="0">
                          <a:latin typeface="Segoe UI" panose="020B0502040204020203" pitchFamily="34" charset="0"/>
                          <a:cs typeface="Segoe UI" panose="020B0502040204020203" pitchFamily="34" charset="0"/>
                        </a:rPr>
                        <a:t>string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Segoe UI" panose="020B0502040204020203" pitchFamily="34" charset="0"/>
                          <a:cs typeface="Segoe UI" panose="020B0502040204020203" pitchFamily="34" charset="0"/>
                        </a:rPr>
                        <a:t>A unique ID for the episode (e.g. an entire playthrough of a game)</a:t>
                      </a:r>
                    </a:p>
                  </a:txBody>
                  <a:tcPr/>
                </a:tc>
                <a:extLst>
                  <a:ext uri="{0D108BD9-81ED-4DB2-BD59-A6C34878D82A}">
                    <a16:rowId xmlns:a16="http://schemas.microsoft.com/office/drawing/2014/main" val="943695608"/>
                  </a:ext>
                </a:extLst>
              </a:tr>
              <a:tr h="205853">
                <a:tc>
                  <a:txBody>
                    <a:bodyPr/>
                    <a:lstStyle/>
                    <a:p>
                      <a:r>
                        <a:rPr lang="en-US" sz="1000" dirty="0" err="1">
                          <a:latin typeface="Segoe UI" panose="020B0502040204020203" pitchFamily="34" charset="0"/>
                          <a:cs typeface="Segoe UI" panose="020B0502040204020203" pitchFamily="34" charset="0"/>
                        </a:rPr>
                        <a:t>sequence_number</a:t>
                      </a:r>
                      <a:endParaRPr lang="en-US" sz="1000" dirty="0">
                        <a:latin typeface="Segoe UI" panose="020B0502040204020203" pitchFamily="34" charset="0"/>
                        <a:cs typeface="Segoe UI" panose="020B0502040204020203" pitchFamily="34" charset="0"/>
                      </a:endParaRPr>
                    </a:p>
                  </a:txBody>
                  <a:tcPr/>
                </a:tc>
                <a:tc>
                  <a:txBody>
                    <a:bodyPr/>
                    <a:lstStyle/>
                    <a:p>
                      <a:r>
                        <a:rPr lang="en-US" sz="1000" dirty="0" err="1">
                          <a:latin typeface="Segoe UI" panose="020B0502040204020203" pitchFamily="34" charset="0"/>
                          <a:cs typeface="Segoe UI" panose="020B0502040204020203" pitchFamily="34" charset="0"/>
                        </a:rPr>
                        <a:t>bigint</a:t>
                      </a:r>
                      <a:endParaRPr lang="en-US" sz="1000" dirty="0">
                        <a:latin typeface="Segoe UI" panose="020B0502040204020203" pitchFamily="34" charset="0"/>
                        <a:cs typeface="Segoe UI" panose="020B05020402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Segoe UI" panose="020B0502040204020203" pitchFamily="34" charset="0"/>
                          <a:cs typeface="Segoe UI" panose="020B0502040204020203" pitchFamily="34" charset="0"/>
                        </a:rPr>
                        <a:t>Defines the ordering of states in an MDP (e.g. the timestamp of an event)</a:t>
                      </a:r>
                    </a:p>
                  </a:txBody>
                  <a:tcPr/>
                </a:tc>
                <a:extLst>
                  <a:ext uri="{0D108BD9-81ED-4DB2-BD59-A6C34878D82A}">
                    <a16:rowId xmlns:a16="http://schemas.microsoft.com/office/drawing/2014/main" val="2119241633"/>
                  </a:ext>
                </a:extLst>
              </a:tr>
              <a:tr h="205853">
                <a:tc>
                  <a:txBody>
                    <a:bodyPr/>
                    <a:lstStyle/>
                    <a:p>
                      <a:r>
                        <a:rPr lang="en-US" sz="1000" dirty="0" err="1">
                          <a:latin typeface="Segoe UI" panose="020B0502040204020203" pitchFamily="34" charset="0"/>
                          <a:cs typeface="Segoe UI" panose="020B0502040204020203" pitchFamily="34" charset="0"/>
                        </a:rPr>
                        <a:t>sequence_number_ordinal</a:t>
                      </a:r>
                      <a:endParaRPr lang="en-US" sz="1000" dirty="0">
                        <a:latin typeface="Segoe UI" panose="020B0502040204020203" pitchFamily="34" charset="0"/>
                        <a:cs typeface="Segoe UI" panose="020B0502040204020203" pitchFamily="34" charset="0"/>
                      </a:endParaRPr>
                    </a:p>
                  </a:txBody>
                  <a:tcPr/>
                </a:tc>
                <a:tc>
                  <a:txBody>
                    <a:bodyPr/>
                    <a:lstStyle/>
                    <a:p>
                      <a:r>
                        <a:rPr lang="en-US" sz="1000" dirty="0" err="1">
                          <a:latin typeface="Segoe UI" panose="020B0502040204020203" pitchFamily="34" charset="0"/>
                          <a:cs typeface="Segoe UI" panose="020B0502040204020203" pitchFamily="34" charset="0"/>
                        </a:rPr>
                        <a:t>bigint</a:t>
                      </a:r>
                      <a:endParaRPr lang="en-US" sz="1000" dirty="0">
                        <a:latin typeface="Segoe UI" panose="020B0502040204020203" pitchFamily="34" charset="0"/>
                        <a:cs typeface="Segoe UI" panose="020B0502040204020203" pitchFamily="34" charset="0"/>
                      </a:endParaRPr>
                    </a:p>
                  </a:txBody>
                  <a:tcPr/>
                </a:tc>
                <a:tc>
                  <a:txBody>
                    <a:bodyPr/>
                    <a:lstStyle/>
                    <a:p>
                      <a:r>
                        <a:rPr lang="en-US" sz="1000" dirty="0">
                          <a:latin typeface="Segoe UI" panose="020B0502040204020203" pitchFamily="34" charset="0"/>
                          <a:cs typeface="Segoe UI" panose="020B0502040204020203" pitchFamily="34" charset="0"/>
                        </a:rPr>
                        <a:t>A number representing the location of the state in the MDP (at most one row with the same </a:t>
                      </a:r>
                      <a:r>
                        <a:rPr lang="en-US" sz="1000" dirty="0" err="1">
                          <a:latin typeface="Segoe UI" panose="020B0502040204020203" pitchFamily="34" charset="0"/>
                          <a:cs typeface="Segoe UI" panose="020B0502040204020203" pitchFamily="34" charset="0"/>
                        </a:rPr>
                        <a:t>mdp_id</a:t>
                      </a:r>
                      <a:r>
                        <a:rPr lang="en-US" sz="1000" dirty="0">
                          <a:latin typeface="Segoe UI" panose="020B0502040204020203" pitchFamily="34" charset="0"/>
                          <a:cs typeface="Segoe UI" panose="020B0502040204020203" pitchFamily="34" charset="0"/>
                        </a:rPr>
                        <a:t> + </a:t>
                      </a:r>
                      <a:r>
                        <a:rPr lang="en-US" sz="1000" dirty="0" err="1">
                          <a:latin typeface="Segoe UI" panose="020B0502040204020203" pitchFamily="34" charset="0"/>
                          <a:cs typeface="Segoe UI" panose="020B0502040204020203" pitchFamily="34" charset="0"/>
                        </a:rPr>
                        <a:t>sequence_number_ordinal</a:t>
                      </a:r>
                      <a:r>
                        <a:rPr lang="en-US" sz="1000" dirty="0">
                          <a:latin typeface="Segoe UI" panose="020B0502040204020203" pitchFamily="34" charset="0"/>
                          <a:cs typeface="Segoe UI" panose="020B0502040204020203" pitchFamily="34" charset="0"/>
                        </a:rPr>
                        <a:t>) so Unique key = </a:t>
                      </a:r>
                      <a:r>
                        <a:rPr lang="en-US" sz="1000" dirty="0" err="1">
                          <a:latin typeface="Segoe UI" panose="020B0502040204020203" pitchFamily="34" charset="0"/>
                          <a:cs typeface="Segoe UI" panose="020B0502040204020203" pitchFamily="34" charset="0"/>
                        </a:rPr>
                        <a:t>mdp_id</a:t>
                      </a:r>
                      <a:r>
                        <a:rPr lang="en-US" sz="1000" dirty="0">
                          <a:latin typeface="Segoe UI" panose="020B0502040204020203" pitchFamily="34" charset="0"/>
                          <a:cs typeface="Segoe UI" panose="020B0502040204020203" pitchFamily="34" charset="0"/>
                        </a:rPr>
                        <a:t> + </a:t>
                      </a:r>
                      <a:r>
                        <a:rPr lang="en-US" sz="1000" dirty="0" err="1">
                          <a:latin typeface="Segoe UI" panose="020B0502040204020203" pitchFamily="34" charset="0"/>
                          <a:cs typeface="Segoe UI" panose="020B0502040204020203" pitchFamily="34" charset="0"/>
                        </a:rPr>
                        <a:t>sequence_number_ordinal</a:t>
                      </a:r>
                      <a:endParaRPr lang="en-US" sz="1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373163390"/>
                  </a:ext>
                </a:extLst>
              </a:tr>
              <a:tr h="205853">
                <a:tc>
                  <a:txBody>
                    <a:bodyPr/>
                    <a:lstStyle/>
                    <a:p>
                      <a:r>
                        <a:rPr lang="en-US" sz="1000" dirty="0" err="1">
                          <a:latin typeface="Segoe UI" panose="020B0502040204020203" pitchFamily="34" charset="0"/>
                          <a:cs typeface="Segoe UI" panose="020B0502040204020203" pitchFamily="34" charset="0"/>
                        </a:rPr>
                        <a:t>state_features</a:t>
                      </a:r>
                      <a:endParaRPr lang="en-US" sz="1000" dirty="0">
                        <a:latin typeface="Segoe UI" panose="020B0502040204020203" pitchFamily="34" charset="0"/>
                        <a:cs typeface="Segoe UI" panose="020B0502040204020203" pitchFamily="34" charset="0"/>
                      </a:endParaRPr>
                    </a:p>
                  </a:txBody>
                  <a:tcPr/>
                </a:tc>
                <a:tc>
                  <a:txBody>
                    <a:bodyPr/>
                    <a:lstStyle/>
                    <a:p>
                      <a:r>
                        <a:rPr lang="en-US" sz="1000" dirty="0">
                          <a:latin typeface="Segoe UI" panose="020B0502040204020203" pitchFamily="34" charset="0"/>
                          <a:cs typeface="Segoe UI" panose="020B0502040204020203" pitchFamily="34" charset="0"/>
                        </a:rPr>
                        <a:t>map&lt;string, double&gt;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Segoe UI" panose="020B0502040204020203" pitchFamily="34" charset="0"/>
                          <a:cs typeface="Segoe UI" panose="020B0502040204020203" pitchFamily="34" charset="0"/>
                        </a:rPr>
                        <a:t>The features of the current step that are independent on the action</a:t>
                      </a:r>
                    </a:p>
                  </a:txBody>
                  <a:tcPr/>
                </a:tc>
                <a:extLst>
                  <a:ext uri="{0D108BD9-81ED-4DB2-BD59-A6C34878D82A}">
                    <a16:rowId xmlns:a16="http://schemas.microsoft.com/office/drawing/2014/main" val="3430057190"/>
                  </a:ext>
                </a:extLst>
              </a:tr>
              <a:tr h="205853">
                <a:tc>
                  <a:txBody>
                    <a:bodyPr/>
                    <a:lstStyle/>
                    <a:p>
                      <a:r>
                        <a:rPr lang="en-US" sz="1000" dirty="0" err="1">
                          <a:latin typeface="Segoe UI" panose="020B0502040204020203" pitchFamily="34" charset="0"/>
                          <a:cs typeface="Segoe UI" panose="020B0502040204020203" pitchFamily="34" charset="0"/>
                        </a:rPr>
                        <a:t>possible_actions</a:t>
                      </a:r>
                      <a:endParaRPr lang="en-US" sz="1000" dirty="0">
                        <a:latin typeface="Segoe UI" panose="020B0502040204020203" pitchFamily="34" charset="0"/>
                        <a:cs typeface="Segoe UI" panose="020B0502040204020203" pitchFamily="34" charset="0"/>
                      </a:endParaRPr>
                    </a:p>
                  </a:txBody>
                  <a:tcPr/>
                </a:tc>
                <a:tc>
                  <a:txBody>
                    <a:bodyPr/>
                    <a:lstStyle/>
                    <a:p>
                      <a:r>
                        <a:rPr lang="en-US" sz="1000" dirty="0">
                          <a:latin typeface="Segoe UI" panose="020B0502040204020203" pitchFamily="34" charset="0"/>
                          <a:cs typeface="Segoe UI" panose="020B0502040204020203" pitchFamily="34" charset="0"/>
                        </a:rPr>
                        <a:t>array&lt;string&gt; or array&lt;map&lt;string, double&gt;&gt;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Segoe UI" panose="020B0502040204020203" pitchFamily="34" charset="0"/>
                          <a:cs typeface="Segoe UI" panose="020B0502040204020203" pitchFamily="34" charset="0"/>
                        </a:rPr>
                        <a:t>A list of actions that were possible at the current step</a:t>
                      </a:r>
                    </a:p>
                  </a:txBody>
                  <a:tcPr/>
                </a:tc>
                <a:extLst>
                  <a:ext uri="{0D108BD9-81ED-4DB2-BD59-A6C34878D82A}">
                    <a16:rowId xmlns:a16="http://schemas.microsoft.com/office/drawing/2014/main" val="2537970174"/>
                  </a:ext>
                </a:extLst>
              </a:tr>
              <a:tr h="205853">
                <a:tc>
                  <a:txBody>
                    <a:bodyPr/>
                    <a:lstStyle/>
                    <a:p>
                      <a:r>
                        <a:rPr lang="en-US" sz="1000" dirty="0" err="1">
                          <a:latin typeface="Segoe UI" panose="020B0502040204020203" pitchFamily="34" charset="0"/>
                          <a:cs typeface="Segoe UI" panose="020B0502040204020203" pitchFamily="34" charset="0"/>
                        </a:rPr>
                        <a:t>action_probability</a:t>
                      </a:r>
                      <a:endParaRPr lang="en-US" sz="1000" dirty="0">
                        <a:latin typeface="Segoe UI" panose="020B0502040204020203" pitchFamily="34" charset="0"/>
                        <a:cs typeface="Segoe UI" panose="020B0502040204020203" pitchFamily="34" charset="0"/>
                      </a:endParaRPr>
                    </a:p>
                  </a:txBody>
                  <a:tcPr/>
                </a:tc>
                <a:tc>
                  <a:txBody>
                    <a:bodyPr/>
                    <a:lstStyle/>
                    <a:p>
                      <a:r>
                        <a:rPr lang="en-US" sz="1000" dirty="0">
                          <a:latin typeface="Segoe UI" panose="020B0502040204020203" pitchFamily="34" charset="0"/>
                          <a:cs typeface="Segoe UI" panose="020B0502040204020203" pitchFamily="34" charset="0"/>
                        </a:rPr>
                        <a:t>double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Segoe UI" panose="020B0502040204020203" pitchFamily="34" charset="0"/>
                          <a:cs typeface="Segoe UI" panose="020B0502040204020203" pitchFamily="34" charset="0"/>
                        </a:rPr>
                        <a:t>The probability that this action was taken</a:t>
                      </a:r>
                    </a:p>
                  </a:txBody>
                  <a:tcPr/>
                </a:tc>
                <a:extLst>
                  <a:ext uri="{0D108BD9-81ED-4DB2-BD59-A6C34878D82A}">
                    <a16:rowId xmlns:a16="http://schemas.microsoft.com/office/drawing/2014/main" val="3590978517"/>
                  </a:ext>
                </a:extLst>
              </a:tr>
              <a:tr h="205853">
                <a:tc>
                  <a:txBody>
                    <a:bodyPr/>
                    <a:lstStyle/>
                    <a:p>
                      <a:r>
                        <a:rPr lang="en-US" sz="1000" dirty="0">
                          <a:latin typeface="Segoe UI" panose="020B0502040204020203" pitchFamily="34" charset="0"/>
                          <a:cs typeface="Segoe UI" panose="020B0502040204020203" pitchFamily="34" charset="0"/>
                        </a:rPr>
                        <a:t>action</a:t>
                      </a:r>
                    </a:p>
                  </a:txBody>
                  <a:tcPr/>
                </a:tc>
                <a:tc>
                  <a:txBody>
                    <a:bodyPr/>
                    <a:lstStyle/>
                    <a:p>
                      <a:r>
                        <a:rPr lang="en-US" sz="1000" dirty="0">
                          <a:latin typeface="Segoe UI" panose="020B0502040204020203" pitchFamily="34" charset="0"/>
                          <a:cs typeface="Segoe UI" panose="020B0502040204020203" pitchFamily="34" charset="0"/>
                        </a:rPr>
                        <a:t>string or map&lt;string, double&gt;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Segoe UI" panose="020B0502040204020203" pitchFamily="34" charset="0"/>
                          <a:cs typeface="Segoe UI" panose="020B0502040204020203" pitchFamily="34" charset="0"/>
                        </a:rPr>
                        <a:t>The name of the action chosen</a:t>
                      </a:r>
                    </a:p>
                  </a:txBody>
                  <a:tcPr/>
                </a:tc>
                <a:extLst>
                  <a:ext uri="{0D108BD9-81ED-4DB2-BD59-A6C34878D82A}">
                    <a16:rowId xmlns:a16="http://schemas.microsoft.com/office/drawing/2014/main" val="1701445754"/>
                  </a:ext>
                </a:extLst>
              </a:tr>
              <a:tr h="205853">
                <a:tc>
                  <a:txBody>
                    <a:bodyPr/>
                    <a:lstStyle/>
                    <a:p>
                      <a:r>
                        <a:rPr lang="en-US" sz="1000" dirty="0">
                          <a:latin typeface="Segoe UI" panose="020B0502040204020203" pitchFamily="34" charset="0"/>
                          <a:cs typeface="Segoe UI" panose="020B0502040204020203" pitchFamily="34" charset="0"/>
                        </a:rPr>
                        <a:t>reward</a:t>
                      </a:r>
                    </a:p>
                  </a:txBody>
                  <a:tcPr/>
                </a:tc>
                <a:tc>
                  <a:txBody>
                    <a:bodyPr/>
                    <a:lstStyle/>
                    <a:p>
                      <a:r>
                        <a:rPr lang="en-US" sz="1000" dirty="0">
                          <a:latin typeface="Segoe UI" panose="020B0502040204020203" pitchFamily="34" charset="0"/>
                          <a:cs typeface="Segoe UI" panose="020B0502040204020203" pitchFamily="34" charset="0"/>
                        </a:rPr>
                        <a:t>double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Segoe UI" panose="020B0502040204020203" pitchFamily="34" charset="0"/>
                          <a:cs typeface="Segoe UI" panose="020B0502040204020203" pitchFamily="34" charset="0"/>
                        </a:rPr>
                        <a:t>The reward at this state/action</a:t>
                      </a:r>
                    </a:p>
                  </a:txBody>
                  <a:tcPr/>
                </a:tc>
                <a:extLst>
                  <a:ext uri="{0D108BD9-81ED-4DB2-BD59-A6C34878D82A}">
                    <a16:rowId xmlns:a16="http://schemas.microsoft.com/office/drawing/2014/main" val="2236615179"/>
                  </a:ext>
                </a:extLst>
              </a:tr>
              <a:tr h="205853">
                <a:tc>
                  <a:txBody>
                    <a:bodyPr/>
                    <a:lstStyle/>
                    <a:p>
                      <a:r>
                        <a:rPr lang="en-US" sz="1000" dirty="0" err="1">
                          <a:latin typeface="Segoe UI" panose="020B0502040204020203" pitchFamily="34" charset="0"/>
                          <a:cs typeface="Segoe UI" panose="020B0502040204020203" pitchFamily="34" charset="0"/>
                        </a:rPr>
                        <a:t>next_state_features</a:t>
                      </a:r>
                      <a:endParaRPr lang="en-US" sz="1000" dirty="0">
                        <a:latin typeface="Segoe UI" panose="020B0502040204020203" pitchFamily="34" charset="0"/>
                        <a:cs typeface="Segoe UI" panose="020B0502040204020203" pitchFamily="34" charset="0"/>
                      </a:endParaRPr>
                    </a:p>
                  </a:txBody>
                  <a:tcPr/>
                </a:tc>
                <a:tc>
                  <a:txBody>
                    <a:bodyPr/>
                    <a:lstStyle/>
                    <a:p>
                      <a:r>
                        <a:rPr lang="en-US" sz="1000" dirty="0">
                          <a:latin typeface="Segoe UI" panose="020B0502040204020203" pitchFamily="34" charset="0"/>
                          <a:cs typeface="Segoe UI" panose="020B0502040204020203" pitchFamily="34" charset="0"/>
                        </a:rPr>
                        <a:t>map&lt;string, double&gt;</a:t>
                      </a:r>
                    </a:p>
                  </a:txBody>
                  <a:tcPr/>
                </a:tc>
                <a:tc>
                  <a:txBody>
                    <a:bodyPr/>
                    <a:lstStyle/>
                    <a:p>
                      <a:r>
                        <a:rPr lang="en-US" sz="1000" dirty="0">
                          <a:latin typeface="Segoe UI" panose="020B0502040204020203" pitchFamily="34" charset="0"/>
                          <a:cs typeface="Segoe UI" panose="020B0502040204020203" pitchFamily="34" charset="0"/>
                        </a:rPr>
                        <a:t>The features of the subsequent step that are action-independent</a:t>
                      </a:r>
                    </a:p>
                  </a:txBody>
                  <a:tcPr/>
                </a:tc>
                <a:extLst>
                  <a:ext uri="{0D108BD9-81ED-4DB2-BD59-A6C34878D82A}">
                    <a16:rowId xmlns:a16="http://schemas.microsoft.com/office/drawing/2014/main" val="3921531028"/>
                  </a:ext>
                </a:extLst>
              </a:tr>
              <a:tr h="205853">
                <a:tc>
                  <a:txBody>
                    <a:bodyPr/>
                    <a:lstStyle/>
                    <a:p>
                      <a:r>
                        <a:rPr lang="en-US" sz="1000" dirty="0" err="1">
                          <a:latin typeface="Segoe UI" panose="020B0502040204020203" pitchFamily="34" charset="0"/>
                          <a:cs typeface="Segoe UI" panose="020B0502040204020203" pitchFamily="34" charset="0"/>
                        </a:rPr>
                        <a:t>possible_next_actions</a:t>
                      </a:r>
                      <a:endParaRPr lang="en-US" sz="1000" dirty="0">
                        <a:latin typeface="Segoe UI" panose="020B0502040204020203" pitchFamily="34" charset="0"/>
                        <a:cs typeface="Segoe UI" panose="020B0502040204020203" pitchFamily="34" charset="0"/>
                      </a:endParaRPr>
                    </a:p>
                  </a:txBody>
                  <a:tcPr/>
                </a:tc>
                <a:tc>
                  <a:txBody>
                    <a:bodyPr/>
                    <a:lstStyle/>
                    <a:p>
                      <a:r>
                        <a:rPr lang="en-US" sz="1000" dirty="0">
                          <a:latin typeface="Segoe UI" panose="020B0502040204020203" pitchFamily="34" charset="0"/>
                          <a:cs typeface="Segoe UI" panose="020B0502040204020203" pitchFamily="34" charset="0"/>
                        </a:rPr>
                        <a:t>array&lt;string&gt; or array&lt;map&lt;string, double&gt;&gt;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Segoe UI" panose="020B0502040204020203" pitchFamily="34" charset="0"/>
                          <a:cs typeface="Segoe UI" panose="020B0502040204020203" pitchFamily="34" charset="0"/>
                        </a:rPr>
                        <a:t>A list of actions that were possible at the next step</a:t>
                      </a:r>
                    </a:p>
                  </a:txBody>
                  <a:tcPr/>
                </a:tc>
                <a:extLst>
                  <a:ext uri="{0D108BD9-81ED-4DB2-BD59-A6C34878D82A}">
                    <a16:rowId xmlns:a16="http://schemas.microsoft.com/office/drawing/2014/main" val="3001888785"/>
                  </a:ext>
                </a:extLst>
              </a:tr>
              <a:tr h="205853">
                <a:tc>
                  <a:txBody>
                    <a:bodyPr/>
                    <a:lstStyle/>
                    <a:p>
                      <a:r>
                        <a:rPr lang="en-US" sz="1000" dirty="0" err="1">
                          <a:latin typeface="Segoe UI" panose="020B0502040204020203" pitchFamily="34" charset="0"/>
                          <a:cs typeface="Segoe UI" panose="020B0502040204020203" pitchFamily="34" charset="0"/>
                        </a:rPr>
                        <a:t>next_action</a:t>
                      </a:r>
                      <a:endParaRPr lang="en-US" sz="1000" dirty="0">
                        <a:latin typeface="Segoe UI" panose="020B0502040204020203" pitchFamily="34" charset="0"/>
                        <a:cs typeface="Segoe UI" panose="020B0502040204020203" pitchFamily="34" charset="0"/>
                      </a:endParaRPr>
                    </a:p>
                  </a:txBody>
                  <a:tcPr/>
                </a:tc>
                <a:tc>
                  <a:txBody>
                    <a:bodyPr/>
                    <a:lstStyle/>
                    <a:p>
                      <a:r>
                        <a:rPr lang="en-US" sz="1000" dirty="0">
                          <a:latin typeface="Segoe UI" panose="020B0502040204020203" pitchFamily="34" charset="0"/>
                          <a:cs typeface="Segoe UI" panose="020B0502040204020203" pitchFamily="34" charset="0"/>
                        </a:rPr>
                        <a:t>string or map&lt;string, double&gt;</a:t>
                      </a:r>
                    </a:p>
                  </a:txBody>
                  <a:tcPr/>
                </a:tc>
                <a:tc>
                  <a:txBody>
                    <a:bodyPr/>
                    <a:lstStyle/>
                    <a:p>
                      <a:r>
                        <a:rPr lang="en-US" sz="1000" dirty="0">
                          <a:latin typeface="Segoe UI" panose="020B0502040204020203" pitchFamily="34" charset="0"/>
                          <a:cs typeface="Segoe UI" panose="020B0502040204020203" pitchFamily="34" charset="0"/>
                        </a:rPr>
                        <a:t>The action taken at the next step</a:t>
                      </a:r>
                    </a:p>
                  </a:txBody>
                  <a:tcPr/>
                </a:tc>
                <a:extLst>
                  <a:ext uri="{0D108BD9-81ED-4DB2-BD59-A6C34878D82A}">
                    <a16:rowId xmlns:a16="http://schemas.microsoft.com/office/drawing/2014/main" val="1516986910"/>
                  </a:ext>
                </a:extLst>
              </a:tr>
              <a:tr h="205853">
                <a:tc>
                  <a:txBody>
                    <a:bodyPr/>
                    <a:lstStyle/>
                    <a:p>
                      <a:r>
                        <a:rPr lang="en-US" sz="1000" dirty="0" err="1">
                          <a:latin typeface="Segoe UI" panose="020B0502040204020203" pitchFamily="34" charset="0"/>
                          <a:cs typeface="Segoe UI" panose="020B0502040204020203" pitchFamily="34" charset="0"/>
                        </a:rPr>
                        <a:t>time_diff</a:t>
                      </a:r>
                      <a:endParaRPr lang="en-US" sz="1000" dirty="0">
                        <a:latin typeface="Segoe UI" panose="020B0502040204020203" pitchFamily="34" charset="0"/>
                        <a:cs typeface="Segoe UI" panose="020B0502040204020203" pitchFamily="34" charset="0"/>
                      </a:endParaRPr>
                    </a:p>
                  </a:txBody>
                  <a:tcPr/>
                </a:tc>
                <a:tc>
                  <a:txBody>
                    <a:bodyPr/>
                    <a:lstStyle/>
                    <a:p>
                      <a:r>
                        <a:rPr lang="en-US" sz="1000" dirty="0" err="1">
                          <a:latin typeface="Segoe UI" panose="020B0502040204020203" pitchFamily="34" charset="0"/>
                          <a:cs typeface="Segoe UI" panose="020B0502040204020203" pitchFamily="34" charset="0"/>
                        </a:rPr>
                        <a:t>bigint</a:t>
                      </a:r>
                      <a:endParaRPr lang="en-US" sz="1000" dirty="0">
                        <a:latin typeface="Segoe UI" panose="020B0502040204020203" pitchFamily="34" charset="0"/>
                        <a:cs typeface="Segoe UI" panose="020B0502040204020203" pitchFamily="34" charset="0"/>
                      </a:endParaRPr>
                    </a:p>
                  </a:txBody>
                  <a:tcPr/>
                </a:tc>
                <a:tc>
                  <a:txBody>
                    <a:bodyPr/>
                    <a:lstStyle/>
                    <a:p>
                      <a:r>
                        <a:rPr lang="en-US" sz="1000" dirty="0">
                          <a:latin typeface="Segoe UI" panose="020B0502040204020203" pitchFamily="34" charset="0"/>
                          <a:cs typeface="Segoe UI" panose="020B0502040204020203" pitchFamily="34" charset="0"/>
                        </a:rPr>
                        <a:t>A number representing the number of states between the current state and next state (this column also allows us to know how many states are missing which can be used to adjust the discount factor)</a:t>
                      </a:r>
                    </a:p>
                  </a:txBody>
                  <a:tcPr/>
                </a:tc>
                <a:extLst>
                  <a:ext uri="{0D108BD9-81ED-4DB2-BD59-A6C34878D82A}">
                    <a16:rowId xmlns:a16="http://schemas.microsoft.com/office/drawing/2014/main" val="1987830018"/>
                  </a:ext>
                </a:extLst>
              </a:tr>
              <a:tr h="0">
                <a:tc>
                  <a:txBody>
                    <a:bodyPr/>
                    <a:lstStyle/>
                    <a:p>
                      <a:r>
                        <a:rPr lang="en-US" sz="1000" dirty="0">
                          <a:latin typeface="Segoe UI" panose="020B0502040204020203" pitchFamily="34" charset="0"/>
                          <a:cs typeface="Segoe UI" panose="020B0502040204020203" pitchFamily="34" charset="0"/>
                        </a:rPr>
                        <a:t>metrics</a:t>
                      </a:r>
                    </a:p>
                  </a:txBody>
                  <a:tcPr/>
                </a:tc>
                <a:tc>
                  <a:txBody>
                    <a:bodyPr/>
                    <a:lstStyle/>
                    <a:p>
                      <a:endParaRPr lang="en-US" sz="1000" dirty="0">
                        <a:latin typeface="Segoe UI" panose="020B0502040204020203" pitchFamily="34" charset="0"/>
                        <a:cs typeface="Segoe UI" panose="020B0502040204020203" pitchFamily="34" charset="0"/>
                      </a:endParaRPr>
                    </a:p>
                  </a:txBody>
                  <a:tcPr/>
                </a:tc>
                <a:tc>
                  <a:txBody>
                    <a:bodyPr/>
                    <a:lstStyle/>
                    <a:p>
                      <a:endParaRPr lang="en-US" sz="1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511347550"/>
                  </a:ext>
                </a:extLst>
              </a:tr>
            </a:tbl>
          </a:graphicData>
        </a:graphic>
      </p:graphicFrame>
      <p:cxnSp>
        <p:nvCxnSpPr>
          <p:cNvPr id="8" name="Straight Arrow Connector 7">
            <a:extLst>
              <a:ext uri="{FF2B5EF4-FFF2-40B4-BE49-F238E27FC236}">
                <a16:creationId xmlns:a16="http://schemas.microsoft.com/office/drawing/2014/main" id="{C2022C78-9825-4FEA-9591-94343E1A9F1A}"/>
              </a:ext>
            </a:extLst>
          </p:cNvPr>
          <p:cNvCxnSpPr>
            <a:cxnSpLocks/>
          </p:cNvCxnSpPr>
          <p:nvPr/>
        </p:nvCxnSpPr>
        <p:spPr>
          <a:xfrm>
            <a:off x="6096000" y="2105637"/>
            <a:ext cx="0" cy="4018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526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368</Words>
  <Application>Microsoft Office PowerPoint</Application>
  <PresentationFormat>Widescreen</PresentationFormat>
  <Paragraphs>54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Segoe UI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Xavier Geerinck</dc:creator>
  <cp:lastModifiedBy>Xavier Geerinck</cp:lastModifiedBy>
  <cp:revision>3</cp:revision>
  <dcterms:created xsi:type="dcterms:W3CDTF">2018-12-02T16:19:06Z</dcterms:created>
  <dcterms:modified xsi:type="dcterms:W3CDTF">2018-12-02T16:44:45Z</dcterms:modified>
</cp:coreProperties>
</file>