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53"/>
  </p:normalViewPr>
  <p:slideViewPr>
    <p:cSldViewPr snapToGrid="0" snapToObjects="1" showGuides="1">
      <p:cViewPr varScale="1">
        <p:scale>
          <a:sx n="95" d="100"/>
          <a:sy n="95" d="100"/>
        </p:scale>
        <p:origin x="68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6/24/21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6/24/21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eo.nyu.edu/catalog/stanford-fc944xn14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DC301-6158-3143-A0C7-5D5B239D5AFE}"/>
              </a:ext>
            </a:extLst>
          </p:cNvPr>
          <p:cNvSpPr>
            <a:spLocks noGrp="1"/>
          </p:cNvSpPr>
          <p:nvPr>
            <p:ph type="ctrTitle"/>
          </p:nvPr>
        </p:nvSpPr>
        <p:spPr/>
        <p:txBody>
          <a:bodyPr/>
          <a:lstStyle/>
          <a:p>
            <a:r>
              <a:rPr lang="en-US" altLang="zh-CN" b="1" dirty="0"/>
              <a:t>Exploring Suburbs in Great Sydney</a:t>
            </a:r>
            <a:br>
              <a:rPr lang="en-US" altLang="zh-CN" b="1" dirty="0"/>
            </a:br>
            <a:endParaRPr kumimoji="1" lang="zh-CN" altLang="en-US" dirty="0"/>
          </a:p>
        </p:txBody>
      </p:sp>
      <p:sp>
        <p:nvSpPr>
          <p:cNvPr id="3" name="副标题 2">
            <a:extLst>
              <a:ext uri="{FF2B5EF4-FFF2-40B4-BE49-F238E27FC236}">
                <a16:creationId xmlns:a16="http://schemas.microsoft.com/office/drawing/2014/main" id="{07FEE045-4333-184F-BCEE-D5485157CCFE}"/>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54922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DF2AB-DF52-AD44-B0DD-FE1D313DFECB}"/>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B474F0F9-8073-3648-8843-10CB01F30A73}"/>
              </a:ext>
            </a:extLst>
          </p:cNvPr>
          <p:cNvSpPr>
            <a:spLocks noGrp="1"/>
          </p:cNvSpPr>
          <p:nvPr>
            <p:ph idx="1"/>
          </p:nvPr>
        </p:nvSpPr>
        <p:spPr/>
        <p:txBody>
          <a:bodyPr/>
          <a:lstStyle/>
          <a:p>
            <a:r>
              <a:rPr lang="en-US" altLang="zh-CN" dirty="0"/>
              <a:t>If a person is an office supply and pet lover, willing to drive around, it will be nice to live in Bankstown.</a:t>
            </a:r>
          </a:p>
          <a:p>
            <a:r>
              <a:rPr lang="en-US" altLang="zh-CN" dirty="0"/>
              <a:t>If a person is interested in seas and drinks, living in neighborhoods like Hunters Hill, </a:t>
            </a:r>
            <a:r>
              <a:rPr lang="en-US" altLang="zh-CN" dirty="0" err="1"/>
              <a:t>Parramata</a:t>
            </a:r>
            <a:r>
              <a:rPr lang="en-US" altLang="zh-CN" dirty="0"/>
              <a:t> and Sydney etc. will be ideal.</a:t>
            </a:r>
          </a:p>
          <a:p>
            <a:r>
              <a:rPr lang="en-US" altLang="zh-CN" dirty="0"/>
              <a:t>If a person is a food and drink lover, Pittwater is a good choice.</a:t>
            </a:r>
          </a:p>
          <a:p>
            <a:r>
              <a:rPr lang="en-US" altLang="zh-CN" dirty="0"/>
              <a:t>If a person is sporty and likes to hang out, it is a good choice to live in </a:t>
            </a:r>
            <a:r>
              <a:rPr lang="en-US" altLang="zh-CN" dirty="0" err="1"/>
              <a:t>Ashfiels</a:t>
            </a:r>
            <a:r>
              <a:rPr lang="en-US" altLang="zh-CN" dirty="0"/>
              <a:t>, Canada Bay and Blacktown etc.</a:t>
            </a:r>
          </a:p>
          <a:p>
            <a:r>
              <a:rPr lang="en-US" altLang="zh-CN" dirty="0"/>
              <a:t>If a person is a food lover but also loves boating, Holroyd, </a:t>
            </a:r>
            <a:r>
              <a:rPr lang="en-US" altLang="zh-CN" dirty="0" err="1"/>
              <a:t>Mosman</a:t>
            </a:r>
            <a:r>
              <a:rPr lang="en-US" altLang="zh-CN" dirty="0"/>
              <a:t> and Ryde etc. are on top of the list.</a:t>
            </a:r>
          </a:p>
        </p:txBody>
      </p:sp>
    </p:spTree>
    <p:extLst>
      <p:ext uri="{BB962C8B-B14F-4D97-AF65-F5344CB8AC3E}">
        <p14:creationId xmlns:p14="http://schemas.microsoft.com/office/powerpoint/2010/main" val="318442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6EE65188-BA95-AD4F-95BD-2CD9914C7A34}"/>
              </a:ext>
            </a:extLst>
          </p:cNvPr>
          <p:cNvSpPr>
            <a:spLocks noGrp="1"/>
          </p:cNvSpPr>
          <p:nvPr>
            <p:ph type="title"/>
          </p:nvPr>
        </p:nvSpPr>
        <p:spPr>
          <a:xfrm>
            <a:off x="1539116" y="864108"/>
            <a:ext cx="3073914" cy="5120639"/>
          </a:xfrm>
        </p:spPr>
        <p:txBody>
          <a:bodyPr>
            <a:normAutofit/>
          </a:bodyPr>
          <a:lstStyle/>
          <a:p>
            <a:pPr algn="r"/>
            <a:r>
              <a:rPr kumimoji="1" lang="en-US" altLang="zh-CN">
                <a:solidFill>
                  <a:schemeClr val="tx1">
                    <a:lumMod val="85000"/>
                    <a:lumOff val="15000"/>
                  </a:schemeClr>
                </a:solidFill>
              </a:rPr>
              <a:t>Introduction</a:t>
            </a:r>
            <a:endParaRPr kumimoji="1" lang="zh-CN" altLang="en-US">
              <a:solidFill>
                <a:schemeClr val="tx1">
                  <a:lumMod val="85000"/>
                  <a:lumOff val="15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D67B5BD2-BA54-434A-8887-C8D53B8BE587}"/>
              </a:ext>
            </a:extLst>
          </p:cNvPr>
          <p:cNvSpPr>
            <a:spLocks noGrp="1"/>
          </p:cNvSpPr>
          <p:nvPr>
            <p:ph idx="1"/>
          </p:nvPr>
        </p:nvSpPr>
        <p:spPr>
          <a:xfrm>
            <a:off x="5289229" y="864108"/>
            <a:ext cx="5910677" cy="5120640"/>
          </a:xfrm>
        </p:spPr>
        <p:txBody>
          <a:bodyPr>
            <a:normAutofit/>
          </a:bodyPr>
          <a:lstStyle/>
          <a:p>
            <a:r>
              <a:rPr lang="en-US" altLang="zh-CN" sz="1900"/>
              <a:t>Sydney is the capital city of New South Wales (NSW) and home to over 60% percent of the state's </a:t>
            </a:r>
            <a:r>
              <a:rPr lang="en-US" altLang="zh-CN" sz="1900" err="1"/>
              <a:t>popolation</a:t>
            </a:r>
            <a:r>
              <a:rPr lang="en-US" altLang="zh-CN" sz="1900"/>
              <a:t>. The city is made of 658 suburbs and spreads over 33 local government areas. Sydney is ranked in the top ten most livable cities but also one of the most expensive cities in the world. It's the financial capital of Australia, and some of Australian top universities are also located in </a:t>
            </a:r>
            <a:r>
              <a:rPr lang="en-US" altLang="zh-CN" sz="1900" err="1"/>
              <a:t>Sydeny</a:t>
            </a:r>
            <a:r>
              <a:rPr lang="en-US" altLang="zh-CN" sz="1900"/>
              <a:t>. Sydney has attracted both domestic and oversea people to start a new life here.</a:t>
            </a:r>
          </a:p>
          <a:p>
            <a:r>
              <a:rPr lang="en-US" altLang="zh-CN" sz="1900"/>
              <a:t>The aim of this project is to explore top venues in boroughs of Sydney and help residents fresh off the boat find optimal residence locations and adjust to the new living environment. The target object includes both students and people who want to pursue their career in Sydney.</a:t>
            </a:r>
          </a:p>
          <a:p>
            <a:br>
              <a:rPr lang="en-US" altLang="zh-CN" sz="1900"/>
            </a:br>
            <a:endParaRPr lang="en-US" altLang="zh-CN" sz="1900"/>
          </a:p>
          <a:p>
            <a:endParaRPr kumimoji="1" lang="zh-CN" altLang="en-US" sz="190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49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6329B-F999-5644-89B6-DFF973DCAF06}"/>
              </a:ext>
            </a:extLst>
          </p:cNvPr>
          <p:cNvSpPr>
            <a:spLocks noGrp="1"/>
          </p:cNvSpPr>
          <p:nvPr>
            <p:ph type="title"/>
          </p:nvPr>
        </p:nvSpPr>
        <p:spPr>
          <a:xfrm>
            <a:off x="252919" y="1123837"/>
            <a:ext cx="2947482" cy="4601183"/>
          </a:xfrm>
        </p:spPr>
        <p:txBody>
          <a:bodyPr>
            <a:normAutofit/>
          </a:bodyPr>
          <a:lstStyle/>
          <a:p>
            <a:r>
              <a:rPr lang="en-US" altLang="zh-CN" b="1" dirty="0"/>
              <a:t>Data</a:t>
            </a:r>
            <a:br>
              <a:rPr lang="en-US" altLang="zh-CN" b="1" dirty="0"/>
            </a:br>
            <a:endParaRPr kumimoji="1" lang="zh-CN" altLang="en-US" dirty="0"/>
          </a:p>
        </p:txBody>
      </p:sp>
      <p:sp>
        <p:nvSpPr>
          <p:cNvPr id="3" name="内容占位符 2">
            <a:extLst>
              <a:ext uri="{FF2B5EF4-FFF2-40B4-BE49-F238E27FC236}">
                <a16:creationId xmlns:a16="http://schemas.microsoft.com/office/drawing/2014/main" id="{E80159FF-72E5-644E-854D-15F3373C6D34}"/>
              </a:ext>
            </a:extLst>
          </p:cNvPr>
          <p:cNvSpPr>
            <a:spLocks noGrp="1"/>
          </p:cNvSpPr>
          <p:nvPr>
            <p:ph idx="1"/>
          </p:nvPr>
        </p:nvSpPr>
        <p:spPr>
          <a:xfrm>
            <a:off x="3869268" y="864108"/>
            <a:ext cx="7315200" cy="2998765"/>
          </a:xfrm>
        </p:spPr>
        <p:txBody>
          <a:bodyPr>
            <a:normAutofit/>
          </a:bodyPr>
          <a:lstStyle/>
          <a:p>
            <a:r>
              <a:rPr lang="en-US" altLang="zh-CN" dirty="0"/>
              <a:t>The spatial data utilized in this project is imported from New York University's (NYU) Spatial Data Repository.</a:t>
            </a:r>
          </a:p>
          <a:p>
            <a:r>
              <a:rPr lang="en-US" altLang="zh-CN" dirty="0"/>
              <a:t>Second-level Administrative Divisions, Australia, 2015 (</a:t>
            </a:r>
            <a:r>
              <a:rPr lang="en-US" altLang="zh-CN" u="sng" dirty="0">
                <a:hlinkClick r:id="rId2"/>
              </a:rPr>
              <a:t>https://geo.nyu.edu/catalog/stanford-fc944xn1421</a:t>
            </a:r>
            <a:r>
              <a:rPr lang="en-US" altLang="zh-CN" dirty="0"/>
              <a:t>)</a:t>
            </a:r>
          </a:p>
          <a:p>
            <a:r>
              <a:rPr lang="en-US" altLang="zh-CN" dirty="0"/>
              <a:t>Four columns are defined as State/Territory, Borough, Latitude and Longitude, and relevant data are imported from the spatial data.</a:t>
            </a:r>
          </a:p>
          <a:p>
            <a:endParaRPr kumimoji="1" lang="zh-CN" altLang="en-US" dirty="0"/>
          </a:p>
        </p:txBody>
      </p:sp>
      <p:pic>
        <p:nvPicPr>
          <p:cNvPr id="5" name="图片 4">
            <a:extLst>
              <a:ext uri="{FF2B5EF4-FFF2-40B4-BE49-F238E27FC236}">
                <a16:creationId xmlns:a16="http://schemas.microsoft.com/office/drawing/2014/main" id="{EC180238-A73E-C349-AB6D-705BE87910ED}"/>
              </a:ext>
            </a:extLst>
          </p:cNvPr>
          <p:cNvPicPr>
            <a:picLocks noChangeAspect="1"/>
          </p:cNvPicPr>
          <p:nvPr/>
        </p:nvPicPr>
        <p:blipFill>
          <a:blip r:embed="rId3"/>
          <a:stretch>
            <a:fillRect/>
          </a:stretch>
        </p:blipFill>
        <p:spPr>
          <a:xfrm>
            <a:off x="4804901" y="4161453"/>
            <a:ext cx="5443934" cy="1918987"/>
          </a:xfrm>
          <a:prstGeom prst="rect">
            <a:avLst/>
          </a:prstGeom>
        </p:spPr>
      </p:pic>
      <p:sp>
        <p:nvSpPr>
          <p:cNvPr id="4" name="AutoShape 2">
            <a:extLst>
              <a:ext uri="{FF2B5EF4-FFF2-40B4-BE49-F238E27FC236}">
                <a16:creationId xmlns:a16="http://schemas.microsoft.com/office/drawing/2014/main" id="{40362121-17F1-0247-9186-544ACCFC40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6152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6182167-C6F6-6849-ACAA-49AF26F6990A}"/>
              </a:ext>
            </a:extLst>
          </p:cNvPr>
          <p:cNvSpPr>
            <a:spLocks noGrp="1"/>
          </p:cNvSpPr>
          <p:nvPr>
            <p:ph type="title"/>
          </p:nvPr>
        </p:nvSpPr>
        <p:spPr>
          <a:xfrm>
            <a:off x="1030406" y="4386057"/>
            <a:ext cx="4067033" cy="1527244"/>
          </a:xfrm>
        </p:spPr>
        <p:txBody>
          <a:bodyPr>
            <a:normAutofit/>
          </a:bodyPr>
          <a:lstStyle/>
          <a:p>
            <a:pPr algn="r"/>
            <a:r>
              <a:rPr kumimoji="1" lang="en-US" altLang="zh-CN" sz="3200"/>
              <a:t>Data</a:t>
            </a:r>
            <a:endParaRPr kumimoji="1" lang="zh-CN" altLang="en-US" sz="3200"/>
          </a:p>
        </p:txBody>
      </p:sp>
      <p:sp>
        <p:nvSpPr>
          <p:cNvPr id="35" name="Rectangle 34">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图片 14">
            <a:extLst>
              <a:ext uri="{FF2B5EF4-FFF2-40B4-BE49-F238E27FC236}">
                <a16:creationId xmlns:a16="http://schemas.microsoft.com/office/drawing/2014/main" id="{B49BF216-94F9-CF4A-AF13-BC6F0E8E0389}"/>
              </a:ext>
            </a:extLst>
          </p:cNvPr>
          <p:cNvPicPr>
            <a:picLocks noChangeAspect="1"/>
          </p:cNvPicPr>
          <p:nvPr/>
        </p:nvPicPr>
        <p:blipFill>
          <a:blip r:embed="rId2"/>
          <a:stretch>
            <a:fillRect/>
          </a:stretch>
        </p:blipFill>
        <p:spPr>
          <a:xfrm>
            <a:off x="864514" y="1340956"/>
            <a:ext cx="10764933" cy="2018424"/>
          </a:xfrm>
          <a:prstGeom prst="rect">
            <a:avLst/>
          </a:prstGeom>
        </p:spPr>
      </p:pic>
      <p:sp>
        <p:nvSpPr>
          <p:cNvPr id="3" name="内容占位符 2">
            <a:extLst>
              <a:ext uri="{FF2B5EF4-FFF2-40B4-BE49-F238E27FC236}">
                <a16:creationId xmlns:a16="http://schemas.microsoft.com/office/drawing/2014/main" id="{7D2709CE-642E-1340-9918-80B7724D92F4}"/>
              </a:ext>
            </a:extLst>
          </p:cNvPr>
          <p:cNvSpPr>
            <a:spLocks noGrp="1"/>
          </p:cNvSpPr>
          <p:nvPr>
            <p:ph idx="1"/>
          </p:nvPr>
        </p:nvSpPr>
        <p:spPr>
          <a:xfrm>
            <a:off x="5437390" y="4386720"/>
            <a:ext cx="5992610" cy="1526582"/>
          </a:xfrm>
        </p:spPr>
        <p:txBody>
          <a:bodyPr anchor="ctr">
            <a:normAutofit/>
          </a:bodyPr>
          <a:lstStyle/>
          <a:p>
            <a:r>
              <a:rPr lang="en-US" altLang="zh-CN" sz="1600" dirty="0">
                <a:solidFill>
                  <a:srgbClr val="FFFFFF"/>
                </a:solidFill>
              </a:rPr>
              <a:t>Then Foursquare location data was applied </a:t>
            </a:r>
            <a:r>
              <a:rPr lang="en-US" altLang="zh-CN" sz="1600">
                <a:solidFill>
                  <a:srgbClr val="FFFFFF"/>
                </a:solidFill>
              </a:rPr>
              <a:t>to exlore </a:t>
            </a:r>
            <a:r>
              <a:rPr lang="en-US" altLang="zh-CN" sz="1600" dirty="0">
                <a:solidFill>
                  <a:srgbClr val="FFFFFF"/>
                </a:solidFill>
              </a:rPr>
              <a:t>the top venues in each suburb. </a:t>
            </a:r>
          </a:p>
          <a:p>
            <a:r>
              <a:rPr lang="en-US" altLang="zh-CN" sz="1600" dirty="0">
                <a:solidFill>
                  <a:srgbClr val="FFFFFF"/>
                </a:solidFill>
              </a:rPr>
              <a:t>For each suburb in Sydney, the top 10 venues within the radius of 1km are selected for further explorations, including 78 unique categories.</a:t>
            </a:r>
          </a:p>
          <a:p>
            <a:endParaRPr kumimoji="1" lang="zh-CN" altLang="en-US" sz="1600" dirty="0">
              <a:solidFill>
                <a:srgbClr val="FFFFFF"/>
              </a:solidFill>
            </a:endParaRPr>
          </a:p>
        </p:txBody>
      </p:sp>
    </p:spTree>
    <p:extLst>
      <p:ext uri="{BB962C8B-B14F-4D97-AF65-F5344CB8AC3E}">
        <p14:creationId xmlns:p14="http://schemas.microsoft.com/office/powerpoint/2010/main" val="260725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A5ECF3D-0F09-F34B-8769-5D2988793357}"/>
              </a:ext>
            </a:extLst>
          </p:cNvPr>
          <p:cNvSpPr>
            <a:spLocks noGrp="1"/>
          </p:cNvSpPr>
          <p:nvPr>
            <p:ph type="title"/>
          </p:nvPr>
        </p:nvSpPr>
        <p:spPr>
          <a:xfrm>
            <a:off x="1030406" y="4386057"/>
            <a:ext cx="4067033" cy="1527244"/>
          </a:xfrm>
        </p:spPr>
        <p:txBody>
          <a:bodyPr>
            <a:normAutofit/>
          </a:bodyPr>
          <a:lstStyle/>
          <a:p>
            <a:pPr algn="r"/>
            <a:r>
              <a:rPr kumimoji="1" lang="en-US" altLang="zh-CN" sz="3200"/>
              <a:t>Methodology</a:t>
            </a:r>
            <a:endParaRPr kumimoji="1" lang="zh-CN" altLang="en-US" sz="3200"/>
          </a:p>
        </p:txBody>
      </p:sp>
      <p:sp>
        <p:nvSpPr>
          <p:cNvPr id="31" name="Rectangle 30">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图片 4">
            <a:extLst>
              <a:ext uri="{FF2B5EF4-FFF2-40B4-BE49-F238E27FC236}">
                <a16:creationId xmlns:a16="http://schemas.microsoft.com/office/drawing/2014/main" id="{E88A63D0-2A25-224F-8692-02CC5D4C9ACF}"/>
              </a:ext>
            </a:extLst>
          </p:cNvPr>
          <p:cNvPicPr>
            <a:picLocks noChangeAspect="1"/>
          </p:cNvPicPr>
          <p:nvPr/>
        </p:nvPicPr>
        <p:blipFill>
          <a:blip r:embed="rId2"/>
          <a:stretch>
            <a:fillRect/>
          </a:stretch>
        </p:blipFill>
        <p:spPr>
          <a:xfrm>
            <a:off x="864514" y="964183"/>
            <a:ext cx="10764933" cy="2771970"/>
          </a:xfrm>
          <a:prstGeom prst="rect">
            <a:avLst/>
          </a:prstGeom>
        </p:spPr>
      </p:pic>
      <p:sp>
        <p:nvSpPr>
          <p:cNvPr id="3" name="内容占位符 2">
            <a:extLst>
              <a:ext uri="{FF2B5EF4-FFF2-40B4-BE49-F238E27FC236}">
                <a16:creationId xmlns:a16="http://schemas.microsoft.com/office/drawing/2014/main" id="{54BCE686-21F7-0249-8335-04679E67785F}"/>
              </a:ext>
            </a:extLst>
          </p:cNvPr>
          <p:cNvSpPr>
            <a:spLocks noGrp="1"/>
          </p:cNvSpPr>
          <p:nvPr>
            <p:ph idx="1"/>
          </p:nvPr>
        </p:nvSpPr>
        <p:spPr>
          <a:xfrm>
            <a:off x="5437390" y="4386720"/>
            <a:ext cx="5992610" cy="1526582"/>
          </a:xfrm>
        </p:spPr>
        <p:txBody>
          <a:bodyPr anchor="ctr">
            <a:normAutofit/>
          </a:bodyPr>
          <a:lstStyle/>
          <a:p>
            <a:r>
              <a:rPr lang="en-US" altLang="zh-CN" sz="1600">
                <a:solidFill>
                  <a:srgbClr val="FFFFFF"/>
                </a:solidFill>
              </a:rPr>
              <a:t>The data are fit into the unsupervised K-means clustering algorithm in order to divide the neighborhoods into different clusters basing on the top 5 venues of each neighborhoods.</a:t>
            </a:r>
          </a:p>
          <a:p>
            <a:endParaRPr kumimoji="1" lang="zh-CN" altLang="en-US" sz="1600">
              <a:solidFill>
                <a:srgbClr val="FFFFFF"/>
              </a:solidFill>
            </a:endParaRPr>
          </a:p>
        </p:txBody>
      </p:sp>
    </p:spTree>
    <p:extLst>
      <p:ext uri="{BB962C8B-B14F-4D97-AF65-F5344CB8AC3E}">
        <p14:creationId xmlns:p14="http://schemas.microsoft.com/office/powerpoint/2010/main" val="396706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EC6E1-9298-0042-98AE-BFA97FC17692}"/>
              </a:ext>
            </a:extLst>
          </p:cNvPr>
          <p:cNvSpPr>
            <a:spLocks noGrp="1"/>
          </p:cNvSpPr>
          <p:nvPr>
            <p:ph type="title"/>
          </p:nvPr>
        </p:nvSpPr>
        <p:spPr/>
        <p:txBody>
          <a:bodyPr/>
          <a:lstStyle/>
          <a:p>
            <a:r>
              <a:rPr kumimoji="1" lang="en-US" altLang="zh-CN" dirty="0"/>
              <a:t>Results</a:t>
            </a:r>
            <a:endParaRPr kumimoji="1" lang="zh-CN" altLang="en-US" dirty="0"/>
          </a:p>
        </p:txBody>
      </p:sp>
      <p:sp>
        <p:nvSpPr>
          <p:cNvPr id="3" name="内容占位符 2">
            <a:extLst>
              <a:ext uri="{FF2B5EF4-FFF2-40B4-BE49-F238E27FC236}">
                <a16:creationId xmlns:a16="http://schemas.microsoft.com/office/drawing/2014/main" id="{EA87FCA0-2A57-3B49-B491-5795DD8DB2CE}"/>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270F0C3F-E5B7-3442-95FA-DEB5D9615C42}"/>
              </a:ext>
            </a:extLst>
          </p:cNvPr>
          <p:cNvPicPr>
            <a:picLocks noChangeAspect="1"/>
          </p:cNvPicPr>
          <p:nvPr/>
        </p:nvPicPr>
        <p:blipFill>
          <a:blip r:embed="rId2"/>
          <a:stretch>
            <a:fillRect/>
          </a:stretch>
        </p:blipFill>
        <p:spPr>
          <a:xfrm>
            <a:off x="3886201" y="1123837"/>
            <a:ext cx="6388100" cy="4318000"/>
          </a:xfrm>
          <a:prstGeom prst="rect">
            <a:avLst/>
          </a:prstGeom>
        </p:spPr>
      </p:pic>
    </p:spTree>
    <p:extLst>
      <p:ext uri="{BB962C8B-B14F-4D97-AF65-F5344CB8AC3E}">
        <p14:creationId xmlns:p14="http://schemas.microsoft.com/office/powerpoint/2010/main" val="207243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CF43C84-7419-BB4E-9499-CED717664D9E}"/>
              </a:ext>
            </a:extLst>
          </p:cNvPr>
          <p:cNvSpPr>
            <a:spLocks noGrp="1"/>
          </p:cNvSpPr>
          <p:nvPr>
            <p:ph type="title"/>
          </p:nvPr>
        </p:nvSpPr>
        <p:spPr>
          <a:xfrm>
            <a:off x="8161390" y="1079770"/>
            <a:ext cx="3654857" cy="1527244"/>
          </a:xfrm>
        </p:spPr>
        <p:txBody>
          <a:bodyPr>
            <a:normAutofit/>
          </a:bodyPr>
          <a:lstStyle/>
          <a:p>
            <a:r>
              <a:rPr kumimoji="1" lang="en-US" altLang="zh-CN" sz="3200" dirty="0"/>
              <a:t>Results</a:t>
            </a:r>
            <a:endParaRPr kumimoji="1" lang="zh-CN" altLang="en-US" sz="3200" dirty="0"/>
          </a:p>
        </p:txBody>
      </p:sp>
      <p:sp>
        <p:nvSpPr>
          <p:cNvPr id="15" name="Rectangle 14">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B99F2A7F-13DF-40C6-9FB5-1C7BF12B652E}"/>
              </a:ext>
            </a:extLst>
          </p:cNvPr>
          <p:cNvSpPr>
            <a:spLocks noGrp="1"/>
          </p:cNvSpPr>
          <p:nvPr>
            <p:ph idx="1"/>
          </p:nvPr>
        </p:nvSpPr>
        <p:spPr>
          <a:xfrm>
            <a:off x="8161390" y="2607014"/>
            <a:ext cx="3654857" cy="3157903"/>
          </a:xfrm>
        </p:spPr>
        <p:txBody>
          <a:bodyPr anchor="t">
            <a:normAutofit/>
          </a:bodyPr>
          <a:lstStyle/>
          <a:p>
            <a:endParaRPr lang="en-US" sz="1600">
              <a:solidFill>
                <a:srgbClr val="FFFFFF"/>
              </a:solidFill>
            </a:endParaRPr>
          </a:p>
        </p:txBody>
      </p:sp>
      <p:pic>
        <p:nvPicPr>
          <p:cNvPr id="5" name="图片 4">
            <a:extLst>
              <a:ext uri="{FF2B5EF4-FFF2-40B4-BE49-F238E27FC236}">
                <a16:creationId xmlns:a16="http://schemas.microsoft.com/office/drawing/2014/main" id="{C8D0DAAC-BF0F-B747-A928-C4BBFC5CCF4B}"/>
              </a:ext>
            </a:extLst>
          </p:cNvPr>
          <p:cNvPicPr>
            <a:picLocks noChangeAspect="1"/>
          </p:cNvPicPr>
          <p:nvPr/>
        </p:nvPicPr>
        <p:blipFill>
          <a:blip r:embed="rId2"/>
          <a:stretch>
            <a:fillRect/>
          </a:stretch>
        </p:blipFill>
        <p:spPr>
          <a:xfrm>
            <a:off x="680210" y="1843392"/>
            <a:ext cx="6489700" cy="2781300"/>
          </a:xfrm>
          <a:prstGeom prst="rect">
            <a:avLst/>
          </a:prstGeom>
        </p:spPr>
      </p:pic>
    </p:spTree>
    <p:extLst>
      <p:ext uri="{BB962C8B-B14F-4D97-AF65-F5344CB8AC3E}">
        <p14:creationId xmlns:p14="http://schemas.microsoft.com/office/powerpoint/2010/main" val="4728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3C0D1-61AA-5C43-B9D8-CEEDFCF1C64D}"/>
              </a:ext>
            </a:extLst>
          </p:cNvPr>
          <p:cNvSpPr>
            <a:spLocks noGrp="1"/>
          </p:cNvSpPr>
          <p:nvPr>
            <p:ph type="title"/>
          </p:nvPr>
        </p:nvSpPr>
        <p:spPr/>
        <p:txBody>
          <a:bodyPr/>
          <a:lstStyle/>
          <a:p>
            <a:r>
              <a:rPr kumimoji="1" lang="en-US" altLang="zh-CN" dirty="0"/>
              <a:t>Results</a:t>
            </a:r>
            <a:endParaRPr kumimoji="1" lang="zh-CN" altLang="en-US" dirty="0"/>
          </a:p>
        </p:txBody>
      </p:sp>
      <p:pic>
        <p:nvPicPr>
          <p:cNvPr id="4" name="内容占位符 3">
            <a:extLst>
              <a:ext uri="{FF2B5EF4-FFF2-40B4-BE49-F238E27FC236}">
                <a16:creationId xmlns:a16="http://schemas.microsoft.com/office/drawing/2014/main" id="{02D459CB-F6CC-354E-B92F-D5FE1FDD0BD3}"/>
              </a:ext>
            </a:extLst>
          </p:cNvPr>
          <p:cNvPicPr>
            <a:picLocks noGrp="1" noChangeAspect="1"/>
          </p:cNvPicPr>
          <p:nvPr>
            <p:ph idx="1"/>
          </p:nvPr>
        </p:nvPicPr>
        <p:blipFill>
          <a:blip r:embed="rId2"/>
          <a:stretch>
            <a:fillRect/>
          </a:stretch>
        </p:blipFill>
        <p:spPr>
          <a:xfrm>
            <a:off x="3908613" y="845739"/>
            <a:ext cx="7333128" cy="5166522"/>
          </a:xfrm>
          <a:prstGeom prst="rect">
            <a:avLst/>
          </a:prstGeom>
        </p:spPr>
      </p:pic>
    </p:spTree>
    <p:extLst>
      <p:ext uri="{BB962C8B-B14F-4D97-AF65-F5344CB8AC3E}">
        <p14:creationId xmlns:p14="http://schemas.microsoft.com/office/powerpoint/2010/main" val="80065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8D9AF-47F2-D948-866F-84E844E5726D}"/>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02F563D3-FD44-E741-B8CF-CED95796B55B}"/>
              </a:ext>
            </a:extLst>
          </p:cNvPr>
          <p:cNvSpPr>
            <a:spLocks noGrp="1"/>
          </p:cNvSpPr>
          <p:nvPr>
            <p:ph idx="1"/>
          </p:nvPr>
        </p:nvSpPr>
        <p:spPr/>
        <p:txBody>
          <a:bodyPr/>
          <a:lstStyle/>
          <a:p>
            <a:r>
              <a:rPr lang="en-US" altLang="zh-CN" dirty="0"/>
              <a:t>The neighborhoods are not evenly distributed into the five clusters. Each cluster has its unique features and shares similarities with others.</a:t>
            </a:r>
          </a:p>
          <a:p>
            <a:r>
              <a:rPr lang="en-US" altLang="zh-CN" dirty="0"/>
              <a:t>For similarities, cluster 0, 1, 2 and 4 all have whisky bar as the top 3 or 4 venue; moreover, the five clusters all have common venues related to alcohol drinks such as whisky bar, pub and hotel.</a:t>
            </a:r>
          </a:p>
          <a:p>
            <a:r>
              <a:rPr lang="en-US" altLang="zh-CN" dirty="0"/>
              <a:t>As for features, cluster 0 has more frequent visits to office supplies store, </a:t>
            </a:r>
            <a:r>
              <a:rPr lang="en-US" altLang="zh-CN" dirty="0" err="1"/>
              <a:t>retal</a:t>
            </a:r>
            <a:r>
              <a:rPr lang="en-US" altLang="zh-CN" dirty="0"/>
              <a:t> car location, gastropub and pet stores that do not appear in top venues of other clusters. Cluster 1 holds higher part of seaside locations like harbor and beach. Food and drinks cover the top venues of cluster 2. Cluster 3 has more number of gym, platform and park. Cluster 4 is similar to cluster 2 to some extent, but it has more number of boat launch and park.</a:t>
            </a:r>
          </a:p>
        </p:txBody>
      </p:sp>
    </p:spTree>
    <p:extLst>
      <p:ext uri="{BB962C8B-B14F-4D97-AF65-F5344CB8AC3E}">
        <p14:creationId xmlns:p14="http://schemas.microsoft.com/office/powerpoint/2010/main" val="363677308"/>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32</TotalTime>
  <Words>577</Words>
  <Application>Microsoft Macintosh PowerPoint</Application>
  <PresentationFormat>宽屏</PresentationFormat>
  <Paragraphs>27</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Corbel</vt:lpstr>
      <vt:lpstr>Wingdings 2</vt:lpstr>
      <vt:lpstr>框架</vt:lpstr>
      <vt:lpstr>Exploring Suburbs in Great Sydney </vt:lpstr>
      <vt:lpstr>Introduction</vt:lpstr>
      <vt:lpstr>Data </vt:lpstr>
      <vt:lpstr>Data</vt:lpstr>
      <vt:lpstr>Methodology</vt:lpstr>
      <vt:lpstr>Results</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Suburbs in Great Sydney </dc:title>
  <dc:creator>Weiyi Wang</dc:creator>
  <cp:lastModifiedBy>Weiyi Wang</cp:lastModifiedBy>
  <cp:revision>3</cp:revision>
  <dcterms:created xsi:type="dcterms:W3CDTF">2021-06-24T08:58:37Z</dcterms:created>
  <dcterms:modified xsi:type="dcterms:W3CDTF">2021-06-24T09:30:48Z</dcterms:modified>
</cp:coreProperties>
</file>