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89f182a93_0_274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42" name="Google Shape;142;g2e89f182a93_0_274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89f182a93_0_323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51" name="Google Shape;151;g2e89f182a93_0_323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89f182a93_0_329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58" name="Google Shape;158;g2e89f182a93_0_329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89f182a93_0_335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65" name="Google Shape;165;g2e89f182a93_0_335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89f182a93_0_37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73" name="Google Shape;173;g2e89f182a93_0_371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e27396c01_0_0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80" name="Google Shape;180;g2ee27396c01_0_0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e27396c01_0_8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ee27396c01_0_8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90" name="Google Shape;190;g2ee27396c01_0_8:notes"/>
          <p:cNvSpPr txBox="1"/>
          <p:nvPr>
            <p:ph idx="12" type="sldNum"/>
          </p:nvPr>
        </p:nvSpPr>
        <p:spPr>
          <a:xfrm>
            <a:off x="3884431" y="8685774"/>
            <a:ext cx="297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700" lIns="45425" spcFirstLastPara="1" rIns="45425" wrap="square" tIns="22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ru" sz="700"/>
              <a:t>‹#›</a:t>
            </a:fld>
            <a:endParaRPr sz="7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e27396c01_0_14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ee27396c01_0_14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97" name="Google Shape;197;g2ee27396c01_0_14:notes"/>
          <p:cNvSpPr txBox="1"/>
          <p:nvPr>
            <p:ph idx="12" type="sldNum"/>
          </p:nvPr>
        </p:nvSpPr>
        <p:spPr>
          <a:xfrm>
            <a:off x="3884431" y="8685774"/>
            <a:ext cx="297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700" lIns="45425" spcFirstLastPara="1" rIns="45425" wrap="square" tIns="22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ru" sz="700"/>
              <a:t>‹#›</a:t>
            </a:fld>
            <a:endParaRPr sz="7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e27396c01_0_20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203" name="Google Shape;203;g2ee27396c01_0_20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89f182a93_0_417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212" name="Google Shape;212;g2e89f182a93_0_417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89f182a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89f182a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9f182a9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9f182a9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e270935b1_0_16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93" name="Google Shape;93;g2ee270935b1_0_16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270935b1_0_26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04" name="Google Shape;104;g2ee270935b1_0_26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e270935b1_0_32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11" name="Google Shape;111;g2ee270935b1_0_32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e270935b1_0_38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18" name="Google Shape;118;g2ee270935b1_0_38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89f182a93_0_342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25" name="Google Shape;125;g2e89f182a93_0_342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89f182a93_0_365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35" name="Google Shape;135;g2e89f182a93_0_365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89492" y="232332"/>
            <a:ext cx="75651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89492" y="232332"/>
            <a:ext cx="75651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58741" y="1703842"/>
            <a:ext cx="78264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ish-blarney-ac3.notion.site/52f9ea9cfad3434fadf4fa6cc424a50a" TargetMode="External"/><Relationship Id="rId4" Type="http://schemas.openxmlformats.org/officeDocument/2006/relationships/hyperlink" Target="https://cs229.stanford.edu/projects2014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orms.yandex.ru/surveys/13478173.d9580db5090e9491939a4925b18481400fe0d4b6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ikeable-efraasia-4a7.notion.site/5dc05513cb12426f8e213acb48cb93c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5299" r="-5299" t="0"/>
          <a:stretch/>
        </p:blipFill>
        <p:spPr>
          <a:xfrm>
            <a:off x="1810537" y="1109850"/>
            <a:ext cx="5986176" cy="40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44350" y="363575"/>
            <a:ext cx="56796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dk1"/>
                </a:solidFill>
                <a:highlight>
                  <a:schemeClr val="lt1"/>
                </a:highlight>
              </a:rPr>
              <a:t>Мастерская №1</a:t>
            </a:r>
            <a:br>
              <a:rPr b="1" lang="ru" sz="36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" sz="1900">
                <a:solidFill>
                  <a:schemeClr val="dk1"/>
                </a:solidFill>
                <a:highlight>
                  <a:schemeClr val="lt1"/>
                </a:highlight>
              </a:rPr>
              <a:t>Вводный вебинар. Уточнение задачи</a:t>
            </a:r>
            <a:endParaRPr b="1"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270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ru" sz="31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3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817194" y="1342517"/>
            <a:ext cx="56562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3400">
                <a:solidFill>
                  <a:srgbClr val="14AF4A"/>
                </a:solidFill>
              </a:rPr>
              <a:t> Исходные данные. Уточнение задачи</a:t>
            </a:r>
            <a:br>
              <a:rPr b="0" lang="ru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ru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у нас есть на входе, и что ждут от нас на выходе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644214" y="2995446"/>
            <a:ext cx="4301804" cy="214873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6993306" y="810456"/>
            <a:ext cx="2151624" cy="4334742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588593" y="0"/>
            <a:ext cx="1379617" cy="2779459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251397" y="252312"/>
            <a:ext cx="38838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Мастерская №1</a:t>
            </a:r>
            <a:br>
              <a:rPr lang="ru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Цель проекта</a:t>
            </a:r>
            <a:endParaRPr>
              <a:solidFill>
                <a:srgbClr val="14AF4A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31239" y="1102833"/>
            <a:ext cx="8040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2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</a:t>
            </a:r>
            <a:r>
              <a:rPr b="0" i="0" lang="ru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Вам предстоит работать с табличными данными, в которых представлена информация о стартапах, которые функционировали в период с 1980 по 2018 годы. Вам нужно предсказать, какие из них закроются, а какие нет. Соревнование проводится на популярной платформе Kaggle, что позволит вам не только применять на практике свои знания в области анализа данных и машинного обучения, но и освоить работу с этой платформой. Срок проведения соревнования составляет 2 недели.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2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проекта:</a:t>
            </a:r>
            <a:r>
              <a:rPr b="1" i="0" lang="ru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Разработать модель машинного обучения для предсказания продолжения деятельности стартапа.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Провести полноценный разведочный анализ и сформировать рекомендации будущим создателям стартапов (какие факторы влияют на успешность стартапа).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251397" y="232335"/>
            <a:ext cx="34545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Мастерская №1</a:t>
            </a:r>
            <a:br>
              <a:rPr lang="ru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Итоги проекта</a:t>
            </a:r>
            <a:endParaRPr>
              <a:solidFill>
                <a:srgbClr val="14AF4A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675620" y="1233556"/>
            <a:ext cx="80406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" sz="1600" u="none" cap="none" strike="noStrike">
                <a:solidFill>
                  <a:schemeClr val="dk1"/>
                </a:solidFill>
              </a:rPr>
              <a:t>Основные: 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0" lang="ru" sz="1600" u="none" cap="none" strike="noStrike">
                <a:solidFill>
                  <a:schemeClr val="dk1"/>
                </a:solidFill>
              </a:rPr>
              <a:t>Разработанная и обученная модель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0" lang="ru" sz="1600" u="none" cap="none" strike="noStrike">
                <a:solidFill>
                  <a:schemeClr val="dk1"/>
                </a:solidFill>
              </a:rPr>
              <a:t>Освоенная платформа Kaggle</a:t>
            </a:r>
            <a:br>
              <a:rPr i="0" lang="ru" sz="1600" u="none" cap="none" strike="noStrike">
                <a:solidFill>
                  <a:schemeClr val="dk1"/>
                </a:solidFill>
              </a:rPr>
            </a:br>
            <a:r>
              <a:rPr b="1" lang="ru" sz="1600" u="none" cap="none" strike="noStrike">
                <a:solidFill>
                  <a:srgbClr val="14AF4A"/>
                </a:solidFill>
              </a:rPr>
              <a:t>*</a:t>
            </a:r>
            <a:r>
              <a:rPr b="1" lang="ru" sz="1600" u="sng" cap="none" strike="noStrike">
                <a:solidFill>
                  <a:srgbClr val="14AF4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Инструкция по регистрации на платформе</a:t>
            </a:r>
            <a:endParaRPr b="1" sz="1600" u="none" cap="none" strike="noStrike">
              <a:solidFill>
                <a:srgbClr val="14AF4A"/>
              </a:solidFill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0" lang="ru" sz="1600" u="none" cap="none" strike="noStrike">
                <a:solidFill>
                  <a:schemeClr val="dk1"/>
                </a:solidFill>
              </a:rPr>
              <a:t>Дополнительное задание: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0" lang="ru" sz="1600" u="none" cap="none" strike="noStrike">
                <a:solidFill>
                  <a:schemeClr val="dk1"/>
                </a:solidFill>
              </a:rPr>
              <a:t>Реализовать решение с использованием технологии pipeline (из библиотеки sklearn).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0" lang="ru" sz="1600" u="none" cap="none" strike="noStrike">
                <a:solidFill>
                  <a:schemeClr val="dk1"/>
                </a:solidFill>
              </a:rPr>
              <a:t>Подготовить отчет по исследованию. Примеры хороших отчетов можно посмотреть на сайте Stanford University - отчеты по финальным проектам направления Machine Learning - </a:t>
            </a:r>
            <a:r>
              <a:rPr i="0" lang="ru" sz="1600" u="none" cap="none" strike="noStrike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https://cs229.stanford.edu/projects2014.html</a:t>
            </a:r>
            <a:r>
              <a:rPr i="0" lang="ru" sz="1600" u="none" cap="none" strike="noStrike">
                <a:solidFill>
                  <a:schemeClr val="dk1"/>
                </a:solidFill>
              </a:rPr>
              <a:t>. Из примеров понятно наполнение отчета по исследованию, а так же, что главное - понятна сама структура отчета. В реальной работе именно такой формат отчета обычно завершает исследование.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251398" y="232332"/>
            <a:ext cx="50136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Мастерская №1</a:t>
            </a:r>
            <a:br>
              <a:rPr lang="ru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Исходные данные</a:t>
            </a:r>
            <a:endParaRPr>
              <a:solidFill>
                <a:srgbClr val="14AF4A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493750" y="232325"/>
            <a:ext cx="6543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-2222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i="0" lang="ru" sz="1300" u="none" cap="none" strike="noStrike">
                <a:solidFill>
                  <a:schemeClr val="dk1"/>
                </a:solidFill>
              </a:rPr>
              <a:t>Ссылка на соревнование</a:t>
            </a:r>
            <a:br>
              <a:rPr b="1" lang="ru" sz="1300">
                <a:solidFill>
                  <a:schemeClr val="dk1"/>
                </a:solidFill>
              </a:rPr>
            </a:br>
            <a:r>
              <a:rPr b="1" lang="ru" sz="1300">
                <a:solidFill>
                  <a:schemeClr val="dk1"/>
                </a:solidFill>
              </a:rPr>
              <a:t>https://www.kaggle.com/t/77b72535130a4805972bd3f02439c00f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i="0" lang="ru" sz="1300" u="none" cap="none" strike="noStrike">
                <a:solidFill>
                  <a:schemeClr val="dk1"/>
                </a:solidFill>
              </a:rPr>
              <a:t>Ссылка на данные: </a:t>
            </a:r>
            <a:endParaRPr b="1" i="0" sz="1300" u="none" cap="none" strike="noStrike">
              <a:solidFill>
                <a:schemeClr val="dk1"/>
              </a:solidFill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https://disk.yandex.ru/d/S7T7aTJQCKuv4g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203851" y="1372395"/>
            <a:ext cx="87363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500" cap="none" strike="noStrike">
                <a:solidFill>
                  <a:schemeClr val="dk1"/>
                </a:solidFill>
              </a:rPr>
              <a:t>Исходные данные:</a:t>
            </a:r>
            <a:endParaRPr b="1" i="0" sz="1500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Датасет состоит из двух файлов (+пример с выгрузкой): тренировочный набор (около 53к записей) и тестовый набор (около 13к записей). Тренировочный набор содержит целевой признак status, указывающий на то, закрылся стартап или продолжает действовать. Временной период - '1970-01-01' по '2018-01-01'. Дата формирования выгрузки - '2018-01-01'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kaggle_startups_train.csv - информация (53 000) стартапах, которые будут использоваться в качестве обучающих данных.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kaggle_startups_test.csv - информация (13 000) стартапах, которые будут использоваться в качестве тестовых данных. Ваша задача - предсказать значение 'status' для каждого стартапа из этого датасета.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kaggle_startups_sample_submi</a:t>
            </a:r>
            <a:r>
              <a:rPr lang="ru" sz="1300">
                <a:solidFill>
                  <a:schemeClr val="dk1"/>
                </a:solidFill>
              </a:rPr>
              <a:t>t.</a:t>
            </a: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 - файл с примером предсказаний в правильном формате.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- идентификатор (название) стартапа в тестовом наборе.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- целевой признак. Для каждого стартапа предскажите категориальное значение соответствующее прогнозу ['operating', 'closed'].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251397" y="232335"/>
            <a:ext cx="44031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Мастерская  №1</a:t>
            </a:r>
            <a:br>
              <a:rPr lang="ru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Next steps…</a:t>
            </a:r>
            <a:endParaRPr sz="2100">
              <a:solidFill>
                <a:srgbClr val="14AF4A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969092" y="1060683"/>
            <a:ext cx="76086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Р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егистрация на Kaggle;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З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агрузка и ознакомление с данными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П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редварительная обработка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П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олноценный разведочный анализ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Р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азработка новых синтетических признаков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П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роверка на мультиколлинеарность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О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тбор финального набора обучающих признаков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В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ыбор и обучение моделей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И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тоговая оценка качества предсказания лучшей модели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А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нализ важности ее признаков</a:t>
            </a:r>
            <a:r>
              <a:rPr lang="ru" sz="1700">
                <a:solidFill>
                  <a:schemeClr val="dk1"/>
                </a:solidFill>
              </a:rPr>
              <a:t>;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0320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П</a:t>
            </a:r>
            <a:r>
              <a:rPr b="0" i="0" lang="ru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одготовка отчета по исследованию.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735206" y="2726730"/>
            <a:ext cx="840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212672" y="125223"/>
            <a:ext cx="5394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17526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200">
                <a:solidFill>
                  <a:schemeClr val="dk1"/>
                </a:solidFill>
              </a:rPr>
              <a:t>Мастерская №1</a:t>
            </a:r>
            <a:br>
              <a:rPr lang="ru" sz="2500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Рекомендации по оформлению</a:t>
            </a:r>
            <a:endParaRPr>
              <a:solidFill>
                <a:srgbClr val="14AF4A"/>
              </a:solidFill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3579953" y="1169179"/>
            <a:ext cx="52596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-19050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проекта, название, цели, исходные данные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Краткие комментарии в коде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Гипотеза-исследование-выводы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Чистый код, PEP8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Меняете данные – должно быть подтверждение ДО и ПОСЛЕ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итогу исследования можно подготовить короткий, но содержательный отчет.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38" y="1523975"/>
            <a:ext cx="3225325" cy="20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260373" y="172060"/>
            <a:ext cx="75651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17526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" sz="2200">
                <a:solidFill>
                  <a:schemeClr val="dk1"/>
                </a:solidFill>
              </a:rPr>
              <a:t>Мастерская №1</a:t>
            </a:r>
            <a:br>
              <a:rPr lang="ru" sz="2500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Ревью работ</a:t>
            </a:r>
            <a:endParaRPr sz="1800">
              <a:solidFill>
                <a:srgbClr val="14AF4A"/>
              </a:solidFill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658757" y="1134148"/>
            <a:ext cx="8015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ru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Созданный проект необходимо разместить в </a:t>
            </a:r>
            <a:r>
              <a:rPr b="1" lang="ru" sz="1600">
                <a:solidFill>
                  <a:srgbClr val="14AF4A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GitHub </a:t>
            </a:r>
            <a:r>
              <a:rPr lang="ru" sz="1600">
                <a:solidFill>
                  <a:srgbClr val="14AF4A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(либо другом репозитории/диске/ Google Colab)</a:t>
            </a:r>
            <a:endParaRPr sz="1600">
              <a:solidFill>
                <a:srgbClr val="14AF4A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ru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Ссылку на работу вносим в </a:t>
            </a:r>
            <a:r>
              <a:rPr lang="ru" sz="1600" u="sng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специальную форму</a:t>
            </a:r>
            <a:endParaRPr sz="16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ru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Проверенный проект мы </a:t>
            </a:r>
            <a:r>
              <a:rPr lang="ru" sz="1600">
                <a:solidFill>
                  <a:srgbClr val="14AF4A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пришлем вам на адрес электронной почты</a:t>
            </a:r>
            <a:r>
              <a:rPr lang="ru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, указанный в форме</a:t>
            </a:r>
            <a:endParaRPr sz="16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ru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По умолчанию</a:t>
            </a:r>
            <a:r>
              <a:rPr lang="ru" sz="1600">
                <a:solidFill>
                  <a:srgbClr val="14AF4A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предусмотрена 1 проверка проекта</a:t>
            </a:r>
            <a:r>
              <a:rPr lang="ru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, но при наличии критических ошибок в работе, мы отдельно попросим вас прислать проект еще раз</a:t>
            </a:r>
            <a:endParaRPr sz="16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ru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Проверка работ в Мастерской может занимать</a:t>
            </a:r>
            <a:r>
              <a:rPr lang="ru" sz="1600">
                <a:solidFill>
                  <a:srgbClr val="14AF4A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до 7 дней</a:t>
            </a:r>
            <a:r>
              <a:rPr lang="ru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, но мы стараемся все сделать максимально быстро</a:t>
            </a:r>
            <a:endParaRPr sz="16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89492" y="232332"/>
            <a:ext cx="756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200">
                <a:solidFill>
                  <a:srgbClr val="14AF4A"/>
                </a:solidFill>
              </a:rPr>
              <a:t>Портфолио</a:t>
            </a:r>
            <a:endParaRPr>
              <a:solidFill>
                <a:srgbClr val="14AF4A"/>
              </a:solidFill>
              <a:highlight>
                <a:schemeClr val="lt1"/>
              </a:highlight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1063962" y="949959"/>
            <a:ext cx="7410600" cy="3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Важным итогом Мастерской является созданный и качественно оформленный проект в вашем портфолио!</a:t>
            </a:r>
            <a:br>
              <a:rPr b="0" i="0" lang="ru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b="0" i="0" lang="ru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Необходимые советы и рекомендации вы найдете </a:t>
            </a:r>
            <a:r>
              <a:rPr b="1" i="0" lang="ru" sz="1600" u="sng" cap="none" strike="noStrike">
                <a:solidFill>
                  <a:srgbClr val="14AF4A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здесь</a:t>
            </a:r>
            <a:endParaRPr b="1" i="0" sz="800" u="none" cap="none" strike="noStrike">
              <a:solidFill>
                <a:srgbClr val="14AF4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608441" y="1482931"/>
            <a:ext cx="5927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3400">
                <a:solidFill>
                  <a:srgbClr val="14AF4A"/>
                </a:solidFill>
              </a:rPr>
              <a:t>Ваши вопросы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644214" y="2995446"/>
            <a:ext cx="4301804" cy="214873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6993306" y="810456"/>
            <a:ext cx="2151624" cy="4334742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588593" y="0"/>
            <a:ext cx="1379617" cy="2779459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968212" y="883904"/>
            <a:ext cx="5927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3400">
                <a:solidFill>
                  <a:srgbClr val="14AF4A"/>
                </a:solidFill>
              </a:rPr>
              <a:t>Всем спасибо!</a:t>
            </a:r>
            <a:endParaRPr sz="3400">
              <a:solidFill>
                <a:srgbClr val="14A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644214" y="2995446"/>
            <a:ext cx="4301804" cy="214873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993306" y="810456"/>
            <a:ext cx="2151624" cy="4334742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588593" y="0"/>
            <a:ext cx="1379617" cy="2779459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2065884" y="1752506"/>
            <a:ext cx="5469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ru" sz="2200" u="none" cap="none" strike="noStrike">
                <a:solidFill>
                  <a:schemeClr val="dk1"/>
                </a:solidFill>
              </a:rPr>
              <a:t>Не забываем:</a:t>
            </a:r>
            <a:endParaRPr i="0" sz="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0" lang="ru" sz="2200" u="none" cap="none" strike="noStrike">
                <a:solidFill>
                  <a:schemeClr val="dk1"/>
                </a:solidFill>
              </a:rPr>
              <a:t>Задавать вопросы</a:t>
            </a:r>
            <a:r>
              <a:rPr lang="ru" sz="2200">
                <a:solidFill>
                  <a:schemeClr val="dk1"/>
                </a:solidFill>
              </a:rPr>
              <a:t> наставнику;</a:t>
            </a:r>
            <a:endParaRPr i="0" sz="2200" u="none" cap="none" strike="noStrike">
              <a:solidFill>
                <a:schemeClr val="dk1"/>
              </a:solidFill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0" lang="ru" sz="2200" u="none" cap="none" strike="noStrike">
                <a:solidFill>
                  <a:schemeClr val="dk1"/>
                </a:solidFill>
              </a:rPr>
              <a:t>Обсуждать с сокурсниками сложности;</a:t>
            </a:r>
            <a:endParaRPr i="0" sz="600" u="none" cap="none" strike="noStrike">
              <a:solidFill>
                <a:schemeClr val="dk1"/>
              </a:solidFill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0" lang="ru" sz="2200" u="none" cap="none" strike="noStrike">
                <a:solidFill>
                  <a:schemeClr val="dk1"/>
                </a:solidFill>
              </a:rPr>
              <a:t>Придерживаться плана и сроков.</a:t>
            </a:r>
            <a:endParaRPr i="0" sz="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91825" y="45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ru" sz="3000">
                <a:solidFill>
                  <a:srgbClr val="14AF4A"/>
                </a:solidFill>
                <a:highlight>
                  <a:schemeClr val="lt1"/>
                </a:highlight>
              </a:rPr>
              <a:t>План встречи</a:t>
            </a:r>
            <a:endParaRPr sz="3000">
              <a:solidFill>
                <a:srgbClr val="14AF4A"/>
              </a:solidFill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450" y="4690150"/>
            <a:ext cx="1329624" cy="2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964" y="1358450"/>
            <a:ext cx="3853359" cy="20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704175" y="1659500"/>
            <a:ext cx="60258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69900" rtl="0" algn="l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" sz="2000">
                <a:solidFill>
                  <a:schemeClr val="dk1"/>
                </a:solidFill>
              </a:rPr>
              <a:t>Знакомство с командой</a:t>
            </a:r>
            <a:endParaRPr sz="2000">
              <a:solidFill>
                <a:schemeClr val="dk1"/>
              </a:solidFill>
            </a:endParaRPr>
          </a:p>
          <a:p>
            <a:pPr indent="-304800" lvl="0" marL="46990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" sz="2000">
                <a:solidFill>
                  <a:schemeClr val="dk1"/>
                </a:solidFill>
              </a:rPr>
              <a:t>Что такое Мастерская, этапы, сроки </a:t>
            </a:r>
            <a:endParaRPr sz="2000">
              <a:solidFill>
                <a:schemeClr val="dk1"/>
              </a:solidFill>
            </a:endParaRPr>
          </a:p>
          <a:p>
            <a:pPr indent="-304800" lvl="0" marL="46990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" sz="2000">
                <a:solidFill>
                  <a:schemeClr val="dk1"/>
                </a:solidFill>
              </a:rPr>
              <a:t>Уточнение задачи</a:t>
            </a:r>
            <a:endParaRPr sz="2000">
              <a:solidFill>
                <a:schemeClr val="dk1"/>
              </a:solidFill>
            </a:endParaRPr>
          </a:p>
          <a:p>
            <a:pPr indent="-304800" lvl="0" marL="46990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" sz="2000">
                <a:solidFill>
                  <a:schemeClr val="dk1"/>
                </a:solidFill>
              </a:rPr>
              <a:t>Обсуждение плана работ</a:t>
            </a:r>
            <a:endParaRPr sz="2000">
              <a:solidFill>
                <a:schemeClr val="dk1"/>
              </a:solidFill>
            </a:endParaRPr>
          </a:p>
          <a:p>
            <a:pPr indent="-304800" lvl="0" marL="46990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" sz="2000">
                <a:solidFill>
                  <a:schemeClr val="dk1"/>
                </a:solidFill>
              </a:rPr>
              <a:t>Ответим на ваши вопросы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011250" y="-1716700"/>
            <a:ext cx="5258100" cy="22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394700" y="282300"/>
            <a:ext cx="58971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Федор Коноваленко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Наставник Мастерской </a:t>
            </a:r>
            <a:r>
              <a:rPr lang="ru">
                <a:solidFill>
                  <a:schemeClr val="dk1"/>
                </a:solidFill>
              </a:rPr>
              <a:t>Яндекс Практикума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Помогает с техническими вопросами, включая поиск оптимального решения и ошибок в коде;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Проводит онлайн-встречи;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На связи с 16:00 до 22:00 по МСК (пн-пт)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77" y="141598"/>
            <a:ext cx="1843015" cy="169305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93736" y="1848050"/>
            <a:ext cx="224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14AF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Наставник Мастерской</a:t>
            </a:r>
            <a:r>
              <a:rPr b="1" lang="ru" sz="1500">
                <a:solidFill>
                  <a:srgbClr val="14AF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Яндекс Практикума</a:t>
            </a:r>
            <a:endParaRPr b="1" sz="100">
              <a:solidFill>
                <a:srgbClr val="14AF4A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348650" y="3183300"/>
            <a:ext cx="41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401629" y="4238930"/>
            <a:ext cx="1791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14AF4A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374525" y="2784850"/>
            <a:ext cx="50271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Даша Голева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Проджект менеджер Мастерской Яндекс Практикума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</a:rPr>
              <a:t>Помогает с организационными вопросами (дедлайны, приемом/отправкой проектов и т.д.;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</a:rPr>
              <a:t>На связи с 1</a:t>
            </a:r>
            <a:r>
              <a:rPr lang="ru"/>
              <a:t>2</a:t>
            </a:r>
            <a:r>
              <a:rPr lang="ru">
                <a:solidFill>
                  <a:srgbClr val="000000"/>
                </a:solidFill>
              </a:rPr>
              <a:t> до 1</a:t>
            </a:r>
            <a:r>
              <a:rPr lang="ru"/>
              <a:t>8</a:t>
            </a:r>
            <a:r>
              <a:rPr lang="ru">
                <a:solidFill>
                  <a:srgbClr val="000000"/>
                </a:solidFill>
              </a:rPr>
              <a:t> по МСК, пн-пт</a:t>
            </a:r>
            <a:br>
              <a:rPr lang="ru">
                <a:solidFill>
                  <a:srgbClr val="000000"/>
                </a:solidFill>
              </a:rPr>
            </a:br>
            <a:br>
              <a:rPr lang="ru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700" y="2277100"/>
            <a:ext cx="2221024" cy="222103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999600" y="4566100"/>
            <a:ext cx="46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6673" l="0" r="0" t="0"/>
          <a:stretch/>
        </p:blipFill>
        <p:spPr>
          <a:xfrm>
            <a:off x="6343700" y="2277100"/>
            <a:ext cx="2221025" cy="26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088100" y="4422550"/>
            <a:ext cx="3000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4AF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ПМ Мастерской Яндекс Практикума</a:t>
            </a:r>
            <a:endParaRPr b="1" sz="100">
              <a:solidFill>
                <a:srgbClr val="14AF4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51398" y="232332"/>
            <a:ext cx="50136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rgbClr val="14AF4A"/>
                </a:solidFill>
              </a:rPr>
              <a:t>Что такое Мастерская?</a:t>
            </a:r>
            <a:endParaRPr>
              <a:solidFill>
                <a:srgbClr val="14AF4A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50124" y="757815"/>
            <a:ext cx="7812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агентство внутри Яндекс Практикума, где студенты улучшают свои навыки и создают кейсы для портфолио, работая с реальными данными и задачами. Такие проекты высоко оцениваются работодателями, так как доказывают ваш интерес к индустрии и профессии</a:t>
            </a:r>
            <a:r>
              <a:rPr lang="ru">
                <a:solidFill>
                  <a:schemeClr val="dk1"/>
                </a:solidFill>
              </a:rPr>
              <a:t>,</a:t>
            </a: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chemeClr val="dk1"/>
                </a:solidFill>
              </a:rPr>
              <a:t>демонстрируют умение применять полученные знания на практике.</a:t>
            </a: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рамках </a:t>
            </a:r>
            <a:r>
              <a:rPr i="1" lang="ru">
                <a:solidFill>
                  <a:schemeClr val="dk1"/>
                </a:solidFill>
              </a:rPr>
              <a:t>опроса потенциальных работодателей выяснили, что кандидатов с внеучебными проектами в портфолио считают более заинтересованными в профессии и им чаще отдают предпочтение при трудоустройстве.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 flipH="1" rot="10800000">
            <a:off x="8037824" y="2500729"/>
            <a:ext cx="663768" cy="20700"/>
          </a:xfrm>
          <a:custGeom>
            <a:rect b="b" l="l" r="r" t="t"/>
            <a:pathLst>
              <a:path extrusionOk="0" h="120000" w="3277869">
                <a:moveTo>
                  <a:pt x="0" y="0"/>
                </a:moveTo>
                <a:lnTo>
                  <a:pt x="3277307" y="0"/>
                </a:lnTo>
              </a:path>
            </a:pathLst>
          </a:custGeom>
          <a:noFill/>
          <a:ln cap="flat" cmpd="sng" w="94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368586" y="3129541"/>
            <a:ext cx="56343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-177800" lvl="0" marL="21590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Навыки решения реальных задач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1590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Формулирование и уточнение постановки задачи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1590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Умение работать в условиях неопределенности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1590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Навыки поиска и апробации различных подходов и методов решения задачи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1590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Командное взаимодействие в процессе работы над проектом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15900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Тайминг и планирование работ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87412" y="3535865"/>
            <a:ext cx="24834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</a:rPr>
              <a:t>В Мастерской вы прокачаете</a:t>
            </a:r>
            <a:r>
              <a:rPr b="1" i="0" lang="ru" sz="1800" u="none" cap="none" strike="noStrike">
                <a:solidFill>
                  <a:schemeClr val="dk1"/>
                </a:solidFill>
              </a:rPr>
              <a:t>:</a:t>
            </a:r>
            <a:endParaRPr b="1" i="0" sz="400" u="none" cap="none" strike="noStrike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22024" y="2964226"/>
            <a:ext cx="8449056" cy="20700"/>
          </a:xfrm>
          <a:custGeom>
            <a:rect b="b" l="l" r="r" t="t"/>
            <a:pathLst>
              <a:path extrusionOk="0" h="120000" w="15087600">
                <a:moveTo>
                  <a:pt x="0" y="0"/>
                </a:moveTo>
                <a:lnTo>
                  <a:pt x="15087153" y="0"/>
                </a:lnTo>
              </a:path>
            </a:pathLst>
          </a:custGeom>
          <a:noFill/>
          <a:ln cap="flat" cmpd="sng" w="94225">
            <a:solidFill>
              <a:srgbClr val="14AF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4AF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51397" y="242318"/>
            <a:ext cx="33846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Мастерская №1</a:t>
            </a:r>
            <a:br>
              <a:rPr lang="ru"/>
            </a:br>
            <a:r>
              <a:rPr lang="ru" sz="1800">
                <a:solidFill>
                  <a:srgbClr val="14AF4A"/>
                </a:solidFill>
              </a:rPr>
              <a:t>Важно</a:t>
            </a:r>
            <a:endParaRPr>
              <a:solidFill>
                <a:srgbClr val="14AF4A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95655" y="986303"/>
            <a:ext cx="81087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Мастерская это не обучение -</a:t>
            </a:r>
            <a:r>
              <a:rPr i="0" lang="ru" sz="1600" u="none" cap="none" strike="noStrike">
                <a:solidFill>
                  <a:srgbClr val="14AF4A"/>
                </a:solidFill>
              </a:rPr>
              <a:t> это практика.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Для проекта мы возьмем </a:t>
            </a:r>
            <a:r>
              <a:rPr i="0" lang="ru" sz="1600" u="none" cap="none" strike="noStrike">
                <a:solidFill>
                  <a:srgbClr val="14AF4A"/>
                </a:solidFill>
              </a:rPr>
              <a:t>реальный датасет</a:t>
            </a:r>
            <a:r>
              <a:rPr i="0" lang="ru" sz="1600" u="none" cap="none" strike="noStrike">
                <a:solidFill>
                  <a:schemeClr val="dk1"/>
                </a:solidFill>
              </a:rPr>
              <a:t> из открытого источника.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Будьте готовы поработать с </a:t>
            </a:r>
            <a:r>
              <a:rPr i="0" lang="ru" sz="1600" u="none" cap="none" strike="noStrike">
                <a:solidFill>
                  <a:srgbClr val="14AF4A"/>
                </a:solidFill>
              </a:rPr>
              <a:t>“сырыми” данными</a:t>
            </a:r>
            <a:r>
              <a:rPr i="0" lang="ru" sz="1600" u="none" cap="none" strike="noStrike">
                <a:solidFill>
                  <a:schemeClr val="dk1"/>
                </a:solidFill>
              </a:rPr>
              <a:t> и уделить время их предобработке.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В этой Мастерской не будет реального клиента, но это никак не отразится на ценности результата для вас и потенциального рекрутера. </a:t>
            </a:r>
            <a:r>
              <a:rPr i="0" lang="ru" sz="1600" u="none" cap="none" strike="noStrike">
                <a:solidFill>
                  <a:srgbClr val="14AF4A"/>
                </a:solidFill>
              </a:rPr>
              <a:t>Наша цель - показать Hard skills.</a:t>
            </a:r>
            <a:endParaRPr i="0" sz="1600" u="none" cap="none" strike="noStrike">
              <a:solidFill>
                <a:srgbClr val="14AF4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51397" y="242318"/>
            <a:ext cx="33846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Мастерская №1</a:t>
            </a:r>
            <a:br>
              <a:rPr lang="ru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Важно</a:t>
            </a:r>
            <a:endParaRPr>
              <a:solidFill>
                <a:srgbClr val="14AF4A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718905" y="998362"/>
            <a:ext cx="81087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Особенность IT-индустрии состоит в непрерывном развитии: обучении, а также поиске новых инструментов для каждого клиента и для каждой задачи. По этой причине компании рассматривают самостоятельных и проактивных кандидатов. Тех, кто готов развиваться и развивать продукт, не останавливаясь на имеющемся спектре знаний.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прокачки этих качеств в Мастерскую встроены моменты, </a:t>
            </a:r>
            <a:r>
              <a:rPr b="0" i="0" lang="ru" sz="1600" u="none" cap="none" strike="noStrike">
                <a:solidFill>
                  <a:srgbClr val="14AF4A"/>
                </a:solidFill>
                <a:latin typeface="Arial"/>
                <a:ea typeface="Arial"/>
                <a:cs typeface="Arial"/>
                <a:sym typeface="Arial"/>
              </a:rPr>
              <a:t>для которых нужно искать какую-то часть информации и пути решения, работать с новыми инструментами - проявить свою самостоятельность.</a:t>
            </a:r>
            <a:endParaRPr b="0" i="0" sz="1600" u="none" cap="none" strike="noStrike">
              <a:solidFill>
                <a:srgbClr val="14A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b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Однако, если у Вас что-то не получается, мы обязательно подхватим и поможем</a:t>
            </a:r>
            <a:r>
              <a:rPr lang="ru" sz="1600">
                <a:solidFill>
                  <a:schemeClr val="dk1"/>
                </a:solidFill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51397" y="242318"/>
            <a:ext cx="33846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Мастерская №1</a:t>
            </a:r>
            <a:br>
              <a:rPr lang="ru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Важно</a:t>
            </a:r>
            <a:endParaRPr b="0">
              <a:solidFill>
                <a:srgbClr val="F5DE68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772863" y="1428108"/>
            <a:ext cx="79968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Ищите новые подходы, изучайте новые методы и инструменты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Не стесняйтесь обращаться за помощью, спрашивать и помогать друг другу, если знаете ответ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Погрузитесь в задачу, начните и поймите свои пропуски в знаниях для дальнейшего их улучшения 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Не переживайте за конечный результат и его качество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190500" lvl="0" marL="20320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ru" sz="1600" u="none" cap="none" strike="noStrike">
                <a:solidFill>
                  <a:schemeClr val="dk1"/>
                </a:solidFill>
              </a:rPr>
              <a:t>Помните: единственно правильного решения в проекте нет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2095951" y="3574300"/>
            <a:ext cx="4785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750">
            <a:spAutoFit/>
          </a:bodyPr>
          <a:lstStyle/>
          <a:p>
            <a:pPr indent="0" lvl="0" marL="0" marR="0" rtl="0" algn="ctr">
              <a:lnSpc>
                <a:spcPct val="117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Самостоятельная работа, проведение </a:t>
            </a:r>
            <a:r>
              <a:rPr lang="ru">
                <a:solidFill>
                  <a:schemeClr val="dk1"/>
                </a:solidFill>
              </a:rPr>
              <a:t>Stand-up</a:t>
            </a: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обсуждение результатов в </a:t>
            </a:r>
            <a:r>
              <a:rPr lang="ru">
                <a:solidFill>
                  <a:schemeClr val="dk1"/>
                </a:solidFill>
              </a:rPr>
              <a:t>чате проекта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6880108" y="3574295"/>
            <a:ext cx="1896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750">
            <a:spAutoFit/>
          </a:bodyPr>
          <a:lstStyle/>
          <a:p>
            <a:pPr indent="0" lvl="0" marL="0" marR="0" rtl="0" algn="ctr">
              <a:lnSpc>
                <a:spcPct val="117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Демонстрация результатов проекта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46" y="586413"/>
            <a:ext cx="8357905" cy="27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99950" y="3523950"/>
            <a:ext cx="1896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750">
            <a:spAutoFit/>
          </a:bodyPr>
          <a:lstStyle/>
          <a:p>
            <a:pPr indent="0" lvl="0" marL="0" marR="0" rtl="0" algn="ctr">
              <a:lnSpc>
                <a:spcPct val="117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Вводный вебинар, постановка задачи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251398" y="232332"/>
            <a:ext cx="45285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17526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Мастерская №1</a:t>
            </a:r>
            <a:br>
              <a:rPr lang="ru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Основные этапы</a:t>
            </a:r>
            <a:endParaRPr sz="1800">
              <a:solidFill>
                <a:srgbClr val="14AF4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51400" y="240076"/>
            <a:ext cx="40062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75">
            <a:spAutoFit/>
          </a:bodyPr>
          <a:lstStyle/>
          <a:p>
            <a:pPr indent="0" lvl="0" marL="0" marR="26670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Мастерская  №1</a:t>
            </a:r>
            <a:br>
              <a:rPr lang="ru">
                <a:solidFill>
                  <a:schemeClr val="dk1"/>
                </a:solidFill>
              </a:rPr>
            </a:br>
            <a:r>
              <a:rPr lang="ru" sz="1800">
                <a:solidFill>
                  <a:srgbClr val="14AF4A"/>
                </a:solidFill>
              </a:rPr>
              <a:t>График работы над проектом</a:t>
            </a:r>
            <a:endParaRPr sz="2100">
              <a:solidFill>
                <a:srgbClr val="14AF4A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51398" y="4779248"/>
            <a:ext cx="1042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789699" y="1225435"/>
            <a:ext cx="6481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-2286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" sz="1800">
                <a:solidFill>
                  <a:schemeClr val="dk1"/>
                </a:solidFill>
              </a:rPr>
              <a:t>4 октября</a:t>
            </a: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Stand-up + в</a:t>
            </a:r>
            <a:r>
              <a:rPr lang="ru" sz="1800">
                <a:solidFill>
                  <a:schemeClr val="dk1"/>
                </a:solidFill>
              </a:rPr>
              <a:t>е</a:t>
            </a: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бинар pipeline </a:t>
            </a:r>
            <a:r>
              <a:rPr lang="ru" sz="1800">
                <a:solidFill>
                  <a:schemeClr val="dk1"/>
                </a:solidFill>
              </a:rPr>
              <a:t>19:00мск</a:t>
            </a: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" sz="1800">
                <a:solidFill>
                  <a:schemeClr val="dk1"/>
                </a:solidFill>
              </a:rPr>
              <a:t>14 октября</a:t>
            </a: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ru" sz="1800" u="none" cap="none" strike="noStrike">
                <a:solidFill>
                  <a:srgbClr val="14AF4A"/>
                </a:solidFill>
              </a:rPr>
              <a:t>завершение соревнования, дедлайн по сдаче работ;</a:t>
            </a:r>
            <a:endParaRPr b="1" i="0" sz="1800" u="none" cap="none" strike="noStrike">
              <a:solidFill>
                <a:srgbClr val="14AF4A"/>
              </a:solidFill>
            </a:endParaRPr>
          </a:p>
          <a:p>
            <a:pPr indent="-2286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" sz="1800">
                <a:solidFill>
                  <a:schemeClr val="dk1"/>
                </a:solidFill>
              </a:rPr>
              <a:t>*</a:t>
            </a: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финальная встреча, презентация лучших решений.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" sz="1300" u="none" cap="none" strike="noStrike">
                <a:solidFill>
                  <a:schemeClr val="dk1"/>
                </a:solidFill>
              </a:rPr>
              <a:t>* Дату финальной встречи определим позже</a:t>
            </a:r>
            <a:endParaRPr b="1" i="0" sz="13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