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81" r:id="rId12"/>
    <p:sldId id="291" r:id="rId13"/>
    <p:sldId id="268" r:id="rId14"/>
    <p:sldId id="282" r:id="rId15"/>
    <p:sldId id="283" r:id="rId16"/>
    <p:sldId id="280" r:id="rId17"/>
    <p:sldId id="284" r:id="rId18"/>
    <p:sldId id="270" r:id="rId19"/>
    <p:sldId id="271" r:id="rId20"/>
    <p:sldId id="286" r:id="rId21"/>
    <p:sldId id="287" r:id="rId22"/>
    <p:sldId id="285" r:id="rId23"/>
    <p:sldId id="272" r:id="rId24"/>
    <p:sldId id="288" r:id="rId25"/>
    <p:sldId id="289" r:id="rId26"/>
    <p:sldId id="290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YB+9vcWYsUdx1b/raegs+Q+tf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4ABA64-517D-4B55-B1C8-032659BEFC22}">
  <a:tblStyle styleId="{D44ABA64-517D-4B55-B1C8-032659BEFC2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tcBdr/>
        <a:fill>
          <a:solidFill>
            <a:srgbClr val="F5D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5D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5F6F25-51D2-4B07-A5BB-23C36F8B4A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62afd8a5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562afd8a5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>
          <a:extLst>
            <a:ext uri="{FF2B5EF4-FFF2-40B4-BE49-F238E27FC236}">
              <a16:creationId xmlns:a16="http://schemas.microsoft.com/office/drawing/2014/main" id="{513FB90A-0661-4C64-BAAC-3BA5434B4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62afd8a59_0_46:notes">
            <a:extLst>
              <a:ext uri="{FF2B5EF4-FFF2-40B4-BE49-F238E27FC236}">
                <a16:creationId xmlns:a16="http://schemas.microsoft.com/office/drawing/2014/main" id="{973D8A26-1AA0-FC85-A7BD-DE3CD5ADDF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562afd8a59_0_46:notes">
            <a:extLst>
              <a:ext uri="{FF2B5EF4-FFF2-40B4-BE49-F238E27FC236}">
                <a16:creationId xmlns:a16="http://schemas.microsoft.com/office/drawing/2014/main" id="{01754840-E5BF-C527-36E3-3D04905575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9570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A1F1EFE5-3602-8FF3-2EC4-292F5D09A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>
            <a:extLst>
              <a:ext uri="{FF2B5EF4-FFF2-40B4-BE49-F238E27FC236}">
                <a16:creationId xmlns:a16="http://schemas.microsoft.com/office/drawing/2014/main" id="{8D5FC621-9C16-0CAC-96C1-FF6F921A42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:notes">
            <a:extLst>
              <a:ext uri="{FF2B5EF4-FFF2-40B4-BE49-F238E27FC236}">
                <a16:creationId xmlns:a16="http://schemas.microsoft.com/office/drawing/2014/main" id="{713DE9B8-E76A-0655-B973-0AEAF700A3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2072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62afd8a5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3562afd8a5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>
          <a:extLst>
            <a:ext uri="{FF2B5EF4-FFF2-40B4-BE49-F238E27FC236}">
              <a16:creationId xmlns:a16="http://schemas.microsoft.com/office/drawing/2014/main" id="{91176541-FA8A-2B57-4D5F-8F7C3867D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62afd8a59_0_67:notes">
            <a:extLst>
              <a:ext uri="{FF2B5EF4-FFF2-40B4-BE49-F238E27FC236}">
                <a16:creationId xmlns:a16="http://schemas.microsoft.com/office/drawing/2014/main" id="{59AECDBE-8541-6C3B-F6D3-77FBAC6026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3562afd8a59_0_67:notes">
            <a:extLst>
              <a:ext uri="{FF2B5EF4-FFF2-40B4-BE49-F238E27FC236}">
                <a16:creationId xmlns:a16="http://schemas.microsoft.com/office/drawing/2014/main" id="{B820EBDA-9CC1-4E80-D2B5-3C7B4491AF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463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>
          <a:extLst>
            <a:ext uri="{FF2B5EF4-FFF2-40B4-BE49-F238E27FC236}">
              <a16:creationId xmlns:a16="http://schemas.microsoft.com/office/drawing/2014/main" id="{84C83C2E-5389-0F8A-32EC-4BCB2C646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62afd8a59_0_46:notes">
            <a:extLst>
              <a:ext uri="{FF2B5EF4-FFF2-40B4-BE49-F238E27FC236}">
                <a16:creationId xmlns:a16="http://schemas.microsoft.com/office/drawing/2014/main" id="{F0CFDA1A-E69F-A7A0-108C-380E539344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562afd8a59_0_46:notes">
            <a:extLst>
              <a:ext uri="{FF2B5EF4-FFF2-40B4-BE49-F238E27FC236}">
                <a16:creationId xmlns:a16="http://schemas.microsoft.com/office/drawing/2014/main" id="{537C7B69-3D82-C67A-EBE5-6CF756F1F7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495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>
          <a:extLst>
            <a:ext uri="{FF2B5EF4-FFF2-40B4-BE49-F238E27FC236}">
              <a16:creationId xmlns:a16="http://schemas.microsoft.com/office/drawing/2014/main" id="{4031F13D-EC9F-2052-8B21-E7CE1EE20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62afd8a59_0_67:notes">
            <a:extLst>
              <a:ext uri="{FF2B5EF4-FFF2-40B4-BE49-F238E27FC236}">
                <a16:creationId xmlns:a16="http://schemas.microsoft.com/office/drawing/2014/main" id="{19804A8E-783C-3E2E-CD8F-5FCFB4811A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3562afd8a59_0_67:notes">
            <a:extLst>
              <a:ext uri="{FF2B5EF4-FFF2-40B4-BE49-F238E27FC236}">
                <a16:creationId xmlns:a16="http://schemas.microsoft.com/office/drawing/2014/main" id="{FE91F75B-682A-4D0E-0C49-8FCDC48478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3529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>
          <a:extLst>
            <a:ext uri="{FF2B5EF4-FFF2-40B4-BE49-F238E27FC236}">
              <a16:creationId xmlns:a16="http://schemas.microsoft.com/office/drawing/2014/main" id="{1632005C-9025-5962-A9E4-E633FAF20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62afd8a59_0_46:notes">
            <a:extLst>
              <a:ext uri="{FF2B5EF4-FFF2-40B4-BE49-F238E27FC236}">
                <a16:creationId xmlns:a16="http://schemas.microsoft.com/office/drawing/2014/main" id="{6570AE75-52B2-8E39-AAFA-076A3CECEE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562afd8a59_0_46:notes">
            <a:extLst>
              <a:ext uri="{FF2B5EF4-FFF2-40B4-BE49-F238E27FC236}">
                <a16:creationId xmlns:a16="http://schemas.microsoft.com/office/drawing/2014/main" id="{BEC277D7-6A34-2297-1E27-1FC634E09F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472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62afd8a59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3562afd8a5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5C0D38A3-1038-4994-FB29-704077AA7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>
            <a:extLst>
              <a:ext uri="{FF2B5EF4-FFF2-40B4-BE49-F238E27FC236}">
                <a16:creationId xmlns:a16="http://schemas.microsoft.com/office/drawing/2014/main" id="{4460ED87-9920-4868-A094-678A21201C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>
            <a:extLst>
              <a:ext uri="{FF2B5EF4-FFF2-40B4-BE49-F238E27FC236}">
                <a16:creationId xmlns:a16="http://schemas.microsoft.com/office/drawing/2014/main" id="{F1EE43D3-CB6D-7391-D269-8CA37A8DE9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412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>
          <a:extLst>
            <a:ext uri="{FF2B5EF4-FFF2-40B4-BE49-F238E27FC236}">
              <a16:creationId xmlns:a16="http://schemas.microsoft.com/office/drawing/2014/main" id="{3EDCFA47-3AD3-1911-59B2-4E46E2BAF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62afd8a59_0_67:notes">
            <a:extLst>
              <a:ext uri="{FF2B5EF4-FFF2-40B4-BE49-F238E27FC236}">
                <a16:creationId xmlns:a16="http://schemas.microsoft.com/office/drawing/2014/main" id="{F255280C-1431-8025-7244-3FA85B519B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3562afd8a59_0_67:notes">
            <a:extLst>
              <a:ext uri="{FF2B5EF4-FFF2-40B4-BE49-F238E27FC236}">
                <a16:creationId xmlns:a16="http://schemas.microsoft.com/office/drawing/2014/main" id="{F19E3362-F26D-8C51-A765-1519A9B513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200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01A27BA4-037F-4B42-4B6E-A99D17B6D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>
            <a:extLst>
              <a:ext uri="{FF2B5EF4-FFF2-40B4-BE49-F238E27FC236}">
                <a16:creationId xmlns:a16="http://schemas.microsoft.com/office/drawing/2014/main" id="{201D9344-AAAD-298C-9876-AA346E912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:notes">
            <a:extLst>
              <a:ext uri="{FF2B5EF4-FFF2-40B4-BE49-F238E27FC236}">
                <a16:creationId xmlns:a16="http://schemas.microsoft.com/office/drawing/2014/main" id="{BF2E8809-2238-0E81-EB68-ED1A25D596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1344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53D487AB-1E9A-3B05-116E-7678BE43A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62afd8a59_0_93:notes">
            <a:extLst>
              <a:ext uri="{FF2B5EF4-FFF2-40B4-BE49-F238E27FC236}">
                <a16:creationId xmlns:a16="http://schemas.microsoft.com/office/drawing/2014/main" id="{0C3B2943-E6D8-A493-1307-13CC3A1C6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3562afd8a59_0_93:notes">
            <a:extLst>
              <a:ext uri="{FF2B5EF4-FFF2-40B4-BE49-F238E27FC236}">
                <a16:creationId xmlns:a16="http://schemas.microsoft.com/office/drawing/2014/main" id="{70768069-BF8E-28AE-24EE-48678F03CD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8748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62afd8a5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3562afd8a5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3F2E6FC6-7193-2742-9914-8BEE0B98B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>
            <a:extLst>
              <a:ext uri="{FF2B5EF4-FFF2-40B4-BE49-F238E27FC236}">
                <a16:creationId xmlns:a16="http://schemas.microsoft.com/office/drawing/2014/main" id="{8D8E1E49-D6E0-74C3-FC46-3FE82EDCEF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7:notes">
            <a:extLst>
              <a:ext uri="{FF2B5EF4-FFF2-40B4-BE49-F238E27FC236}">
                <a16:creationId xmlns:a16="http://schemas.microsoft.com/office/drawing/2014/main" id="{BE1E7D41-9F0A-6C43-4F55-086DAA2172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5526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28FCEEBC-83B0-55E9-0311-01DA14AD4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62afd8a59_0_93:notes">
            <a:extLst>
              <a:ext uri="{FF2B5EF4-FFF2-40B4-BE49-F238E27FC236}">
                <a16:creationId xmlns:a16="http://schemas.microsoft.com/office/drawing/2014/main" id="{753B6C35-F15F-EFD2-9835-FB1847832C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3562afd8a59_0_93:notes">
            <a:extLst>
              <a:ext uri="{FF2B5EF4-FFF2-40B4-BE49-F238E27FC236}">
                <a16:creationId xmlns:a16="http://schemas.microsoft.com/office/drawing/2014/main" id="{53A82B22-68B3-C734-04EC-B272BA9652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569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>
          <a:extLst>
            <a:ext uri="{FF2B5EF4-FFF2-40B4-BE49-F238E27FC236}">
              <a16:creationId xmlns:a16="http://schemas.microsoft.com/office/drawing/2014/main" id="{0F7A35B5-3E9F-2B7E-E755-2DEC2B8B3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62afd8a59_0_104:notes">
            <a:extLst>
              <a:ext uri="{FF2B5EF4-FFF2-40B4-BE49-F238E27FC236}">
                <a16:creationId xmlns:a16="http://schemas.microsoft.com/office/drawing/2014/main" id="{8D80190B-0F4C-4480-227D-89199357B8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3562afd8a59_0_104:notes">
            <a:extLst>
              <a:ext uri="{FF2B5EF4-FFF2-40B4-BE49-F238E27FC236}">
                <a16:creationId xmlns:a16="http://schemas.microsoft.com/office/drawing/2014/main" id="{8C886B0E-D808-42C2-BC67-3BD4D1C103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3835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5f969b43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355f969b43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62afd8a5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3562afd8a5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2" name="Google Shape;22;p1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텍스트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37" name="Google Shape;37;p1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콘텐츠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그림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20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20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13" name="Google Shape;13;p1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r>
              <a:rPr lang="ko-KR" altLang="en-US" sz="4400" dirty="0"/>
              <a:t>시스템 기획서</a:t>
            </a:r>
            <a:br>
              <a:rPr lang="ko-KR" sz="4400" dirty="0"/>
            </a:br>
            <a:endParaRPr dirty="0"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097276" y="457387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>
              <a:solidFill>
                <a:srgbClr val="F2F2F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ko-KR">
                <a:solidFill>
                  <a:srgbClr val="3F739B"/>
                </a:solidFill>
              </a:rPr>
              <a:t>2023137043</a:t>
            </a:r>
            <a:endParaRPr>
              <a:solidFill>
                <a:srgbClr val="3F739B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ko-KR">
                <a:solidFill>
                  <a:srgbClr val="3F739B"/>
                </a:solidFill>
              </a:rPr>
              <a:t>김민성</a:t>
            </a:r>
            <a:endParaRPr>
              <a:solidFill>
                <a:srgbClr val="3F739B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62afd8a59_0_4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시스템 설계 – [</a:t>
            </a:r>
            <a:r>
              <a:rPr lang="ko-KR" altLang="en-US" dirty="0"/>
              <a:t>전투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181" name="Google Shape;181;g3562afd8a59_0_4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2. </a:t>
            </a:r>
            <a:r>
              <a:rPr lang="ko-KR" altLang="en-US" dirty="0"/>
              <a:t>목차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 </a:t>
            </a:r>
            <a:r>
              <a:rPr lang="en-US" altLang="ko-KR" dirty="0"/>
              <a:t>   1) </a:t>
            </a:r>
            <a:r>
              <a:rPr lang="ko-KR" altLang="en-US" dirty="0"/>
              <a:t>챕터 </a:t>
            </a:r>
            <a:r>
              <a:rPr lang="en-US" altLang="ko-KR" dirty="0"/>
              <a:t>&amp; </a:t>
            </a:r>
            <a:r>
              <a:rPr lang="ko-KR" altLang="en-US" dirty="0"/>
              <a:t>스테이지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ko-KR" dirty="0"/>
              <a:t>      2) </a:t>
            </a:r>
            <a:r>
              <a:rPr lang="ko-KR" altLang="en-US" dirty="0"/>
              <a:t>적 유닛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ko-KR" dirty="0"/>
              <a:t>      3) </a:t>
            </a:r>
            <a:r>
              <a:rPr lang="ko-KR" altLang="en-US" dirty="0"/>
              <a:t>승리 조건</a:t>
            </a:r>
            <a:r>
              <a:rPr lang="ko-KR" dirty="0"/>
              <a:t> 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>
          <a:extLst>
            <a:ext uri="{FF2B5EF4-FFF2-40B4-BE49-F238E27FC236}">
              <a16:creationId xmlns:a16="http://schemas.microsoft.com/office/drawing/2014/main" id="{F6479822-00F2-C898-E54B-CA53B47A9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62afd8a59_0_46">
            <a:extLst>
              <a:ext uri="{FF2B5EF4-FFF2-40B4-BE49-F238E27FC236}">
                <a16:creationId xmlns:a16="http://schemas.microsoft.com/office/drawing/2014/main" id="{24B1CD4E-3023-02D0-15C4-5567C5A283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시스템 설계 – [</a:t>
            </a:r>
            <a:r>
              <a:rPr lang="ko-KR" altLang="en-US" dirty="0"/>
              <a:t>전투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181" name="Google Shape;181;g3562afd8a59_0_46">
            <a:extLst>
              <a:ext uri="{FF2B5EF4-FFF2-40B4-BE49-F238E27FC236}">
                <a16:creationId xmlns:a16="http://schemas.microsoft.com/office/drawing/2014/main" id="{8DB0098E-1771-D05B-893B-0D5FD22D6E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2</a:t>
            </a:r>
            <a:r>
              <a:rPr lang="en-US" altLang="ko-KR" dirty="0"/>
              <a:t>-1 </a:t>
            </a:r>
            <a:r>
              <a:rPr lang="ko-KR" altLang="en-US" dirty="0"/>
              <a:t>챕터 </a:t>
            </a:r>
            <a:r>
              <a:rPr lang="en-US" altLang="ko-KR" dirty="0"/>
              <a:t>&amp; </a:t>
            </a:r>
            <a:r>
              <a:rPr lang="ko-KR" altLang="en-US" dirty="0"/>
              <a:t>스테이지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 </a:t>
            </a:r>
            <a:r>
              <a:rPr lang="en-US" altLang="ko-KR" dirty="0"/>
              <a:t>   </a:t>
            </a:r>
            <a:r>
              <a:rPr lang="ko-KR" altLang="en-US" dirty="0"/>
              <a:t>챕터</a:t>
            </a:r>
            <a:r>
              <a:rPr lang="en-US" altLang="ko-KR" dirty="0"/>
              <a:t>: </a:t>
            </a:r>
            <a:r>
              <a:rPr lang="ko-KR" altLang="en-US" dirty="0"/>
              <a:t>챕터는 </a:t>
            </a:r>
            <a:r>
              <a:rPr lang="en-US" altLang="ko-KR" dirty="0"/>
              <a:t>10</a:t>
            </a:r>
            <a:r>
              <a:rPr lang="ko-KR" altLang="en-US" dirty="0"/>
              <a:t>개의 스테이지로 이루어져 있으며 </a:t>
            </a:r>
            <a:r>
              <a:rPr lang="en-US" altLang="ko-KR" dirty="0"/>
              <a:t>10</a:t>
            </a:r>
            <a:r>
              <a:rPr lang="ko-KR" altLang="en-US" dirty="0"/>
              <a:t>번째 스테이지는 보스가 등장한다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                 </a:t>
            </a:r>
            <a:r>
              <a:rPr lang="ko-KR" altLang="en-US" dirty="0"/>
              <a:t>하나의 챕터 내에는 최소 </a:t>
            </a:r>
            <a:r>
              <a:rPr lang="en-US" altLang="ko-KR" dirty="0"/>
              <a:t>1</a:t>
            </a:r>
            <a:r>
              <a:rPr lang="ko-KR" altLang="en-US" dirty="0"/>
              <a:t>개 최대 두개의 상점 </a:t>
            </a:r>
            <a:r>
              <a:rPr lang="en-US" altLang="ko-KR" dirty="0"/>
              <a:t>or </a:t>
            </a:r>
            <a:r>
              <a:rPr lang="ko-KR" altLang="en-US" dirty="0"/>
              <a:t>퀘스트 스테이지가 등장한다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ko-KR" altLang="en-US" dirty="0"/>
              <a:t>스테이지</a:t>
            </a:r>
            <a:r>
              <a:rPr lang="en-US" altLang="ko-KR" dirty="0"/>
              <a:t>: </a:t>
            </a:r>
            <a:r>
              <a:rPr lang="ko-KR" altLang="en-US" dirty="0"/>
              <a:t>스테이지는 하나의 큰 사각형의 플랫폼으로 구성되어 있으며 입장 시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                          </a:t>
            </a:r>
            <a:r>
              <a:rPr lang="ko-KR" altLang="en-US" dirty="0"/>
              <a:t>적 유닛이 소환된다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                         </a:t>
            </a:r>
            <a:r>
              <a:rPr lang="ko-KR" altLang="en-US" dirty="0"/>
              <a:t>미리 제작된 스테이지를 </a:t>
            </a:r>
            <a:r>
              <a:rPr lang="ko-KR" altLang="en-US" dirty="0" err="1"/>
              <a:t>프리팹화</a:t>
            </a:r>
            <a:r>
              <a:rPr lang="ko-KR" altLang="en-US" dirty="0"/>
              <a:t> 하여 관리하며 스테이지 이동이 실행되면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                         </a:t>
            </a:r>
            <a:r>
              <a:rPr lang="ko-KR" altLang="en-US" dirty="0"/>
              <a:t>클리어 한 스테이지를 삭제 후 새로운 스테이지의 </a:t>
            </a:r>
            <a:r>
              <a:rPr lang="ko-KR" altLang="en-US" dirty="0" err="1"/>
              <a:t>프리팹을</a:t>
            </a:r>
            <a:r>
              <a:rPr lang="ko-KR" altLang="en-US" dirty="0"/>
              <a:t> </a:t>
            </a:r>
            <a:r>
              <a:rPr lang="ko-KR" altLang="en-US" dirty="0" err="1"/>
              <a:t>로드한다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706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AEAAE33A-A622-1AA9-524F-FFBB19BB2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>
            <a:extLst>
              <a:ext uri="{FF2B5EF4-FFF2-40B4-BE49-F238E27FC236}">
                <a16:creationId xmlns:a16="http://schemas.microsoft.com/office/drawing/2014/main" id="{8BD39750-A683-9E44-2253-805E1F3A5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시스템 설계 – [</a:t>
            </a:r>
            <a:r>
              <a:rPr lang="ko-KR" altLang="en-US" dirty="0"/>
              <a:t>전투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174" name="Google Shape;174;p6">
            <a:extLst>
              <a:ext uri="{FF2B5EF4-FFF2-40B4-BE49-F238E27FC236}">
                <a16:creationId xmlns:a16="http://schemas.microsoft.com/office/drawing/2014/main" id="{9B16B692-E8C8-46AF-6300-95D22224CF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1. </a:t>
            </a:r>
            <a:r>
              <a:rPr lang="ko-KR" altLang="en-US" dirty="0"/>
              <a:t>스테이지 생성 및 삭제 </a:t>
            </a:r>
            <a:r>
              <a:rPr lang="ko-KR" dirty="0"/>
              <a:t>플로우 차트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</a:t>
            </a:r>
            <a:endParaRPr dirty="0"/>
          </a:p>
        </p:txBody>
      </p:sp>
      <p:pic>
        <p:nvPicPr>
          <p:cNvPr id="3" name="그림 2" descr="텍스트, 도표, 라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7FEAFC4-4343-CA49-310C-B534E2EC4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812" y="2652501"/>
            <a:ext cx="73152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67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62afd8a59_0_6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시스템 설계 – [</a:t>
            </a:r>
            <a:r>
              <a:rPr lang="ko-KR" altLang="en-US" dirty="0"/>
              <a:t>전투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206" name="Google Shape;206;g3562afd8a59_0_6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</a:t>
            </a:r>
            <a:r>
              <a:rPr lang="en-US" altLang="ko-KR" dirty="0"/>
              <a:t>2-1</a:t>
            </a:r>
            <a:r>
              <a:rPr lang="ko-KR" dirty="0"/>
              <a:t> 데이터 시트</a:t>
            </a:r>
            <a:r>
              <a:rPr lang="en-US" altLang="ko-KR" dirty="0"/>
              <a:t>(</a:t>
            </a:r>
            <a:r>
              <a:rPr lang="ko-KR" altLang="en-US" dirty="0"/>
              <a:t>챕터</a:t>
            </a:r>
            <a:r>
              <a:rPr lang="en-US" altLang="ko-KR" dirty="0"/>
              <a:t>) </a:t>
            </a:r>
            <a:r>
              <a:rPr lang="ko-KR" altLang="en-US" dirty="0"/>
              <a:t>예시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9D8C571-9CA0-8814-3EE0-D3322A0E4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81990"/>
              </p:ext>
            </p:extLst>
          </p:nvPr>
        </p:nvGraphicFramePr>
        <p:xfrm>
          <a:off x="1687967" y="2483794"/>
          <a:ext cx="6740809" cy="1483360"/>
        </p:xfrm>
        <a:graphic>
          <a:graphicData uri="http://schemas.openxmlformats.org/drawingml/2006/table">
            <a:tbl>
              <a:tblPr firstRow="1" bandRow="1">
                <a:tableStyleId>{D44ABA64-517D-4B55-B1C8-032659BEFC22}</a:tableStyleId>
              </a:tblPr>
              <a:tblGrid>
                <a:gridCol w="1136715">
                  <a:extLst>
                    <a:ext uri="{9D8B030D-6E8A-4147-A177-3AD203B41FA5}">
                      <a16:colId xmlns:a16="http://schemas.microsoft.com/office/drawing/2014/main" val="2203960451"/>
                    </a:ext>
                  </a:extLst>
                </a:gridCol>
                <a:gridCol w="798523">
                  <a:extLst>
                    <a:ext uri="{9D8B030D-6E8A-4147-A177-3AD203B41FA5}">
                      <a16:colId xmlns:a16="http://schemas.microsoft.com/office/drawing/2014/main" val="442018568"/>
                    </a:ext>
                  </a:extLst>
                </a:gridCol>
                <a:gridCol w="1166078">
                  <a:extLst>
                    <a:ext uri="{9D8B030D-6E8A-4147-A177-3AD203B41FA5}">
                      <a16:colId xmlns:a16="http://schemas.microsoft.com/office/drawing/2014/main" val="2276471261"/>
                    </a:ext>
                  </a:extLst>
                </a:gridCol>
                <a:gridCol w="1013988">
                  <a:extLst>
                    <a:ext uri="{9D8B030D-6E8A-4147-A177-3AD203B41FA5}">
                      <a16:colId xmlns:a16="http://schemas.microsoft.com/office/drawing/2014/main" val="4233251144"/>
                    </a:ext>
                  </a:extLst>
                </a:gridCol>
                <a:gridCol w="1240325">
                  <a:extLst>
                    <a:ext uri="{9D8B030D-6E8A-4147-A177-3AD203B41FA5}">
                      <a16:colId xmlns:a16="http://schemas.microsoft.com/office/drawing/2014/main" val="2090200838"/>
                    </a:ext>
                  </a:extLst>
                </a:gridCol>
                <a:gridCol w="1385180">
                  <a:extLst>
                    <a:ext uri="{9D8B030D-6E8A-4147-A177-3AD203B41FA5}">
                      <a16:colId xmlns:a16="http://schemas.microsoft.com/office/drawing/2014/main" val="2325419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chapterNum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isClear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battleStage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shopStage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questStage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remainStage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8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3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442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>
          <a:extLst>
            <a:ext uri="{FF2B5EF4-FFF2-40B4-BE49-F238E27FC236}">
              <a16:creationId xmlns:a16="http://schemas.microsoft.com/office/drawing/2014/main" id="{3BB8C591-147A-DB2D-EB4E-A10FB614F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62afd8a59_0_67">
            <a:extLst>
              <a:ext uri="{FF2B5EF4-FFF2-40B4-BE49-F238E27FC236}">
                <a16:creationId xmlns:a16="http://schemas.microsoft.com/office/drawing/2014/main" id="{B19EC6A0-5F2F-6B36-EC3F-70BB3E9918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시스템 설계 – [</a:t>
            </a:r>
            <a:r>
              <a:rPr lang="ko-KR" altLang="en-US" dirty="0"/>
              <a:t>전투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206" name="Google Shape;206;g3562afd8a59_0_67">
            <a:extLst>
              <a:ext uri="{FF2B5EF4-FFF2-40B4-BE49-F238E27FC236}">
                <a16:creationId xmlns:a16="http://schemas.microsoft.com/office/drawing/2014/main" id="{7B933B8C-820D-5F61-428C-3A730DE4DC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</a:t>
            </a:r>
            <a:r>
              <a:rPr lang="en-US" altLang="ko-KR" dirty="0"/>
              <a:t>2-1</a:t>
            </a:r>
            <a:r>
              <a:rPr lang="ko-KR" dirty="0"/>
              <a:t> 데이터 시트</a:t>
            </a:r>
            <a:r>
              <a:rPr lang="en-US" altLang="ko-KR" dirty="0"/>
              <a:t>(</a:t>
            </a:r>
            <a:r>
              <a:rPr lang="ko-KR" altLang="en-US" dirty="0"/>
              <a:t>스테이지</a:t>
            </a:r>
            <a:r>
              <a:rPr lang="en-US" altLang="ko-KR" dirty="0"/>
              <a:t>) </a:t>
            </a:r>
            <a:r>
              <a:rPr lang="ko-KR" altLang="en-US" dirty="0"/>
              <a:t>예시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D9C116-973A-8BEE-33B8-CEBE69CC9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68397"/>
              </p:ext>
            </p:extLst>
          </p:nvPr>
        </p:nvGraphicFramePr>
        <p:xfrm>
          <a:off x="1525005" y="2501900"/>
          <a:ext cx="6206654" cy="1854200"/>
        </p:xfrm>
        <a:graphic>
          <a:graphicData uri="http://schemas.openxmlformats.org/drawingml/2006/table">
            <a:tbl>
              <a:tblPr firstRow="1" bandRow="1">
                <a:tableStyleId>{D44ABA64-517D-4B55-B1C8-032659BEFC22}</a:tableStyleId>
              </a:tblPr>
              <a:tblGrid>
                <a:gridCol w="1136715">
                  <a:extLst>
                    <a:ext uri="{9D8B030D-6E8A-4147-A177-3AD203B41FA5}">
                      <a16:colId xmlns:a16="http://schemas.microsoft.com/office/drawing/2014/main" val="2203960451"/>
                    </a:ext>
                  </a:extLst>
                </a:gridCol>
                <a:gridCol w="1050201">
                  <a:extLst>
                    <a:ext uri="{9D8B030D-6E8A-4147-A177-3AD203B41FA5}">
                      <a16:colId xmlns:a16="http://schemas.microsoft.com/office/drawing/2014/main" val="442018568"/>
                    </a:ext>
                  </a:extLst>
                </a:gridCol>
                <a:gridCol w="1231271">
                  <a:extLst>
                    <a:ext uri="{9D8B030D-6E8A-4147-A177-3AD203B41FA5}">
                      <a16:colId xmlns:a16="http://schemas.microsoft.com/office/drawing/2014/main" val="2276471261"/>
                    </a:ext>
                  </a:extLst>
                </a:gridCol>
                <a:gridCol w="1430448">
                  <a:extLst>
                    <a:ext uri="{9D8B030D-6E8A-4147-A177-3AD203B41FA5}">
                      <a16:colId xmlns:a16="http://schemas.microsoft.com/office/drawing/2014/main" val="4233251144"/>
                    </a:ext>
                  </a:extLst>
                </a:gridCol>
                <a:gridCol w="1358019">
                  <a:extLst>
                    <a:ext uri="{9D8B030D-6E8A-4147-A177-3AD203B41FA5}">
                      <a16:colId xmlns:a16="http://schemas.microsoft.com/office/drawing/2014/main" val="2090200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stageNum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isClear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remainWave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remainEnemy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stagePrefab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Stage_001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8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Stage_007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3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Stage_021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4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Null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415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90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>
          <a:extLst>
            <a:ext uri="{FF2B5EF4-FFF2-40B4-BE49-F238E27FC236}">
              <a16:creationId xmlns:a16="http://schemas.microsoft.com/office/drawing/2014/main" id="{0AD84669-C721-B89E-DCFB-545368D1D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62afd8a59_0_46">
            <a:extLst>
              <a:ext uri="{FF2B5EF4-FFF2-40B4-BE49-F238E27FC236}">
                <a16:creationId xmlns:a16="http://schemas.microsoft.com/office/drawing/2014/main" id="{A49D42E4-7F54-0D11-D35C-50DBCC6974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시스템 설계 – [</a:t>
            </a:r>
            <a:r>
              <a:rPr lang="ko-KR" altLang="en-US" dirty="0"/>
              <a:t>전투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181" name="Google Shape;181;g3562afd8a59_0_46">
            <a:extLst>
              <a:ext uri="{FF2B5EF4-FFF2-40B4-BE49-F238E27FC236}">
                <a16:creationId xmlns:a16="http://schemas.microsoft.com/office/drawing/2014/main" id="{E4131E43-4BC0-CF8D-192C-2D256627C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2</a:t>
            </a:r>
            <a:r>
              <a:rPr lang="en-US" altLang="ko-KR" dirty="0"/>
              <a:t>-2 </a:t>
            </a:r>
            <a:r>
              <a:rPr lang="ko-KR" altLang="en-US" dirty="0"/>
              <a:t>적 유닛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altLang="en-US" dirty="0"/>
              <a:t>        생성</a:t>
            </a:r>
            <a:r>
              <a:rPr lang="en-US" altLang="ko-KR" dirty="0"/>
              <a:t>: </a:t>
            </a:r>
            <a:r>
              <a:rPr lang="ko-KR" altLang="en-US" dirty="0"/>
              <a:t>플레이어가 </a:t>
            </a:r>
            <a:r>
              <a:rPr lang="ko-KR" altLang="en-US" dirty="0" err="1"/>
              <a:t>스포너가</a:t>
            </a:r>
            <a:r>
              <a:rPr lang="ko-KR" altLang="en-US" dirty="0"/>
              <a:t> 있는 일정 범위 내에 진입하면 적 유닛이 생성된다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알고리즘</a:t>
            </a:r>
            <a:r>
              <a:rPr lang="en-US" altLang="ko-KR" dirty="0"/>
              <a:t>: </a:t>
            </a:r>
            <a:r>
              <a:rPr lang="ko-KR" altLang="en-US" dirty="0"/>
              <a:t>생성된 적 유닛은 플레이어가 공격 가능 범위 내에 진입할 때까지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ko-KR" dirty="0"/>
              <a:t>                            </a:t>
            </a:r>
            <a:r>
              <a:rPr lang="ko-KR" altLang="en-US" dirty="0"/>
              <a:t>플레이어를 향해 이동하며 플레이어가 진입 시 이동을 멈추고 공격한다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ko-KR" dirty="0"/>
              <a:t>        </a:t>
            </a:r>
            <a:r>
              <a:rPr lang="ko-KR" altLang="en-US" dirty="0"/>
              <a:t>유닛 유형</a:t>
            </a:r>
            <a:r>
              <a:rPr lang="en-US" altLang="ko-KR" dirty="0"/>
              <a:t>: </a:t>
            </a:r>
            <a:r>
              <a:rPr lang="ko-KR" altLang="en-US" dirty="0"/>
              <a:t>적 유닛은 사거리에 따라 근거리</a:t>
            </a:r>
            <a:r>
              <a:rPr lang="en-US" altLang="ko-KR" dirty="0"/>
              <a:t>, </a:t>
            </a:r>
            <a:r>
              <a:rPr lang="ko-KR" altLang="en-US" dirty="0"/>
              <a:t>원거리</a:t>
            </a:r>
            <a:r>
              <a:rPr lang="en-US" altLang="ko-KR" dirty="0"/>
              <a:t>, </a:t>
            </a:r>
            <a:r>
              <a:rPr lang="ko-KR" altLang="en-US" dirty="0"/>
              <a:t>고정형으로 구분한다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ko-KR" dirty="0"/>
              <a:t>                             1)</a:t>
            </a:r>
            <a:r>
              <a:rPr lang="ko-KR" altLang="en-US" dirty="0"/>
              <a:t>근거리</a:t>
            </a:r>
            <a:r>
              <a:rPr lang="en-US" altLang="ko-KR" dirty="0"/>
              <a:t> </a:t>
            </a:r>
            <a:r>
              <a:rPr lang="ko-KR" altLang="en-US" dirty="0"/>
              <a:t>형</a:t>
            </a:r>
            <a:r>
              <a:rPr lang="en-US" altLang="ko-KR" dirty="0"/>
              <a:t>: </a:t>
            </a:r>
            <a:r>
              <a:rPr lang="ko-KR" altLang="en-US" dirty="0"/>
              <a:t>공격 범위가 </a:t>
            </a:r>
            <a:r>
              <a:rPr lang="en-US" altLang="ko-KR" dirty="0"/>
              <a:t>n </a:t>
            </a:r>
            <a:r>
              <a:rPr lang="ko-KR" altLang="en-US" dirty="0"/>
              <a:t>이하인 유닛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ko-KR" dirty="0"/>
              <a:t>                             2)</a:t>
            </a:r>
            <a:r>
              <a:rPr lang="ko-KR" altLang="en-US" dirty="0"/>
              <a:t>원거리 형</a:t>
            </a:r>
            <a:r>
              <a:rPr lang="en-US" altLang="ko-KR" dirty="0"/>
              <a:t>: </a:t>
            </a:r>
            <a:r>
              <a:rPr lang="ko-KR" altLang="en-US" dirty="0"/>
              <a:t>공격 범위가 유니티 내 단위로 </a:t>
            </a:r>
            <a:r>
              <a:rPr lang="en-US" altLang="ko-KR" dirty="0"/>
              <a:t>m </a:t>
            </a:r>
            <a:r>
              <a:rPr lang="ko-KR" altLang="en-US" dirty="0"/>
              <a:t>이상인 유닛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ko-KR" dirty="0"/>
              <a:t>                             3)</a:t>
            </a:r>
            <a:r>
              <a:rPr lang="ko-KR" altLang="en-US" dirty="0"/>
              <a:t>고정 형</a:t>
            </a:r>
            <a:r>
              <a:rPr lang="en-US" altLang="ko-KR" dirty="0"/>
              <a:t>: </a:t>
            </a:r>
            <a:r>
              <a:rPr lang="ko-KR" altLang="en-US" dirty="0"/>
              <a:t>생성 후 이동하지 않으며 맵 전체를 공격범위로 하는 유닛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505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>
          <a:extLst>
            <a:ext uri="{FF2B5EF4-FFF2-40B4-BE49-F238E27FC236}">
              <a16:creationId xmlns:a16="http://schemas.microsoft.com/office/drawing/2014/main" id="{AAF325CA-2B00-4171-8BF3-30ED612C9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62afd8a59_0_67">
            <a:extLst>
              <a:ext uri="{FF2B5EF4-FFF2-40B4-BE49-F238E27FC236}">
                <a16:creationId xmlns:a16="http://schemas.microsoft.com/office/drawing/2014/main" id="{606E9074-0109-6E09-FD06-4F46E358F4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시스템 설계 – [</a:t>
            </a:r>
            <a:r>
              <a:rPr lang="ko-KR" altLang="en-US" dirty="0"/>
              <a:t>전투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206" name="Google Shape;206;g3562afd8a59_0_67">
            <a:extLst>
              <a:ext uri="{FF2B5EF4-FFF2-40B4-BE49-F238E27FC236}">
                <a16:creationId xmlns:a16="http://schemas.microsoft.com/office/drawing/2014/main" id="{7CC95CC1-C093-77EF-C7CD-FFF53C6F43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</a:t>
            </a:r>
            <a:r>
              <a:rPr lang="en-US" altLang="ko-KR" dirty="0"/>
              <a:t>2-2</a:t>
            </a:r>
            <a:r>
              <a:rPr lang="ko-KR" dirty="0"/>
              <a:t>. 데이터 시트(</a:t>
            </a:r>
            <a:r>
              <a:rPr lang="ko-KR" altLang="en-US" dirty="0"/>
              <a:t>적 유닛</a:t>
            </a:r>
            <a:r>
              <a:rPr lang="ko-KR" dirty="0"/>
              <a:t>)</a:t>
            </a:r>
            <a:r>
              <a:rPr lang="ko-KR" altLang="en-US" dirty="0"/>
              <a:t>예시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C20877B-3DBD-BE6B-B3F7-7A45755EB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223549"/>
              </p:ext>
            </p:extLst>
          </p:nvPr>
        </p:nvGraphicFramePr>
        <p:xfrm>
          <a:off x="1561220" y="2557519"/>
          <a:ext cx="7238748" cy="1483360"/>
        </p:xfrm>
        <a:graphic>
          <a:graphicData uri="http://schemas.openxmlformats.org/drawingml/2006/table">
            <a:tbl>
              <a:tblPr firstRow="1" bandRow="1">
                <a:tableStyleId>{D44ABA64-517D-4B55-B1C8-032659BEFC22}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05808714"/>
                    </a:ext>
                  </a:extLst>
                </a:gridCol>
                <a:gridCol w="949943">
                  <a:extLst>
                    <a:ext uri="{9D8B030D-6E8A-4147-A177-3AD203B41FA5}">
                      <a16:colId xmlns:a16="http://schemas.microsoft.com/office/drawing/2014/main" val="554091688"/>
                    </a:ext>
                  </a:extLst>
                </a:gridCol>
                <a:gridCol w="660903">
                  <a:extLst>
                    <a:ext uri="{9D8B030D-6E8A-4147-A177-3AD203B41FA5}">
                      <a16:colId xmlns:a16="http://schemas.microsoft.com/office/drawing/2014/main" val="2317518282"/>
                    </a:ext>
                  </a:extLst>
                </a:gridCol>
                <a:gridCol w="1412340">
                  <a:extLst>
                    <a:ext uri="{9D8B030D-6E8A-4147-A177-3AD203B41FA5}">
                      <a16:colId xmlns:a16="http://schemas.microsoft.com/office/drawing/2014/main" val="138176006"/>
                    </a:ext>
                  </a:extLst>
                </a:gridCol>
                <a:gridCol w="1575303">
                  <a:extLst>
                    <a:ext uri="{9D8B030D-6E8A-4147-A177-3AD203B41FA5}">
                      <a16:colId xmlns:a16="http://schemas.microsoft.com/office/drawing/2014/main" val="2479068057"/>
                    </a:ext>
                  </a:extLst>
                </a:gridCol>
                <a:gridCol w="1285592">
                  <a:extLst>
                    <a:ext uri="{9D8B030D-6E8A-4147-A177-3AD203B41FA5}">
                      <a16:colId xmlns:a16="http://schemas.microsoft.com/office/drawing/2014/main" val="3543596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atk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atkSpeed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atk</a:t>
                      </a:r>
                      <a:r>
                        <a:rPr lang="en-US" altLang="ko-KR" dirty="0"/>
                        <a:t>/s)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moveSpd</a:t>
                      </a:r>
                      <a:r>
                        <a:rPr lang="en-US" altLang="ko-KR" dirty="0"/>
                        <a:t>(unit/s)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enemyType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8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virus1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closeDistance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0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virus2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longDistance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12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virusCrowd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fixed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2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93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>
          <a:extLst>
            <a:ext uri="{FF2B5EF4-FFF2-40B4-BE49-F238E27FC236}">
              <a16:creationId xmlns:a16="http://schemas.microsoft.com/office/drawing/2014/main" id="{151F9D67-BD12-8B25-3452-2334538B3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62afd8a59_0_46">
            <a:extLst>
              <a:ext uri="{FF2B5EF4-FFF2-40B4-BE49-F238E27FC236}">
                <a16:creationId xmlns:a16="http://schemas.microsoft.com/office/drawing/2014/main" id="{885AFCCE-5477-5212-11EC-A2100FCC43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시스템 설계 – [</a:t>
            </a:r>
            <a:r>
              <a:rPr lang="ko-KR" altLang="en-US" dirty="0"/>
              <a:t>전투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181" name="Google Shape;181;g3562afd8a59_0_46">
            <a:extLst>
              <a:ext uri="{FF2B5EF4-FFF2-40B4-BE49-F238E27FC236}">
                <a16:creationId xmlns:a16="http://schemas.microsoft.com/office/drawing/2014/main" id="{4D1971C9-EDA5-0B49-DD03-A752C0078D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2</a:t>
            </a:r>
            <a:r>
              <a:rPr lang="en-US" altLang="ko-KR" dirty="0"/>
              <a:t>-2 </a:t>
            </a:r>
            <a:r>
              <a:rPr lang="ko-KR" altLang="en-US" dirty="0"/>
              <a:t>승리 조건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altLang="en-US" dirty="0"/>
              <a:t>        일반 전투</a:t>
            </a:r>
            <a:r>
              <a:rPr lang="en-US" altLang="ko-KR" dirty="0"/>
              <a:t>: </a:t>
            </a:r>
            <a:r>
              <a:rPr lang="ko-KR" altLang="en-US" dirty="0"/>
              <a:t>맵 내에 존재하는 모든 적 유닛을 처치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         </a:t>
            </a:r>
            <a:r>
              <a:rPr lang="ko-KR" altLang="en-US" dirty="0"/>
              <a:t>보스 전투</a:t>
            </a:r>
            <a:r>
              <a:rPr lang="en-US" altLang="ko-KR" dirty="0"/>
              <a:t>: </a:t>
            </a:r>
            <a:r>
              <a:rPr lang="ko-KR" altLang="en-US" dirty="0"/>
              <a:t>스테이지 내에 소환된 보스 몬스터를 처치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                            *</a:t>
            </a:r>
            <a:r>
              <a:rPr lang="ko-KR" altLang="en-US" dirty="0"/>
              <a:t>이때 일반 적 유닛을 소환하는 패턴의 보스인 경우 보스 처치 시 클리어 판정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956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시스템 설계 – [</a:t>
            </a:r>
            <a:r>
              <a:rPr lang="ko-KR" altLang="en-US" dirty="0"/>
              <a:t>상점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219" name="Google Shape;219;p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/>
              <a:t>  1. 플로우 차트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   </a:t>
            </a:r>
            <a:endParaRPr/>
          </a:p>
        </p:txBody>
      </p:sp>
      <p:pic>
        <p:nvPicPr>
          <p:cNvPr id="3" name="그림 2" descr="텍스트, 도표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777E8F5-E8CC-71E9-ACE4-4C592D342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431" y="2552173"/>
            <a:ext cx="10315662" cy="29070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62afd8a59_0_9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시스템 설계 – [</a:t>
            </a:r>
            <a:r>
              <a:rPr lang="ko-KR" altLang="en-US" dirty="0"/>
              <a:t>상점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226" name="Google Shape;226;g3562afd8a59_0_9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2. 디테일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ko-KR" altLang="en-US" dirty="0"/>
              <a:t>판매 아이템</a:t>
            </a:r>
            <a:r>
              <a:rPr lang="en-US" altLang="ko-KR" dirty="0"/>
              <a:t>: </a:t>
            </a:r>
            <a:r>
              <a:rPr lang="ko-KR" altLang="en-US" dirty="0"/>
              <a:t>상점에서는 플레이어의 무기나 버프 아이템을 판매한다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      </a:t>
            </a:r>
            <a:r>
              <a:rPr lang="ko-KR" altLang="en-US" dirty="0"/>
              <a:t>가격</a:t>
            </a:r>
            <a:r>
              <a:rPr lang="en-US" altLang="ko-KR" dirty="0"/>
              <a:t>: </a:t>
            </a:r>
            <a:r>
              <a:rPr lang="ko-KR" altLang="en-US" dirty="0"/>
              <a:t>아이템의 가격은 아이템의 등급에 따라 나뉘며 등급이 높을수록 더 비싸게             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                 </a:t>
            </a:r>
            <a:r>
              <a:rPr lang="ko-KR" altLang="en-US" dirty="0"/>
              <a:t>책정된다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>
          <a:extLst>
            <a:ext uri="{FF2B5EF4-FFF2-40B4-BE49-F238E27FC236}">
              <a16:creationId xmlns:a16="http://schemas.microsoft.com/office/drawing/2014/main" id="{BFEF1FE4-B47B-F920-FA9E-6B352A90C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>
            <a:extLst>
              <a:ext uri="{FF2B5EF4-FFF2-40B4-BE49-F238E27FC236}">
                <a16:creationId xmlns:a16="http://schemas.microsoft.com/office/drawing/2014/main" id="{0A8DF095-415A-D6CE-5701-CBC6B2D027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108" name="Google Shape;108;p2">
            <a:extLst>
              <a:ext uri="{FF2B5EF4-FFF2-40B4-BE49-F238E27FC236}">
                <a16:creationId xmlns:a16="http://schemas.microsoft.com/office/drawing/2014/main" id="{F4D09165-A3D2-ACE8-EF25-9236F2CB1E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ko-KR" dirty="0">
                <a:solidFill>
                  <a:schemeClr val="dk1"/>
                </a:solidFill>
              </a:rPr>
              <a:t>1. </a:t>
            </a:r>
            <a:r>
              <a:rPr lang="ko-KR" altLang="en-US" dirty="0">
                <a:solidFill>
                  <a:schemeClr val="dk1"/>
                </a:solidFill>
              </a:rPr>
              <a:t>조작</a:t>
            </a:r>
            <a:endParaRPr lang="en-US" altLang="ko-KR" dirty="0">
              <a:solidFill>
                <a:schemeClr val="dk1"/>
              </a:solidFill>
            </a:endParaRP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ko-KR" dirty="0">
                <a:solidFill>
                  <a:schemeClr val="dk1"/>
                </a:solidFill>
              </a:rPr>
              <a:t>2. </a:t>
            </a:r>
            <a:r>
              <a:rPr lang="ko-KR" altLang="en-US" dirty="0">
                <a:solidFill>
                  <a:schemeClr val="dk1"/>
                </a:solidFill>
              </a:rPr>
              <a:t>전투</a:t>
            </a:r>
            <a:endParaRPr lang="en-US" altLang="ko-KR" dirty="0"/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ko-KR" dirty="0">
                <a:solidFill>
                  <a:schemeClr val="dk1"/>
                </a:solidFill>
              </a:rPr>
              <a:t>3. </a:t>
            </a:r>
            <a:r>
              <a:rPr lang="ko-KR" altLang="en-US" dirty="0">
                <a:solidFill>
                  <a:schemeClr val="dk1"/>
                </a:solidFill>
              </a:rPr>
              <a:t>상점</a:t>
            </a:r>
            <a:endParaRPr lang="en-US" altLang="ko-KR" dirty="0">
              <a:solidFill>
                <a:schemeClr val="dk1"/>
              </a:solidFill>
            </a:endParaRPr>
          </a:p>
          <a:p>
            <a:pPr marL="91440" indent="-127000">
              <a:spcBef>
                <a:spcPts val="0"/>
              </a:spcBef>
              <a:buSzPts val="2000"/>
            </a:pPr>
            <a:r>
              <a:rPr lang="en-US" altLang="ko-KR" dirty="0">
                <a:solidFill>
                  <a:schemeClr val="dk1"/>
                </a:solidFill>
              </a:rPr>
              <a:t>4</a:t>
            </a:r>
            <a:r>
              <a:rPr lang="ko-KR" altLang="ko-KR" dirty="0">
                <a:solidFill>
                  <a:schemeClr val="dk1"/>
                </a:solidFill>
              </a:rPr>
              <a:t>.</a:t>
            </a:r>
            <a:r>
              <a:rPr lang="en-US" altLang="ko-KR" dirty="0">
                <a:solidFill>
                  <a:schemeClr val="dk1"/>
                </a:solidFill>
              </a:rPr>
              <a:t> </a:t>
            </a:r>
            <a:r>
              <a:rPr lang="ko-KR" altLang="en-US" dirty="0">
                <a:solidFill>
                  <a:schemeClr val="dk1"/>
                </a:solidFill>
              </a:rPr>
              <a:t>퀘스트</a:t>
            </a:r>
            <a:endParaRPr lang="en-US" altLang="ko-KR" dirty="0">
              <a:solidFill>
                <a:schemeClr val="dk1"/>
              </a:solidFill>
            </a:endParaRPr>
          </a:p>
          <a:p>
            <a:pPr marL="91440" indent="-127000">
              <a:spcBef>
                <a:spcPts val="0"/>
              </a:spcBef>
              <a:buSzPts val="2000"/>
            </a:pPr>
            <a:r>
              <a:rPr lang="en-US" altLang="ko-KR" dirty="0">
                <a:solidFill>
                  <a:schemeClr val="dk1"/>
                </a:solidFill>
              </a:rPr>
              <a:t>5</a:t>
            </a:r>
            <a:r>
              <a:rPr lang="ko-KR" altLang="ko-KR" dirty="0">
                <a:solidFill>
                  <a:schemeClr val="dk1"/>
                </a:solidFill>
              </a:rPr>
              <a:t>.</a:t>
            </a:r>
            <a:r>
              <a:rPr lang="en-US" altLang="ko-KR" dirty="0">
                <a:solidFill>
                  <a:schemeClr val="dk1"/>
                </a:solidFill>
              </a:rPr>
              <a:t> </a:t>
            </a:r>
            <a:r>
              <a:rPr lang="ko-KR" altLang="en-US" dirty="0">
                <a:solidFill>
                  <a:schemeClr val="dk1"/>
                </a:solidFill>
              </a:rPr>
              <a:t>업적 </a:t>
            </a:r>
            <a:r>
              <a:rPr lang="en-US" altLang="ko-KR" dirty="0">
                <a:solidFill>
                  <a:schemeClr val="dk1"/>
                </a:solidFill>
              </a:rPr>
              <a:t>(</a:t>
            </a:r>
            <a:r>
              <a:rPr lang="ko-KR" altLang="en-US" dirty="0">
                <a:solidFill>
                  <a:schemeClr val="dk1"/>
                </a:solidFill>
              </a:rPr>
              <a:t>칭호 혹은 영구 버프 지급</a:t>
            </a:r>
            <a:r>
              <a:rPr lang="en-US" altLang="ko-KR" dirty="0">
                <a:solidFill>
                  <a:schemeClr val="dk1"/>
                </a:solidFill>
              </a:rPr>
              <a:t>)</a:t>
            </a:r>
          </a:p>
          <a:p>
            <a:pPr marL="91440" indent="-127000">
              <a:spcBef>
                <a:spcPts val="0"/>
              </a:spcBef>
              <a:buSzPts val="2000"/>
            </a:pPr>
            <a:endParaRPr lang="en-US" altLang="ko-KR" dirty="0">
              <a:solidFill>
                <a:schemeClr val="dk1"/>
              </a:solidFill>
            </a:endParaRP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altLang="ko-KR" dirty="0">
                <a:solidFill>
                  <a:schemeClr val="dk1"/>
                </a:solidFill>
              </a:rPr>
              <a:t>UI</a:t>
            </a:r>
            <a:r>
              <a:rPr lang="ko-KR" altLang="en-US" dirty="0" err="1">
                <a:solidFill>
                  <a:schemeClr val="dk1"/>
                </a:solidFill>
              </a:rPr>
              <a:t>목업은</a:t>
            </a:r>
            <a:r>
              <a:rPr lang="ko-KR" altLang="en-US" dirty="0">
                <a:solidFill>
                  <a:schemeClr val="dk1"/>
                </a:solidFill>
              </a:rPr>
              <a:t> 따로 문서 제작</a:t>
            </a:r>
            <a:r>
              <a:rPr lang="en-US" altLang="ko-KR" dirty="0">
                <a:solidFill>
                  <a:schemeClr val="dk1"/>
                </a:solidFill>
              </a:rPr>
              <a:t>,</a:t>
            </a:r>
            <a:r>
              <a:rPr lang="ko-KR" altLang="en-US" dirty="0">
                <a:solidFill>
                  <a:schemeClr val="dk1"/>
                </a:solidFill>
              </a:rPr>
              <a:t>스테이지 생성 및 삭제 시 관리방식 추가</a:t>
            </a:r>
            <a:endParaRPr lang="en-US" altLang="ko-KR" dirty="0">
              <a:solidFill>
                <a:schemeClr val="dk1"/>
              </a:solidFill>
            </a:endParaRPr>
          </a:p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endParaRPr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265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>
          <a:extLst>
            <a:ext uri="{FF2B5EF4-FFF2-40B4-BE49-F238E27FC236}">
              <a16:creationId xmlns:a16="http://schemas.microsoft.com/office/drawing/2014/main" id="{93A20945-45BE-EC38-9236-D0278D920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62afd8a59_0_67">
            <a:extLst>
              <a:ext uri="{FF2B5EF4-FFF2-40B4-BE49-F238E27FC236}">
                <a16:creationId xmlns:a16="http://schemas.microsoft.com/office/drawing/2014/main" id="{318C2B44-1189-A4CD-67A4-7F9AC68CC7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시스템 설계 – [</a:t>
            </a:r>
            <a:r>
              <a:rPr lang="ko-KR" altLang="en-US" dirty="0"/>
              <a:t>상점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206" name="Google Shape;206;g3562afd8a59_0_67">
            <a:extLst>
              <a:ext uri="{FF2B5EF4-FFF2-40B4-BE49-F238E27FC236}">
                <a16:creationId xmlns:a16="http://schemas.microsoft.com/office/drawing/2014/main" id="{7844E3C1-CEAB-0145-40F7-134F7E96A3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</a:t>
            </a:r>
            <a:r>
              <a:rPr lang="en-US" altLang="ko-KR" dirty="0"/>
              <a:t>3</a:t>
            </a:r>
            <a:r>
              <a:rPr lang="ko-KR" dirty="0"/>
              <a:t> 데이터 시트</a:t>
            </a:r>
            <a:r>
              <a:rPr lang="en-US" altLang="ko-KR" dirty="0"/>
              <a:t>(</a:t>
            </a:r>
            <a:r>
              <a:rPr lang="ko-KR" altLang="en-US" dirty="0"/>
              <a:t>아이템</a:t>
            </a:r>
            <a:r>
              <a:rPr lang="en-US" altLang="ko-KR" dirty="0"/>
              <a:t>) </a:t>
            </a:r>
            <a:r>
              <a:rPr lang="ko-KR" altLang="en-US" dirty="0"/>
              <a:t>예시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C1B6C18-4892-C49E-33B5-BEEF14203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63133"/>
              </p:ext>
            </p:extLst>
          </p:nvPr>
        </p:nvGraphicFramePr>
        <p:xfrm>
          <a:off x="1525005" y="2501900"/>
          <a:ext cx="6206655" cy="2590800"/>
        </p:xfrm>
        <a:graphic>
          <a:graphicData uri="http://schemas.openxmlformats.org/drawingml/2006/table">
            <a:tbl>
              <a:tblPr firstRow="1" bandRow="1">
                <a:tableStyleId>{D44ABA64-517D-4B55-B1C8-032659BEFC22}</a:tableStyleId>
              </a:tblPr>
              <a:tblGrid>
                <a:gridCol w="861916">
                  <a:extLst>
                    <a:ext uri="{9D8B030D-6E8A-4147-A177-3AD203B41FA5}">
                      <a16:colId xmlns:a16="http://schemas.microsoft.com/office/drawing/2014/main" val="2203960451"/>
                    </a:ext>
                  </a:extLst>
                </a:gridCol>
                <a:gridCol w="861916">
                  <a:extLst>
                    <a:ext uri="{9D8B030D-6E8A-4147-A177-3AD203B41FA5}">
                      <a16:colId xmlns:a16="http://schemas.microsoft.com/office/drawing/2014/main" val="2778011273"/>
                    </a:ext>
                  </a:extLst>
                </a:gridCol>
                <a:gridCol w="683227">
                  <a:extLst>
                    <a:ext uri="{9D8B030D-6E8A-4147-A177-3AD203B41FA5}">
                      <a16:colId xmlns:a16="http://schemas.microsoft.com/office/drawing/2014/main" val="442018568"/>
                    </a:ext>
                  </a:extLst>
                </a:gridCol>
                <a:gridCol w="869941">
                  <a:extLst>
                    <a:ext uri="{9D8B030D-6E8A-4147-A177-3AD203B41FA5}">
                      <a16:colId xmlns:a16="http://schemas.microsoft.com/office/drawing/2014/main" val="2276471261"/>
                    </a:ext>
                  </a:extLst>
                </a:gridCol>
                <a:gridCol w="1010667">
                  <a:extLst>
                    <a:ext uri="{9D8B030D-6E8A-4147-A177-3AD203B41FA5}">
                      <a16:colId xmlns:a16="http://schemas.microsoft.com/office/drawing/2014/main" val="4233251144"/>
                    </a:ext>
                  </a:extLst>
                </a:gridCol>
                <a:gridCol w="959494">
                  <a:extLst>
                    <a:ext uri="{9D8B030D-6E8A-4147-A177-3AD203B41FA5}">
                      <a16:colId xmlns:a16="http://schemas.microsoft.com/office/drawing/2014/main" val="2090200838"/>
                    </a:ext>
                  </a:extLst>
                </a:gridCol>
                <a:gridCol w="959494">
                  <a:extLst>
                    <a:ext uri="{9D8B030D-6E8A-4147-A177-3AD203B41FA5}">
                      <a16:colId xmlns:a16="http://schemas.microsoft.com/office/drawing/2014/main" val="1556680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itemName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itemRarity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itemCost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itemType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isItemBought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itemImage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isUIActivate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1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hpPotion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Image_001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8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atkPotion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common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buff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Image_003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32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longSword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weapon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Image_012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24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greatShield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epic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weapon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Image_050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415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736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54ED5E73-B2CA-DAB2-EDAF-A81D82940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>
            <a:extLst>
              <a:ext uri="{FF2B5EF4-FFF2-40B4-BE49-F238E27FC236}">
                <a16:creationId xmlns:a16="http://schemas.microsoft.com/office/drawing/2014/main" id="{8EBC5C44-E62B-28C6-BEE6-6EFE135CA3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시스템 설계 – [</a:t>
            </a:r>
            <a:r>
              <a:rPr lang="ko-KR" altLang="en-US" dirty="0"/>
              <a:t>퀘스트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174" name="Google Shape;174;p6">
            <a:extLst>
              <a:ext uri="{FF2B5EF4-FFF2-40B4-BE49-F238E27FC236}">
                <a16:creationId xmlns:a16="http://schemas.microsoft.com/office/drawing/2014/main" id="{01106CE4-FFEA-F688-8A14-022872AB3A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1. 플로우 차트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</a:t>
            </a:r>
            <a:endParaRPr dirty="0"/>
          </a:p>
        </p:txBody>
      </p:sp>
      <p:pic>
        <p:nvPicPr>
          <p:cNvPr id="4" name="그림 3" descr="텍스트, 도표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E819D71-05CA-DE40-0850-4BA2C0187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092" y="2558782"/>
            <a:ext cx="84867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95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FC6384DC-1839-0436-6D84-A00ADFCAF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62afd8a59_0_93">
            <a:extLst>
              <a:ext uri="{FF2B5EF4-FFF2-40B4-BE49-F238E27FC236}">
                <a16:creationId xmlns:a16="http://schemas.microsoft.com/office/drawing/2014/main" id="{5FA2F32B-F7E3-54FE-A43D-A37A02CF5F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시스템 설계 – [</a:t>
            </a:r>
            <a:r>
              <a:rPr lang="ko-KR" altLang="en-US" dirty="0"/>
              <a:t>퀘스트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226" name="Google Shape;226;g3562afd8a59_0_93">
            <a:extLst>
              <a:ext uri="{FF2B5EF4-FFF2-40B4-BE49-F238E27FC236}">
                <a16:creationId xmlns:a16="http://schemas.microsoft.com/office/drawing/2014/main" id="{9137F3D1-AE2E-45F4-E608-47B7306C64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2. 디테일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     </a:t>
            </a:r>
            <a:r>
              <a:rPr lang="ko-KR" altLang="en-US" dirty="0"/>
              <a:t>퀘스트 타입</a:t>
            </a:r>
            <a:r>
              <a:rPr lang="en-US" altLang="ko-KR" dirty="0"/>
              <a:t>: </a:t>
            </a:r>
            <a:r>
              <a:rPr lang="ko-KR" altLang="en-US" dirty="0"/>
              <a:t>퀘스트의 타입은 지급</a:t>
            </a:r>
            <a:r>
              <a:rPr lang="en-US" altLang="ko-KR" dirty="0"/>
              <a:t>, </a:t>
            </a:r>
            <a:r>
              <a:rPr lang="ko-KR" altLang="en-US" dirty="0"/>
              <a:t>처치</a:t>
            </a:r>
            <a:r>
              <a:rPr lang="en-US" altLang="ko-KR" dirty="0"/>
              <a:t>, </a:t>
            </a:r>
            <a:r>
              <a:rPr lang="ko-KR" altLang="en-US" dirty="0"/>
              <a:t>구매가 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34DB1C-7147-C05A-7A68-F30F2EEB4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884759"/>
              </p:ext>
            </p:extLst>
          </p:nvPr>
        </p:nvGraphicFramePr>
        <p:xfrm>
          <a:off x="1488792" y="2983032"/>
          <a:ext cx="7745743" cy="2148840"/>
        </p:xfrm>
        <a:graphic>
          <a:graphicData uri="http://schemas.openxmlformats.org/drawingml/2006/table">
            <a:tbl>
              <a:tblPr firstRow="1" bandRow="1">
                <a:tableStyleId>{D44ABA64-517D-4B55-B1C8-032659BEFC22}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405483327"/>
                    </a:ext>
                  </a:extLst>
                </a:gridCol>
                <a:gridCol w="5036410">
                  <a:extLst>
                    <a:ext uri="{9D8B030D-6E8A-4147-A177-3AD203B41FA5}">
                      <a16:colId xmlns:a16="http://schemas.microsoft.com/office/drawing/2014/main" val="973923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퀘스트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9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처치보상으로 </a:t>
                      </a:r>
                      <a:r>
                        <a:rPr lang="ko-KR" altLang="en-US" dirty="0" err="1"/>
                        <a:t>드랍되는</a:t>
                      </a:r>
                      <a:r>
                        <a:rPr lang="ko-KR" altLang="en-US" dirty="0"/>
                        <a:t> 아이템을 지급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1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 수량의 몬스터를 처치하거나 보스 몬스터 등 특정 몬스터를 처치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7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Npc</a:t>
                      </a:r>
                      <a:r>
                        <a:rPr lang="ko-KR" altLang="en-US" dirty="0"/>
                        <a:t>에게서만 판매하는 특정 아이템을 구매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12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호위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몰려오는 적 유닛을 처치하여 </a:t>
                      </a:r>
                      <a:r>
                        <a:rPr lang="en-US" altLang="ko-KR" dirty="0" err="1"/>
                        <a:t>npc</a:t>
                      </a:r>
                      <a:r>
                        <a:rPr lang="ko-KR" altLang="en-US" dirty="0"/>
                        <a:t>의 체력이 일정 상태 이상이 되도록 유지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6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077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62afd8a59_0_10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시스템 설계 – [</a:t>
            </a:r>
            <a:r>
              <a:rPr lang="ko-KR" altLang="en-US" dirty="0"/>
              <a:t>퀘스트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232" name="Google Shape;232;g3562afd8a59_0_10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</a:t>
            </a:r>
            <a:r>
              <a:rPr lang="en-US" altLang="ko-KR" dirty="0"/>
              <a:t>3</a:t>
            </a:r>
            <a:r>
              <a:rPr lang="ko-KR" dirty="0"/>
              <a:t>. 데이터 시트(</a:t>
            </a:r>
            <a:r>
              <a:rPr lang="ko-KR" altLang="en-US" dirty="0"/>
              <a:t>퀘스트</a:t>
            </a:r>
            <a:r>
              <a:rPr lang="ko-KR" dirty="0"/>
              <a:t>)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</a:rPr>
              <a:t>   </a:t>
            </a: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55D1793-1497-04E9-A896-8503AF2FB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088130"/>
              </p:ext>
            </p:extLst>
          </p:nvPr>
        </p:nvGraphicFramePr>
        <p:xfrm>
          <a:off x="1479738" y="2430771"/>
          <a:ext cx="5805714" cy="2072640"/>
        </p:xfrm>
        <a:graphic>
          <a:graphicData uri="http://schemas.openxmlformats.org/drawingml/2006/table">
            <a:tbl>
              <a:tblPr firstRow="1" bandRow="1">
                <a:tableStyleId>{D44ABA64-517D-4B55-B1C8-032659BEFC22}</a:tableStyleId>
              </a:tblPr>
              <a:tblGrid>
                <a:gridCol w="829206">
                  <a:extLst>
                    <a:ext uri="{9D8B030D-6E8A-4147-A177-3AD203B41FA5}">
                      <a16:colId xmlns:a16="http://schemas.microsoft.com/office/drawing/2014/main" val="3359954865"/>
                    </a:ext>
                  </a:extLst>
                </a:gridCol>
                <a:gridCol w="829206">
                  <a:extLst>
                    <a:ext uri="{9D8B030D-6E8A-4147-A177-3AD203B41FA5}">
                      <a16:colId xmlns:a16="http://schemas.microsoft.com/office/drawing/2014/main" val="1363237986"/>
                    </a:ext>
                  </a:extLst>
                </a:gridCol>
                <a:gridCol w="829206">
                  <a:extLst>
                    <a:ext uri="{9D8B030D-6E8A-4147-A177-3AD203B41FA5}">
                      <a16:colId xmlns:a16="http://schemas.microsoft.com/office/drawing/2014/main" val="3604365464"/>
                    </a:ext>
                  </a:extLst>
                </a:gridCol>
                <a:gridCol w="829206">
                  <a:extLst>
                    <a:ext uri="{9D8B030D-6E8A-4147-A177-3AD203B41FA5}">
                      <a16:colId xmlns:a16="http://schemas.microsoft.com/office/drawing/2014/main" val="3884471552"/>
                    </a:ext>
                  </a:extLst>
                </a:gridCol>
                <a:gridCol w="830479">
                  <a:extLst>
                    <a:ext uri="{9D8B030D-6E8A-4147-A177-3AD203B41FA5}">
                      <a16:colId xmlns:a16="http://schemas.microsoft.com/office/drawing/2014/main" val="4027006248"/>
                    </a:ext>
                  </a:extLst>
                </a:gridCol>
                <a:gridCol w="830479">
                  <a:extLst>
                    <a:ext uri="{9D8B030D-6E8A-4147-A177-3AD203B41FA5}">
                      <a16:colId xmlns:a16="http://schemas.microsoft.com/office/drawing/2014/main" val="2747884493"/>
                    </a:ext>
                  </a:extLst>
                </a:gridCol>
                <a:gridCol w="827932">
                  <a:extLst>
                    <a:ext uri="{9D8B030D-6E8A-4147-A177-3AD203B41FA5}">
                      <a16:colId xmlns:a16="http://schemas.microsoft.com/office/drawing/2014/main" val="294401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QuestName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QuestType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clearCondition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amount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reward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rewardAmount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isCleared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6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Quest_001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kill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Monster_001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gold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53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Quest_002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purchase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Item_001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4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Quest_003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payment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Qitem_001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Item_005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601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3FD0B40F-D97C-50BC-B5C6-9E05849F4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">
            <a:extLst>
              <a:ext uri="{FF2B5EF4-FFF2-40B4-BE49-F238E27FC236}">
                <a16:creationId xmlns:a16="http://schemas.microsoft.com/office/drawing/2014/main" id="{D633A74A-2AA5-D8E2-C850-1AA7FD26E3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시스템 설계 – [</a:t>
            </a:r>
            <a:r>
              <a:rPr lang="ko-KR" altLang="en-US" dirty="0"/>
              <a:t>업적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219" name="Google Shape;219;p7">
            <a:extLst>
              <a:ext uri="{FF2B5EF4-FFF2-40B4-BE49-F238E27FC236}">
                <a16:creationId xmlns:a16="http://schemas.microsoft.com/office/drawing/2014/main" id="{02A3C83E-C78E-FB89-A31A-3FF8227771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/>
              <a:t>  1. 플로우 차트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   </a:t>
            </a:r>
            <a:endParaRPr/>
          </a:p>
        </p:txBody>
      </p:sp>
      <p:pic>
        <p:nvPicPr>
          <p:cNvPr id="4" name="그림 3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0075026-E10A-B18D-0307-9835B3332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010" y="2863771"/>
            <a:ext cx="57245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14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E705A594-7853-B9A2-8AD7-50165AA06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62afd8a59_0_93">
            <a:extLst>
              <a:ext uri="{FF2B5EF4-FFF2-40B4-BE49-F238E27FC236}">
                <a16:creationId xmlns:a16="http://schemas.microsoft.com/office/drawing/2014/main" id="{249A3A5C-F1E4-7D97-E1D7-A845549377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시스템 설계 – [</a:t>
            </a:r>
            <a:r>
              <a:rPr lang="ko-KR" altLang="en-US" dirty="0"/>
              <a:t>업적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226" name="Google Shape;226;g3562afd8a59_0_93">
            <a:extLst>
              <a:ext uri="{FF2B5EF4-FFF2-40B4-BE49-F238E27FC236}">
                <a16:creationId xmlns:a16="http://schemas.microsoft.com/office/drawing/2014/main" id="{53C668F0-CC7A-7D02-6A03-3AAFAA64E2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2. 디테일</a:t>
            </a: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r>
              <a:rPr lang="ko-KR" altLang="en-US" dirty="0"/>
              <a:t>업적</a:t>
            </a:r>
            <a:r>
              <a:rPr lang="en-US" altLang="ko-KR" dirty="0"/>
              <a:t>: </a:t>
            </a:r>
            <a:r>
              <a:rPr lang="ko-KR" altLang="en-US" dirty="0"/>
              <a:t>업적은 퀘스트와 달리 전투 </a:t>
            </a:r>
            <a:r>
              <a:rPr lang="ko-KR" altLang="en-US" dirty="0" err="1"/>
              <a:t>씬을</a:t>
            </a:r>
            <a:r>
              <a:rPr lang="ko-KR" altLang="en-US" dirty="0"/>
              <a:t> 빠져나와도 진행도가 초기화 되지 않는다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       </a:t>
            </a:r>
            <a:r>
              <a:rPr lang="ko-KR" altLang="en-US" dirty="0"/>
              <a:t>제한</a:t>
            </a:r>
            <a:r>
              <a:rPr lang="en-US" altLang="ko-KR" dirty="0"/>
              <a:t>: </a:t>
            </a:r>
            <a:r>
              <a:rPr lang="ko-KR" altLang="en-US" dirty="0"/>
              <a:t>업적은 게임 내에서 단 </a:t>
            </a:r>
            <a:r>
              <a:rPr lang="en-US" altLang="ko-KR" dirty="0"/>
              <a:t>1</a:t>
            </a:r>
            <a:r>
              <a:rPr lang="ko-KR" altLang="en-US" dirty="0"/>
              <a:t>회만 클리어 가능하며 클리어 이후 비활성화 된다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6516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>
          <a:extLst>
            <a:ext uri="{FF2B5EF4-FFF2-40B4-BE49-F238E27FC236}">
              <a16:creationId xmlns:a16="http://schemas.microsoft.com/office/drawing/2014/main" id="{61B236E3-2BCF-05B7-B03E-94B0933B7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62afd8a59_0_104">
            <a:extLst>
              <a:ext uri="{FF2B5EF4-FFF2-40B4-BE49-F238E27FC236}">
                <a16:creationId xmlns:a16="http://schemas.microsoft.com/office/drawing/2014/main" id="{5BFDAD16-7DB2-84BF-EDFB-2A8AE58CDB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시스템 설계 – [</a:t>
            </a:r>
            <a:r>
              <a:rPr lang="ko-KR" altLang="en-US" dirty="0"/>
              <a:t>업적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232" name="Google Shape;232;g3562afd8a59_0_104">
            <a:extLst>
              <a:ext uri="{FF2B5EF4-FFF2-40B4-BE49-F238E27FC236}">
                <a16:creationId xmlns:a16="http://schemas.microsoft.com/office/drawing/2014/main" id="{94243230-EDF1-4D08-5A74-F99CB3ECCF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</a:t>
            </a:r>
            <a:r>
              <a:rPr lang="en-US" altLang="ko-KR" dirty="0"/>
              <a:t>3</a:t>
            </a:r>
            <a:r>
              <a:rPr lang="ko-KR" dirty="0"/>
              <a:t>. 데이터 시트(</a:t>
            </a:r>
            <a:r>
              <a:rPr lang="ko-KR" altLang="en-US" dirty="0"/>
              <a:t>업적</a:t>
            </a:r>
            <a:r>
              <a:rPr lang="ko-KR" dirty="0"/>
              <a:t>)</a:t>
            </a:r>
            <a:r>
              <a:rPr lang="en-US" altLang="ko-KR" dirty="0"/>
              <a:t> </a:t>
            </a:r>
            <a:r>
              <a:rPr lang="ko-KR" altLang="en-US" dirty="0"/>
              <a:t>예시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</a:rPr>
              <a:t>   </a:t>
            </a:r>
            <a:endParaRPr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B5CF41E-282E-9C53-6C75-4B3C1773B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426075"/>
              </p:ext>
            </p:extLst>
          </p:nvPr>
        </p:nvGraphicFramePr>
        <p:xfrm>
          <a:off x="1416364" y="2687320"/>
          <a:ext cx="6773334" cy="1630680"/>
        </p:xfrm>
        <a:graphic>
          <a:graphicData uri="http://schemas.openxmlformats.org/drawingml/2006/table">
            <a:tbl>
              <a:tblPr firstRow="1" bandRow="1">
                <a:tableStyleId>{D44ABA64-517D-4B55-B1C8-032659BEFC22}</a:tableStyleId>
              </a:tblPr>
              <a:tblGrid>
                <a:gridCol w="1128889">
                  <a:extLst>
                    <a:ext uri="{9D8B030D-6E8A-4147-A177-3AD203B41FA5}">
                      <a16:colId xmlns:a16="http://schemas.microsoft.com/office/drawing/2014/main" val="447895115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548895909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3247217348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401312985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2038373629"/>
                    </a:ext>
                  </a:extLst>
                </a:gridCol>
                <a:gridCol w="1128889">
                  <a:extLst>
                    <a:ext uri="{9D8B030D-6E8A-4147-A177-3AD203B41FA5}">
                      <a16:colId xmlns:a16="http://schemas.microsoft.com/office/drawing/2014/main" val="2187946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achievementName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clearCondition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amount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reward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rewardAmount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isCleared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superRich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gather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goldbuff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1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assassin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kill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atkBuff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4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pioneer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gameclear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Honor_001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88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63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/>
              <a:t>게임 컨셉 개요</a:t>
            </a:r>
            <a:endParaRPr/>
          </a:p>
        </p:txBody>
      </p:sp>
      <p:sp>
        <p:nvSpPr>
          <p:cNvPr id="108" name="Google Shape;108;p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ko-KR" dirty="0">
                <a:solidFill>
                  <a:schemeClr val="dk1"/>
                </a:solidFill>
              </a:rPr>
              <a:t>1. </a:t>
            </a:r>
            <a:r>
              <a:rPr lang="en-US" altLang="ko-KR" dirty="0">
                <a:solidFill>
                  <a:schemeClr val="dk1"/>
                </a:solidFill>
              </a:rPr>
              <a:t>3</a:t>
            </a:r>
            <a:r>
              <a:rPr lang="ko-KR" altLang="en-US" dirty="0">
                <a:solidFill>
                  <a:schemeClr val="dk1"/>
                </a:solidFill>
              </a:rPr>
              <a:t>인칭 로그 </a:t>
            </a:r>
            <a:r>
              <a:rPr lang="ko-KR" altLang="en-US" dirty="0" err="1">
                <a:solidFill>
                  <a:schemeClr val="dk1"/>
                </a:solidFill>
              </a:rPr>
              <a:t>라이크</a:t>
            </a:r>
            <a:endParaRPr lang="ko-KR" altLang="en-US"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altLang="ko-KR" dirty="0">
                <a:solidFill>
                  <a:schemeClr val="dk1"/>
                </a:solidFill>
              </a:rPr>
              <a:t>2. 3d </a:t>
            </a:r>
            <a:r>
              <a:rPr lang="ko-KR" altLang="en-US" dirty="0">
                <a:solidFill>
                  <a:schemeClr val="dk1"/>
                </a:solidFill>
              </a:rPr>
              <a:t>배경과 </a:t>
            </a:r>
            <a:r>
              <a:rPr lang="en-US" altLang="ko-KR" dirty="0" err="1">
                <a:solidFill>
                  <a:schemeClr val="dk1"/>
                </a:solidFill>
              </a:rPr>
              <a:t>boxel</a:t>
            </a:r>
            <a:r>
              <a:rPr lang="en-US" altLang="ko-KR" dirty="0">
                <a:solidFill>
                  <a:schemeClr val="dk1"/>
                </a:solidFill>
              </a:rPr>
              <a:t> </a:t>
            </a:r>
            <a:r>
              <a:rPr lang="ko-KR" altLang="en-US" dirty="0">
                <a:solidFill>
                  <a:schemeClr val="dk1"/>
                </a:solidFill>
              </a:rPr>
              <a:t>캐릭터</a:t>
            </a:r>
            <a:endParaRPr lang="ko-KR" altLang="en-US"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ko-KR" dirty="0">
                <a:solidFill>
                  <a:schemeClr val="dk1"/>
                </a:solidFill>
              </a:rPr>
              <a:t>3. </a:t>
            </a:r>
            <a:r>
              <a:rPr lang="ko-KR" altLang="en-US" dirty="0">
                <a:solidFill>
                  <a:schemeClr val="dk1"/>
                </a:solidFill>
              </a:rPr>
              <a:t>선형구조의 게임 진행</a:t>
            </a:r>
            <a:endParaRPr lang="en-US" altLang="ko-KR" dirty="0">
              <a:solidFill>
                <a:schemeClr val="dk1"/>
              </a:solidFill>
            </a:endParaRPr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lang="ko-KR" altLang="en-US" dirty="0"/>
          </a:p>
          <a:p>
            <a:pPr marL="384048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endParaRPr lang="ko-KR" altLang="en-US" dirty="0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ko-KR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/>
              <a:t>기본 시스템 구성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1097280" y="1835859"/>
            <a:ext cx="10058400" cy="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ko-KR"/>
              <a:t>핵심 시스템 요약표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115" name="Google Shape;115;p3"/>
          <p:cNvGraphicFramePr/>
          <p:nvPr>
            <p:extLst>
              <p:ext uri="{D42A27DB-BD31-4B8C-83A1-F6EECF244321}">
                <p14:modId xmlns:p14="http://schemas.microsoft.com/office/powerpoint/2010/main" val="400746900"/>
              </p:ext>
            </p:extLst>
          </p:nvPr>
        </p:nvGraphicFramePr>
        <p:xfrm>
          <a:off x="1187614" y="2195392"/>
          <a:ext cx="9055125" cy="4091970"/>
        </p:xfrm>
        <a:graphic>
          <a:graphicData uri="http://schemas.openxmlformats.org/drawingml/2006/table">
            <a:tbl>
              <a:tblPr firstRow="1" bandRow="1">
                <a:noFill/>
                <a:tableStyleId>{D44ABA64-517D-4B55-B1C8-032659BEFC22}</a:tableStyleId>
              </a:tblPr>
              <a:tblGrid>
                <a:gridCol w="23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시스템 명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핵심 역할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/>
                        <a:t>연동 시스템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14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dirty="0"/>
                        <a:t>조작</a:t>
                      </a:r>
                      <a:endParaRPr lang="ko-KR" alt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dirty="0">
                          <a:solidFill>
                            <a:schemeClr val="accent1"/>
                          </a:solidFill>
                        </a:rPr>
                        <a:t>플레이어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</a:rPr>
                        <a:t>가 게임을 진행하며 사용하는 필수적인 조작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dirty="0"/>
                        <a:t>전투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dirty="0">
                          <a:solidFill>
                            <a:schemeClr val="accent1"/>
                          </a:solidFill>
                        </a:rPr>
                        <a:t>플레이어가 전투 </a:t>
                      </a:r>
                      <a:r>
                        <a:rPr lang="ko-KR" altLang="en-US" sz="1800" dirty="0" err="1">
                          <a:solidFill>
                            <a:schemeClr val="accent1"/>
                          </a:solidFill>
                        </a:rPr>
                        <a:t>씬에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ko-KR" altLang="en-US" sz="1800" dirty="0" err="1">
                          <a:solidFill>
                            <a:schemeClr val="accent1"/>
                          </a:solidFill>
                        </a:rPr>
                        <a:t>진입했을때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</a:rPr>
                        <a:t> 실행되는 모든 시스템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dirty="0"/>
                        <a:t>업적</a:t>
                      </a:r>
                      <a:r>
                        <a:rPr lang="en-US" altLang="ko-KR" sz="1400" u="none" strike="noStrike" cap="none" dirty="0"/>
                        <a:t>,</a:t>
                      </a:r>
                      <a:r>
                        <a:rPr lang="ko-KR" altLang="en-US" sz="1400" u="none" strike="noStrike" cap="none" dirty="0"/>
                        <a:t>퀘스트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800" dirty="0"/>
                        <a:t>상점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800" dirty="0">
                          <a:solidFill>
                            <a:schemeClr val="accent1"/>
                          </a:solidFill>
                        </a:rPr>
                        <a:t>플레이어가 재화를 사용하면 무기 혹은 버프를 제공</a:t>
                      </a:r>
                      <a:endParaRPr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퀘스트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업적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800" dirty="0"/>
                        <a:t>퀘스트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800" u="none" strike="noStrike" cap="none" dirty="0">
                          <a:solidFill>
                            <a:schemeClr val="accent1"/>
                          </a:solidFill>
                        </a:rPr>
                        <a:t>플레이어가 특정 조건을 달성하면 보상을 지급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400" u="none" strike="noStrike" cap="none" dirty="0"/>
                        <a:t>전투</a:t>
                      </a:r>
                      <a:r>
                        <a:rPr lang="en-US" altLang="ko-KR" sz="1400" u="none" strike="noStrike" cap="none" dirty="0"/>
                        <a:t>,</a:t>
                      </a:r>
                      <a:r>
                        <a:rPr lang="ko-KR" altLang="en-US" sz="1400" u="none" strike="noStrike" cap="none" dirty="0"/>
                        <a:t>상점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800" dirty="0"/>
                        <a:t>업적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800" u="none" strike="noStrike" cap="none" dirty="0">
                          <a:solidFill>
                            <a:schemeClr val="accent1"/>
                          </a:solidFill>
                        </a:rPr>
                        <a:t>플레이어가 특정 조건을 달성하면 게임 내에서 영구적으로 유지되며</a:t>
                      </a:r>
                      <a:endParaRPr lang="en-US" altLang="ko-KR" sz="1800" u="none" strike="noStrike" cap="none" dirty="0">
                        <a:solidFill>
                          <a:schemeClr val="accen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800" u="none" strike="noStrike" cap="none" dirty="0">
                          <a:solidFill>
                            <a:schemeClr val="accent1"/>
                          </a:solidFill>
                        </a:rPr>
                        <a:t>칭호 등을 지급</a:t>
                      </a:r>
                      <a:endParaRPr lang="en-US" altLang="ko-KR" sz="1800" u="none" strike="noStrike" cap="none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dirty="0"/>
                        <a:t>전투</a:t>
                      </a:r>
                      <a:r>
                        <a:rPr lang="en-US" altLang="ko-KR" sz="1400" u="none" strike="noStrike" cap="none" dirty="0"/>
                        <a:t>,</a:t>
                      </a:r>
                      <a:r>
                        <a:rPr lang="ko-KR" altLang="en-US" sz="1400" u="none" strike="noStrike" cap="none" dirty="0"/>
                        <a:t>상점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/>
              <a:t>전체 플로우 구성</a:t>
            </a: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ko-KR"/>
              <a:t>1. Flowchart 형식의 흐름도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3" name="그림 2" descr="도표, 텍스트, 라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FE424C5-77C6-6356-6E1A-0A67E2986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36" y="2463239"/>
            <a:ext cx="9521528" cy="22988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5f969b43b_0_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/>
              <a:t>전체 플로우 구성</a:t>
            </a:r>
            <a:endParaRPr/>
          </a:p>
        </p:txBody>
      </p:sp>
      <p:sp>
        <p:nvSpPr>
          <p:cNvPr id="128" name="Google Shape;128;g355f969b43b_0_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ko-KR" dirty="0">
                <a:solidFill>
                  <a:schemeClr val="accent1"/>
                </a:solidFill>
              </a:rPr>
              <a:t>플로우 설계의 의도</a:t>
            </a:r>
            <a:endParaRPr dirty="0">
              <a:solidFill>
                <a:schemeClr val="accent1"/>
              </a:solidFill>
            </a:endParaRPr>
          </a:p>
          <a:p>
            <a:pPr marL="91440" lvl="0" indent="-114300" algn="l" rtl="0"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 "/>
            </a:pPr>
            <a:r>
              <a:rPr lang="ko-KR" dirty="0">
                <a:solidFill>
                  <a:schemeClr val="accent1"/>
                </a:solidFill>
              </a:rPr>
              <a:t>: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ko-KR" altLang="en-US" dirty="0">
                <a:solidFill>
                  <a:schemeClr val="accent1"/>
                </a:solidFill>
              </a:rPr>
              <a:t>플레이어가 미리 짜여진 직선형의 구조를 따라 전투를 통해 몬스터를 처치하거나 혹은 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91440" lvl="0" indent="-114300" algn="l" rtl="0"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 "/>
            </a:pPr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lang="ko-KR" altLang="en-US" dirty="0">
                <a:solidFill>
                  <a:schemeClr val="accent1"/>
                </a:solidFill>
              </a:rPr>
              <a:t>상점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퀘스트 스테이지 등을 조우하며 지루하지 않도록 의도함</a:t>
            </a:r>
            <a:endParaRPr dirty="0">
              <a:solidFill>
                <a:schemeClr val="accent1"/>
              </a:solidFill>
            </a:endParaRPr>
          </a:p>
          <a:p>
            <a:pPr marL="91440" lvl="0" indent="-114300" algn="l" rtl="0"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 "/>
            </a:pPr>
            <a:endParaRPr dirty="0">
              <a:solidFill>
                <a:schemeClr val="accent1"/>
              </a:solidFill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시스템 설계 – [</a:t>
            </a:r>
            <a:r>
              <a:rPr lang="ko-KR" altLang="en-US" dirty="0"/>
              <a:t>조작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1. </a:t>
            </a:r>
            <a:r>
              <a:rPr lang="ko-KR" altLang="en-US" dirty="0"/>
              <a:t>조작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endParaRPr dirty="0"/>
          </a:p>
        </p:txBody>
      </p:sp>
      <p:graphicFrame>
        <p:nvGraphicFramePr>
          <p:cNvPr id="3" name="Google Shape;115;p3">
            <a:extLst>
              <a:ext uri="{FF2B5EF4-FFF2-40B4-BE49-F238E27FC236}">
                <a16:creationId xmlns:a16="http://schemas.microsoft.com/office/drawing/2014/main" id="{3ABB4854-003D-1209-866D-BF87F7274E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955078"/>
              </p:ext>
            </p:extLst>
          </p:nvPr>
        </p:nvGraphicFramePr>
        <p:xfrm>
          <a:off x="2320735" y="2081125"/>
          <a:ext cx="8154125" cy="4102541"/>
        </p:xfrm>
        <a:graphic>
          <a:graphicData uri="http://schemas.openxmlformats.org/drawingml/2006/table">
            <a:tbl>
              <a:tblPr firstRow="1" bandRow="1">
                <a:noFill/>
                <a:tableStyleId>{D44ABA64-517D-4B55-B1C8-032659BEFC22}</a:tableStyleId>
              </a:tblPr>
              <a:tblGrid>
                <a:gridCol w="974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80720425"/>
                    </a:ext>
                  </a:extLst>
                </a:gridCol>
                <a:gridCol w="3286408">
                  <a:extLst>
                    <a:ext uri="{9D8B030D-6E8A-4147-A177-3AD203B41FA5}">
                      <a16:colId xmlns:a16="http://schemas.microsoft.com/office/drawing/2014/main" val="1889730763"/>
                    </a:ext>
                  </a:extLst>
                </a:gridCol>
              </a:tblGrid>
              <a:tr h="3571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/>
                        <a:t>키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역할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키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/>
                        <a:t>역할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8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dirty="0"/>
                        <a:t>마우스 </a:t>
                      </a:r>
                      <a:endParaRPr lang="ko-KR" alt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dirty="0">
                          <a:solidFill>
                            <a:schemeClr val="accent1"/>
                          </a:solidFill>
                        </a:rPr>
                        <a:t>플레이어가 공격 혹은 스킬 사용 시 시전 방향 지정</a:t>
                      </a:r>
                      <a:endParaRPr lang="en-US" altLang="ko-KR"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dirty="0"/>
                        <a:t>SPACE</a:t>
                      </a:r>
                      <a:endParaRPr lang="ko-KR" alt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accent1"/>
                          </a:solidFill>
                        </a:rPr>
                        <a:t>다음 다이얼로그로 진행</a:t>
                      </a:r>
                      <a:endParaRPr lang="en-US" altLang="ko-KR" sz="18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4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WASD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dirty="0">
                          <a:solidFill>
                            <a:schemeClr val="accent1"/>
                          </a:solidFill>
                        </a:rPr>
                        <a:t>플레이어 캐릭터 이동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Q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accent1"/>
                          </a:solidFill>
                        </a:rPr>
                        <a:t>현재 수주중인 퀘스트 확인</a:t>
                      </a:r>
                      <a:endParaRPr lang="en-US" altLang="ko-KR" sz="18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7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/>
                        <a:t>F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800" dirty="0">
                          <a:solidFill>
                            <a:schemeClr val="accent1"/>
                          </a:solidFill>
                        </a:rPr>
                        <a:t>포탈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en-US" altLang="ko-KR" sz="1800" dirty="0" err="1">
                          <a:solidFill>
                            <a:schemeClr val="accent1"/>
                          </a:solidFill>
                        </a:rPr>
                        <a:t>npc</a:t>
                      </a:r>
                      <a:r>
                        <a:rPr lang="en-US" altLang="ko-KR" sz="1800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accent1"/>
                          </a:solidFill>
                        </a:rPr>
                        <a:t>오브젝트 등과 상호작용</a:t>
                      </a:r>
                      <a:endParaRPr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800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/>
                        <a:t>SHIFT</a:t>
                      </a:r>
                      <a:endParaRPr lang="en-US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800" u="none" strike="noStrike" cap="none" dirty="0">
                          <a:solidFill>
                            <a:schemeClr val="accent1"/>
                          </a:solidFill>
                        </a:rPr>
                        <a:t>플레이어 스킬 사용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38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/>
                        <a:t>R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800" u="none" strike="noStrike" cap="none" dirty="0">
                          <a:solidFill>
                            <a:schemeClr val="accent1"/>
                          </a:solidFill>
                        </a:rPr>
                        <a:t>플레이어가 현재 착용한 무기와 대기중인 무기 변경</a:t>
                      </a:r>
                      <a:endParaRPr lang="en-US" altLang="ko-KR" sz="1800" u="none" strike="noStrike" cap="none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lang="en-US" altLang="ko-KR" sz="1800" u="none" strike="noStrike" cap="none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lang="en-US" altLang="ko-KR" sz="1800" u="none" strike="noStrike" cap="none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7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/>
                        <a:t>ESC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altLang="en-US" sz="1800" u="none" strike="noStrike" cap="none" dirty="0">
                          <a:solidFill>
                            <a:schemeClr val="accent1"/>
                          </a:solidFill>
                        </a:rPr>
                        <a:t>비 전투시 되돌리기</a:t>
                      </a:r>
                      <a:r>
                        <a:rPr lang="en-US" altLang="ko-KR" sz="1800" u="none" strike="noStrike" cap="none" dirty="0">
                          <a:solidFill>
                            <a:schemeClr val="accent1"/>
                          </a:solidFill>
                        </a:rPr>
                        <a:t>, </a:t>
                      </a:r>
                      <a:r>
                        <a:rPr lang="ko-KR" altLang="en-US" sz="1800" u="none" strike="noStrike" cap="none" dirty="0">
                          <a:solidFill>
                            <a:schemeClr val="accent1"/>
                          </a:solidFill>
                        </a:rPr>
                        <a:t>전투 중 일시정지</a:t>
                      </a:r>
                      <a:endParaRPr lang="en-US" altLang="ko-KR" sz="1800" u="none" strike="noStrike" cap="none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lang="en-US" altLang="ko-KR" sz="1800" u="none" strike="noStrike" cap="none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endParaRPr lang="en-US" altLang="ko-KR" sz="1800" u="none" strike="noStrike" cap="none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20478692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62afd8a59_0_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시스템 설계 – [</a:t>
            </a:r>
            <a:r>
              <a:rPr lang="ko-KR" altLang="en-US" dirty="0"/>
              <a:t>조작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168" name="Google Shape;168;g3562afd8a59_0_1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</a:t>
            </a:r>
            <a:r>
              <a:rPr lang="en-US" altLang="ko-KR" dirty="0"/>
              <a:t>2</a:t>
            </a:r>
            <a:r>
              <a:rPr lang="ko-KR" dirty="0"/>
              <a:t>. 기획 의도</a:t>
            </a:r>
            <a:endParaRPr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ko-KR" dirty="0"/>
              <a:t>1) </a:t>
            </a:r>
            <a:r>
              <a:rPr lang="ko-KR" altLang="en-US" dirty="0"/>
              <a:t>플레이어가 게임을 진행하며 최대한 피로하지 않도록 보편적으로 사용하는 키보드</a:t>
            </a:r>
            <a:endParaRPr lang="en-US" altLang="ko-KR"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dirty="0"/>
              <a:t>     </a:t>
            </a:r>
            <a:r>
              <a:rPr lang="ko-KR" altLang="en-US" dirty="0"/>
              <a:t>조작법을 사용함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ko-KR" dirty="0"/>
              <a:t>시스템 설계 – [</a:t>
            </a:r>
            <a:r>
              <a:rPr lang="ko-KR" altLang="en-US" dirty="0"/>
              <a:t>전투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 1. 플로우 차트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dirty="0"/>
              <a:t> </a:t>
            </a:r>
            <a:endParaRPr dirty="0"/>
          </a:p>
        </p:txBody>
      </p:sp>
      <p:pic>
        <p:nvPicPr>
          <p:cNvPr id="2" name="그림 1" descr="도표, 텍스트, 라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38B2E64-66F1-CDB9-9B60-729A748B3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36" y="2463239"/>
            <a:ext cx="9521528" cy="22988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1014</Words>
  <Application>Microsoft Office PowerPoint</Application>
  <PresentationFormat>와이드스크린</PresentationFormat>
  <Paragraphs>318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Arial</vt:lpstr>
      <vt:lpstr>Calibri</vt:lpstr>
      <vt:lpstr>추억</vt:lpstr>
      <vt:lpstr>시스템 기획서 </vt:lpstr>
      <vt:lpstr>목차</vt:lpstr>
      <vt:lpstr>게임 컨셉 개요</vt:lpstr>
      <vt:lpstr>기본 시스템 구성</vt:lpstr>
      <vt:lpstr>전체 플로우 구성</vt:lpstr>
      <vt:lpstr>전체 플로우 구성</vt:lpstr>
      <vt:lpstr>시스템 설계 – [조작]</vt:lpstr>
      <vt:lpstr>시스템 설계 – [조작]</vt:lpstr>
      <vt:lpstr>시스템 설계 – [전투]</vt:lpstr>
      <vt:lpstr>시스템 설계 – [전투]</vt:lpstr>
      <vt:lpstr>시스템 설계 – [전투]</vt:lpstr>
      <vt:lpstr>시스템 설계 – [전투]</vt:lpstr>
      <vt:lpstr>시스템 설계 – [전투]</vt:lpstr>
      <vt:lpstr>시스템 설계 – [전투]</vt:lpstr>
      <vt:lpstr>시스템 설계 – [전투]</vt:lpstr>
      <vt:lpstr>시스템 설계 – [전투]</vt:lpstr>
      <vt:lpstr>시스템 설계 – [전투]</vt:lpstr>
      <vt:lpstr>시스템 설계 – [상점]</vt:lpstr>
      <vt:lpstr>시스템 설계 – [상점]</vt:lpstr>
      <vt:lpstr>시스템 설계 – [상점]</vt:lpstr>
      <vt:lpstr>시스템 설계 – [퀘스트]</vt:lpstr>
      <vt:lpstr>시스템 설계 – [퀘스트]</vt:lpstr>
      <vt:lpstr>시스템 설계 – [퀘스트]</vt:lpstr>
      <vt:lpstr>시스템 설계 – [업적]</vt:lpstr>
      <vt:lpstr>시스템 설계 – [업적]</vt:lpstr>
      <vt:lpstr>시스템 설계 – [업적]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Hezin Lila</dc:creator>
  <cp:lastModifiedBy>김민성</cp:lastModifiedBy>
  <cp:revision>145</cp:revision>
  <dcterms:created xsi:type="dcterms:W3CDTF">2016-02-15T14:36:50Z</dcterms:created>
  <dcterms:modified xsi:type="dcterms:W3CDTF">2025-09-09T16:12:46Z</dcterms:modified>
</cp:coreProperties>
</file>