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10" r:id="rId1"/>
  </p:sldMasterIdLst>
  <p:notesMasterIdLst>
    <p:notesMasterId r:id="rId25"/>
  </p:notesMasterIdLst>
  <p:sldIdLst>
    <p:sldId id="266" r:id="rId2"/>
    <p:sldId id="528" r:id="rId3"/>
    <p:sldId id="529" r:id="rId4"/>
    <p:sldId id="612" r:id="rId5"/>
    <p:sldId id="614" r:id="rId6"/>
    <p:sldId id="615" r:id="rId7"/>
    <p:sldId id="613" r:id="rId8"/>
    <p:sldId id="616" r:id="rId9"/>
    <p:sldId id="617" r:id="rId10"/>
    <p:sldId id="618" r:id="rId11"/>
    <p:sldId id="619" r:id="rId12"/>
    <p:sldId id="620" r:id="rId13"/>
    <p:sldId id="621" r:id="rId14"/>
    <p:sldId id="622" r:id="rId15"/>
    <p:sldId id="629" r:id="rId16"/>
    <p:sldId id="630" r:id="rId17"/>
    <p:sldId id="625" r:id="rId18"/>
    <p:sldId id="626" r:id="rId19"/>
    <p:sldId id="627" r:id="rId20"/>
    <p:sldId id="633" r:id="rId21"/>
    <p:sldId id="631" r:id="rId22"/>
    <p:sldId id="632" r:id="rId23"/>
    <p:sldId id="452" r:id="rId24"/>
  </p:sldIdLst>
  <p:sldSz cx="9144000" cy="6858000" type="screen4x3"/>
  <p:notesSz cx="6761163" cy="9942513"/>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FFFF"/>
    <a:srgbClr val="F1959B"/>
    <a:srgbClr val="960000"/>
    <a:srgbClr val="FCF600"/>
    <a:srgbClr val="C0B708"/>
    <a:srgbClr val="D5CB09"/>
    <a:srgbClr val="926304"/>
    <a:srgbClr val="FF6D6D"/>
    <a:srgbClr val="F5E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403" autoAdjust="0"/>
    <p:restoredTop sz="94434" autoAdjust="0"/>
  </p:normalViewPr>
  <p:slideViewPr>
    <p:cSldViewPr>
      <p:cViewPr varScale="1">
        <p:scale>
          <a:sx n="85" d="100"/>
          <a:sy n="85" d="100"/>
        </p:scale>
        <p:origin x="480" y="84"/>
      </p:cViewPr>
      <p:guideLst>
        <p:guide orient="horz" pos="2160"/>
        <p:guide pos="2880"/>
      </p:guideLst>
    </p:cSldViewPr>
  </p:slideViewPr>
  <p:notesTextViewPr>
    <p:cViewPr>
      <p:scale>
        <a:sx n="3" d="2"/>
        <a:sy n="3" d="2"/>
      </p:scale>
      <p:origin x="0" y="0"/>
    </p:cViewPr>
  </p:notesTextViewPr>
  <p:sorterViewPr>
    <p:cViewPr>
      <p:scale>
        <a:sx n="100" d="100"/>
        <a:sy n="100" d="100"/>
      </p:scale>
      <p:origin x="0" y="-23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30525" cy="4968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29050" y="0"/>
            <a:ext cx="2930525" cy="4968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8833AF34-FBDE-4DAB-85CB-729AB778B95F}" type="datetimeFigureOut">
              <a:rPr lang="en-US"/>
              <a:pPr>
                <a:defRPr/>
              </a:pPr>
              <a:t>10/18/2022</a:t>
            </a:fld>
            <a:endParaRPr lang="en-US"/>
          </a:p>
        </p:txBody>
      </p:sp>
      <p:sp>
        <p:nvSpPr>
          <p:cNvPr id="4" name="Slide Image Placeholder 3"/>
          <p:cNvSpPr>
            <a:spLocks noGrp="1" noRot="1" noChangeAspect="1"/>
          </p:cNvSpPr>
          <p:nvPr>
            <p:ph type="sldImg" idx="2"/>
          </p:nvPr>
        </p:nvSpPr>
        <p:spPr>
          <a:xfrm>
            <a:off x="895350" y="746125"/>
            <a:ext cx="4970463" cy="37274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76275" y="4722813"/>
            <a:ext cx="5408613" cy="4473575"/>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444038"/>
            <a:ext cx="2930525" cy="4968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29050" y="9444038"/>
            <a:ext cx="2930525" cy="4968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68B4D8F-5B89-4DD4-9C68-C5A1D46EFA4D}" type="slidenum">
              <a:rPr lang="en-US" altLang="en-US"/>
              <a:pPr>
                <a:defRPr/>
              </a:pPr>
              <a:t>‹#›</a:t>
            </a:fld>
            <a:endParaRPr lang="en-US" altLang="en-US"/>
          </a:p>
        </p:txBody>
      </p:sp>
    </p:spTree>
    <p:extLst>
      <p:ext uri="{BB962C8B-B14F-4D97-AF65-F5344CB8AC3E}">
        <p14:creationId xmlns:p14="http://schemas.microsoft.com/office/powerpoint/2010/main" val="3324398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rcRect l="82950" r="1492" b="71051"/>
          <a:stretch>
            <a:fillRect/>
          </a:stretch>
        </p:blipFill>
        <p:spPr bwMode="auto">
          <a:xfrm>
            <a:off x="7812360" y="332656"/>
            <a:ext cx="887412"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p:cNvCxnSpPr/>
          <p:nvPr userDrawn="1"/>
        </p:nvCxnSpPr>
        <p:spPr>
          <a:xfrm>
            <a:off x="839788" y="3138488"/>
            <a:ext cx="7537450" cy="1587"/>
          </a:xfrm>
          <a:prstGeom prst="line">
            <a:avLst/>
          </a:prstGeom>
          <a:ln/>
        </p:spPr>
        <p:style>
          <a:lnRef idx="3">
            <a:schemeClr val="dk1"/>
          </a:lnRef>
          <a:fillRef idx="0">
            <a:schemeClr val="dk1"/>
          </a:fillRef>
          <a:effectRef idx="2">
            <a:schemeClr val="dk1"/>
          </a:effectRef>
          <a:fontRef idx="minor">
            <a:schemeClr val="tx1"/>
          </a:fontRef>
        </p:style>
      </p:cxnSp>
      <p:sp>
        <p:nvSpPr>
          <p:cNvPr id="4" name="Title 1"/>
          <p:cNvSpPr txBox="1">
            <a:spLocks/>
          </p:cNvSpPr>
          <p:nvPr userDrawn="1"/>
        </p:nvSpPr>
        <p:spPr>
          <a:xfrm>
            <a:off x="839788" y="2636912"/>
            <a:ext cx="4989942" cy="359867"/>
          </a:xfrm>
          <a:prstGeom prst="rect">
            <a:avLst/>
          </a:prstGeom>
        </p:spPr>
        <p:txBody>
          <a:bodyPr anchor="ctr">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eaLnBrk="1" fontAlgn="auto" hangingPunct="1">
              <a:spcAft>
                <a:spcPts val="0"/>
              </a:spcAft>
              <a:defRPr/>
            </a:pPr>
            <a:r>
              <a:rPr lang="en-US" sz="3600" dirty="0">
                <a:solidFill>
                  <a:srgbClr val="960000"/>
                </a:solidFill>
                <a:latin typeface="Lucida Sans Unicode"/>
              </a:rPr>
              <a:t>ACADEMIC CITY</a:t>
            </a:r>
          </a:p>
        </p:txBody>
      </p:sp>
      <p:sp>
        <p:nvSpPr>
          <p:cNvPr id="5" name="Date Placeholder 3"/>
          <p:cNvSpPr>
            <a:spLocks noGrp="1"/>
          </p:cNvSpPr>
          <p:nvPr>
            <p:ph type="dt" sz="half" idx="10"/>
          </p:nvPr>
        </p:nvSpPr>
        <p:spPr/>
        <p:txBody>
          <a:bodyPr/>
          <a:lstStyle>
            <a:lvl1pPr>
              <a:defRPr/>
            </a:lvl1pPr>
          </a:lstStyle>
          <a:p>
            <a:pPr>
              <a:defRPr/>
            </a:pPr>
            <a:fld id="{C744CE01-8741-40D2-B6B7-A2AE29707D00}" type="datetime2">
              <a:rPr lang="en-US" smtClean="0"/>
              <a:t>Tuesday, October 18, 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49D8807-90FF-4F48-A4D6-4D2C833FA69A}" type="slidenum">
              <a:rPr lang="en-US" altLang="en-US"/>
              <a:pPr>
                <a:defRPr/>
              </a:pPr>
              <a:t>‹#›</a:t>
            </a:fld>
            <a:endParaRPr lang="en-US" altLang="en-US" dirty="0"/>
          </a:p>
        </p:txBody>
      </p:sp>
    </p:spTree>
    <p:extLst>
      <p:ext uri="{BB962C8B-B14F-4D97-AF65-F5344CB8AC3E}">
        <p14:creationId xmlns:p14="http://schemas.microsoft.com/office/powerpoint/2010/main" val="13333189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CB2649F-A2F3-46BD-AC24-C08096B8B8CB}" type="datetime2">
              <a:rPr lang="en-US" smtClean="0"/>
              <a:t>Tuesday, October 18, 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E20FA80-97AA-42F3-B560-A4BB1A620C99}" type="slidenum">
              <a:rPr lang="en-US" altLang="en-US"/>
              <a:pPr>
                <a:defRPr/>
              </a:pPr>
              <a:t>‹#›</a:t>
            </a:fld>
            <a:endParaRPr lang="en-US" altLang="en-US"/>
          </a:p>
        </p:txBody>
      </p:sp>
    </p:spTree>
    <p:extLst>
      <p:ext uri="{BB962C8B-B14F-4D97-AF65-F5344CB8AC3E}">
        <p14:creationId xmlns:p14="http://schemas.microsoft.com/office/powerpoint/2010/main" val="1866307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97DB86DB-9DD4-4867-A455-5FBD286D4B42}" type="datetime2">
              <a:rPr lang="en-US" smtClean="0"/>
              <a:t>Tuesday, October 18, 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2B980AE-4A63-4754-85AF-471CF00D4628}" type="slidenum">
              <a:rPr lang="en-US" altLang="en-US"/>
              <a:pPr>
                <a:defRPr/>
              </a:pPr>
              <a:t>‹#›</a:t>
            </a:fld>
            <a:endParaRPr lang="en-US" altLang="en-US"/>
          </a:p>
        </p:txBody>
      </p:sp>
    </p:spTree>
    <p:extLst>
      <p:ext uri="{BB962C8B-B14F-4D97-AF65-F5344CB8AC3E}">
        <p14:creationId xmlns:p14="http://schemas.microsoft.com/office/powerpoint/2010/main" val="2814343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D1EC7FA-0AAC-4A38-92DF-689D1D525D54}" type="datetime2">
              <a:rPr lang="en-US" smtClean="0"/>
              <a:t>Tuesday, October 18, 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3CF1563-837D-43A4-9E8C-23D4ED7367BB}" type="slidenum">
              <a:rPr lang="en-US" altLang="en-US"/>
              <a:pPr>
                <a:defRPr/>
              </a:pPr>
              <a:t>‹#›</a:t>
            </a:fld>
            <a:endParaRPr lang="en-US" altLang="en-US"/>
          </a:p>
        </p:txBody>
      </p:sp>
      <p:pic>
        <p:nvPicPr>
          <p:cNvPr id="7" name="Picture 6"/>
          <p:cNvPicPr>
            <a:picLocks noChangeAspect="1"/>
          </p:cNvPicPr>
          <p:nvPr userDrawn="1"/>
        </p:nvPicPr>
        <p:blipFill>
          <a:blip r:embed="rId2"/>
          <a:stretch>
            <a:fillRect/>
          </a:stretch>
        </p:blipFill>
        <p:spPr>
          <a:xfrm>
            <a:off x="7956376" y="365125"/>
            <a:ext cx="883997" cy="963251"/>
          </a:xfrm>
          <a:prstGeom prst="rect">
            <a:avLst/>
          </a:prstGeom>
        </p:spPr>
      </p:pic>
    </p:spTree>
    <p:extLst>
      <p:ext uri="{BB962C8B-B14F-4D97-AF65-F5344CB8AC3E}">
        <p14:creationId xmlns:p14="http://schemas.microsoft.com/office/powerpoint/2010/main" val="4118717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pPr>
              <a:defRPr/>
            </a:pPr>
            <a:fld id="{66D0F258-989A-47C8-9DC3-36A8F5852B02}" type="datetime2">
              <a:rPr lang="en-US" smtClean="0"/>
              <a:t>Tuesday, October 18, 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721DE61-273E-48C1-9274-0A925EF8C476}" type="slidenum">
              <a:rPr lang="en-US" altLang="en-US"/>
              <a:pPr>
                <a:defRPr/>
              </a:pPr>
              <a:t>‹#›</a:t>
            </a:fld>
            <a:endParaRPr lang="en-US" altLang="en-US"/>
          </a:p>
        </p:txBody>
      </p:sp>
    </p:spTree>
    <p:extLst>
      <p:ext uri="{BB962C8B-B14F-4D97-AF65-F5344CB8AC3E}">
        <p14:creationId xmlns:p14="http://schemas.microsoft.com/office/powerpoint/2010/main" val="3141294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lvl1pPr>
              <a:defRPr/>
            </a:lvl1pPr>
          </a:lstStyle>
          <a:p>
            <a:pPr>
              <a:defRPr/>
            </a:pPr>
            <a:fld id="{686FC8F0-5981-4996-A835-6B19265F78F5}" type="datetime2">
              <a:rPr lang="en-US" smtClean="0"/>
              <a:t>Tuesday, October 18, 2022</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618385DC-8E0E-4449-B763-6C15B9B88159}" type="slidenum">
              <a:rPr lang="en-US" altLang="en-US"/>
              <a:pPr>
                <a:defRPr/>
              </a:pPr>
              <a:t>‹#›</a:t>
            </a:fld>
            <a:endParaRPr lang="en-US" altLang="en-US"/>
          </a:p>
        </p:txBody>
      </p:sp>
    </p:spTree>
    <p:extLst>
      <p:ext uri="{BB962C8B-B14F-4D97-AF65-F5344CB8AC3E}">
        <p14:creationId xmlns:p14="http://schemas.microsoft.com/office/powerpoint/2010/main" val="164286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2" descr="C:\Users\siddharth\Desktop\Academic City College\Marketing Material\Academic_city_Logo_final.jpg"/>
          <p:cNvPicPr>
            <a:picLocks noChangeAspect="1" noChangeArrowheads="1"/>
          </p:cNvPicPr>
          <p:nvPr userDrawn="1"/>
        </p:nvPicPr>
        <p:blipFill>
          <a:blip r:embed="rId2">
            <a:extLst>
              <a:ext uri="{28A0092B-C50C-407E-A947-70E740481C1C}">
                <a14:useLocalDpi xmlns:a14="http://schemas.microsoft.com/office/drawing/2010/main" val="0"/>
              </a:ext>
            </a:extLst>
          </a:blip>
          <a:srcRect l="3773" t="24614" r="54079" b="27586"/>
          <a:stretch>
            <a:fillRect/>
          </a:stretch>
        </p:blipFill>
        <p:spPr bwMode="auto">
          <a:xfrm>
            <a:off x="19050" y="9525"/>
            <a:ext cx="7429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6"/>
          <p:cNvSpPr>
            <a:spLocks noGrp="1"/>
          </p:cNvSpPr>
          <p:nvPr>
            <p:ph type="dt" sz="half" idx="10"/>
          </p:nvPr>
        </p:nvSpPr>
        <p:spPr/>
        <p:txBody>
          <a:bodyPr/>
          <a:lstStyle>
            <a:lvl1pPr>
              <a:defRPr/>
            </a:lvl1pPr>
          </a:lstStyle>
          <a:p>
            <a:pPr>
              <a:defRPr/>
            </a:pPr>
            <a:fld id="{CC6B0BDD-B591-4025-AA4E-63AF4B68CF6B}" type="datetime2">
              <a:rPr lang="en-US" smtClean="0"/>
              <a:t>Tuesday, October 18, 2022</a:t>
            </a:fld>
            <a:endParaRPr lang="en-US"/>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27A6C33D-2661-45D7-8ACE-6BC503F32E40}" type="slidenum">
              <a:rPr lang="en-US" altLang="en-US"/>
              <a:pPr>
                <a:defRPr/>
              </a:pPr>
              <a:t>‹#›</a:t>
            </a:fld>
            <a:endParaRPr lang="en-US" altLang="en-US"/>
          </a:p>
        </p:txBody>
      </p:sp>
    </p:spTree>
    <p:extLst>
      <p:ext uri="{BB962C8B-B14F-4D97-AF65-F5344CB8AC3E}">
        <p14:creationId xmlns:p14="http://schemas.microsoft.com/office/powerpoint/2010/main" val="2270583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descr="C:\Users\siddharth\Desktop\Academic City College\Marketing Material\Academic_city_Logo_final.jpg"/>
          <p:cNvPicPr>
            <a:picLocks noChangeAspect="1" noChangeArrowheads="1"/>
          </p:cNvPicPr>
          <p:nvPr userDrawn="1"/>
        </p:nvPicPr>
        <p:blipFill>
          <a:blip r:embed="rId2">
            <a:extLst>
              <a:ext uri="{28A0092B-C50C-407E-A947-70E740481C1C}">
                <a14:useLocalDpi xmlns:a14="http://schemas.microsoft.com/office/drawing/2010/main" val="0"/>
              </a:ext>
            </a:extLst>
          </a:blip>
          <a:srcRect l="3773" t="24614" r="54079" b="27586"/>
          <a:stretch>
            <a:fillRect/>
          </a:stretch>
        </p:blipFill>
        <p:spPr bwMode="auto">
          <a:xfrm>
            <a:off x="19050" y="9525"/>
            <a:ext cx="74295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B64A1F75-B923-46EF-8415-77D9A9D52AB9}" type="datetime2">
              <a:rPr lang="en-US" smtClean="0"/>
              <a:t>Tuesday, October 18, 2022</a:t>
            </a:fld>
            <a:endParaRPr lang="en-US"/>
          </a:p>
        </p:txBody>
      </p:sp>
      <p:sp>
        <p:nvSpPr>
          <p:cNvPr id="5" name="Footer Placeholder 3"/>
          <p:cNvSpPr>
            <a:spLocks noGrp="1"/>
          </p:cNvSpPr>
          <p:nvPr>
            <p:ph type="ftr" sz="quarter" idx="11"/>
          </p:nvPr>
        </p:nvSpPr>
        <p:spPr/>
        <p:txBody>
          <a:bodyPr/>
          <a:lstStyle>
            <a:lvl1pPr>
              <a:defRPr/>
            </a:lvl1pPr>
          </a:lstStyle>
          <a:p>
            <a:pPr>
              <a:defRPr/>
            </a:pPr>
            <a:endParaRPr lang="en-US"/>
          </a:p>
        </p:txBody>
      </p:sp>
      <p:sp>
        <p:nvSpPr>
          <p:cNvPr id="6" name="Slide Number Placeholder 4"/>
          <p:cNvSpPr>
            <a:spLocks noGrp="1"/>
          </p:cNvSpPr>
          <p:nvPr>
            <p:ph type="sldNum" sz="quarter" idx="12"/>
          </p:nvPr>
        </p:nvSpPr>
        <p:spPr/>
        <p:txBody>
          <a:bodyPr/>
          <a:lstStyle>
            <a:lvl1pPr>
              <a:defRPr/>
            </a:lvl1pPr>
          </a:lstStyle>
          <a:p>
            <a:pPr>
              <a:defRPr/>
            </a:pPr>
            <a:fld id="{EA4C6D71-4FBC-4E4D-AF12-932412B8D823}" type="slidenum">
              <a:rPr lang="en-US" altLang="en-US"/>
              <a:pPr>
                <a:defRPr/>
              </a:pPr>
              <a:t>‹#›</a:t>
            </a:fld>
            <a:endParaRPr lang="en-US" altLang="en-US"/>
          </a:p>
        </p:txBody>
      </p:sp>
    </p:spTree>
    <p:extLst>
      <p:ext uri="{BB962C8B-B14F-4D97-AF65-F5344CB8AC3E}">
        <p14:creationId xmlns:p14="http://schemas.microsoft.com/office/powerpoint/2010/main" val="2820725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DBADB1B1-F6B3-416E-A9BB-883AFD98301E}" type="datetime2">
              <a:rPr lang="en-US" smtClean="0"/>
              <a:t>Tuesday, October 18, 2022</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smtClean="0">
                <a:solidFill>
                  <a:schemeClr val="tx1">
                    <a:lumMod val="65000"/>
                    <a:lumOff val="35000"/>
                  </a:schemeClr>
                </a:solidFill>
              </a:defRPr>
            </a:lvl1pPr>
          </a:lstStyle>
          <a:p>
            <a:pPr>
              <a:defRPr/>
            </a:pPr>
            <a:r>
              <a:rPr lang="en-US" altLang="en-US"/>
              <a:t>1</a:t>
            </a:r>
            <a:endParaRPr lang="en-US" altLang="en-US" dirty="0"/>
          </a:p>
        </p:txBody>
      </p:sp>
    </p:spTree>
    <p:extLst>
      <p:ext uri="{BB962C8B-B14F-4D97-AF65-F5344CB8AC3E}">
        <p14:creationId xmlns:p14="http://schemas.microsoft.com/office/powerpoint/2010/main" val="2669032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pPr>
              <a:defRPr/>
            </a:pPr>
            <a:fld id="{A7999EA4-8CC6-4CD4-A875-6CC3A1D6C491}" type="datetime2">
              <a:rPr lang="en-US" smtClean="0"/>
              <a:t>Tuesday, October 18, 2022</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2FAF73EB-F9A0-46E5-9385-EE7DA7E1C97C}" type="slidenum">
              <a:rPr lang="en-US" altLang="en-US"/>
              <a:pPr>
                <a:defRPr/>
              </a:pPr>
              <a:t>‹#›</a:t>
            </a:fld>
            <a:endParaRPr lang="en-US" altLang="en-US"/>
          </a:p>
        </p:txBody>
      </p:sp>
    </p:spTree>
    <p:extLst>
      <p:ext uri="{BB962C8B-B14F-4D97-AF65-F5344CB8AC3E}">
        <p14:creationId xmlns:p14="http://schemas.microsoft.com/office/powerpoint/2010/main" val="636467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US" noProof="0"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3"/>
          <p:cNvSpPr>
            <a:spLocks noGrp="1"/>
          </p:cNvSpPr>
          <p:nvPr>
            <p:ph type="dt" sz="half" idx="10"/>
          </p:nvPr>
        </p:nvSpPr>
        <p:spPr/>
        <p:txBody>
          <a:bodyPr/>
          <a:lstStyle>
            <a:lvl1pPr>
              <a:defRPr/>
            </a:lvl1pPr>
          </a:lstStyle>
          <a:p>
            <a:pPr>
              <a:defRPr/>
            </a:pPr>
            <a:fld id="{C977FEE1-8E74-4876-BCAF-D952AA061BCD}" type="datetime2">
              <a:rPr lang="en-US" smtClean="0"/>
              <a:t>Tuesday, October 18, 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BEA02FE-CF43-4F8F-9356-5662A3E260CA}" type="slidenum">
              <a:rPr lang="en-US" altLang="en-US"/>
              <a:pPr>
                <a:defRPr/>
              </a:pPr>
              <a:t>‹#›</a:t>
            </a:fld>
            <a:endParaRPr lang="en-US" altLang="en-US"/>
          </a:p>
        </p:txBody>
      </p:sp>
    </p:spTree>
    <p:extLst>
      <p:ext uri="{BB962C8B-B14F-4D97-AF65-F5344CB8AC3E}">
        <p14:creationId xmlns:p14="http://schemas.microsoft.com/office/powerpoint/2010/main" val="1839989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72DD1BC-44C4-473E-90E9-DAAFC562B868}" type="datetime2">
              <a:rPr lang="en-US" smtClean="0"/>
              <a:t>Tuesday, October 18, 2022</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F4ABEB1D-5E1C-4AB8-9FE7-72950C15339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153" r:id="rId1"/>
    <p:sldLayoutId id="2147484151" r:id="rId2"/>
    <p:sldLayoutId id="2147484154" r:id="rId3"/>
    <p:sldLayoutId id="2147484155" r:id="rId4"/>
    <p:sldLayoutId id="2147484156" r:id="rId5"/>
    <p:sldLayoutId id="2147484157" r:id="rId6"/>
    <p:sldLayoutId id="2147484158" r:id="rId7"/>
    <p:sldLayoutId id="2147484159" r:id="rId8"/>
    <p:sldLayoutId id="2147484152" r:id="rId9"/>
    <p:sldLayoutId id="2147484160" r:id="rId10"/>
    <p:sldLayoutId id="2147484161" r:id="rId11"/>
  </p:sldLayoutIdLst>
  <p:hf sldNum="0" hdr="0" ftr="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5311775" y="5013325"/>
            <a:ext cx="3052763" cy="230188"/>
          </a:xfrm>
        </p:spPr>
        <p:txBody>
          <a:bodyPr rtlCol="0" anchor="ctr">
            <a:noAutofit/>
          </a:bodyPr>
          <a:lstStyle/>
          <a:p>
            <a:pPr marL="0" indent="0" algn="r" eaLnBrk="1" fontAlgn="auto" hangingPunct="1">
              <a:spcAft>
                <a:spcPts val="0"/>
              </a:spcAft>
              <a:buFont typeface="Arial" panose="020B0604020202020204" pitchFamily="34" charset="0"/>
              <a:buNone/>
              <a:defRPr/>
            </a:pPr>
            <a:endParaRPr lang="en-GB" sz="1600" b="1" dirty="0" smtClean="0">
              <a:solidFill>
                <a:schemeClr val="tx1">
                  <a:lumMod val="50000"/>
                  <a:lumOff val="50000"/>
                </a:schemeClr>
              </a:solidFill>
            </a:endParaRPr>
          </a:p>
          <a:p>
            <a:pPr marL="0" indent="0" algn="r" eaLnBrk="1" fontAlgn="auto" hangingPunct="1">
              <a:spcAft>
                <a:spcPts val="0"/>
              </a:spcAft>
              <a:buFont typeface="Arial" panose="020B0604020202020204" pitchFamily="34" charset="0"/>
              <a:buNone/>
              <a:defRPr/>
            </a:pPr>
            <a:endParaRPr lang="en-GB" sz="1600" b="1" dirty="0">
              <a:solidFill>
                <a:schemeClr val="tx1">
                  <a:lumMod val="50000"/>
                  <a:lumOff val="50000"/>
                </a:schemeClr>
              </a:solidFill>
            </a:endParaRPr>
          </a:p>
        </p:txBody>
      </p:sp>
      <p:sp>
        <p:nvSpPr>
          <p:cNvPr id="5" name="Title 1"/>
          <p:cNvSpPr txBox="1">
            <a:spLocks/>
          </p:cNvSpPr>
          <p:nvPr/>
        </p:nvSpPr>
        <p:spPr>
          <a:xfrm>
            <a:off x="840152" y="3285157"/>
            <a:ext cx="7332247" cy="1079947"/>
          </a:xfrm>
          <a:prstGeom prst="rect">
            <a:avLst/>
          </a:prstGeom>
        </p:spPr>
        <p:txBody>
          <a:bodyPr anchor="ctr">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eaLnBrk="1" fontAlgn="auto" hangingPunct="1">
              <a:spcAft>
                <a:spcPts val="0"/>
              </a:spcAft>
              <a:defRPr/>
            </a:pPr>
            <a:r>
              <a:rPr lang="en-US" sz="2400" dirty="0" smtClean="0">
                <a:solidFill>
                  <a:schemeClr val="tx1">
                    <a:lumMod val="75000"/>
                    <a:lumOff val="25000"/>
                  </a:schemeClr>
                </a:solidFill>
                <a:latin typeface="Lucida Sans Unicode"/>
              </a:rPr>
              <a:t>DATA STRUCTURES &amp; ALGORITHMS</a:t>
            </a:r>
            <a:endParaRPr lang="en-US" sz="2400" dirty="0">
              <a:solidFill>
                <a:schemeClr val="tx1">
                  <a:lumMod val="75000"/>
                  <a:lumOff val="25000"/>
                </a:schemeClr>
              </a:solidFill>
              <a:latin typeface="Lucida Sans Unicode"/>
            </a:endParaRPr>
          </a:p>
        </p:txBody>
      </p:sp>
      <p:sp>
        <p:nvSpPr>
          <p:cNvPr id="9" name="Title 1"/>
          <p:cNvSpPr txBox="1">
            <a:spLocks/>
          </p:cNvSpPr>
          <p:nvPr/>
        </p:nvSpPr>
        <p:spPr>
          <a:xfrm>
            <a:off x="3375160" y="4653309"/>
            <a:ext cx="4989942" cy="359867"/>
          </a:xfrm>
          <a:prstGeom prst="rect">
            <a:avLst/>
          </a:prstGeom>
        </p:spPr>
        <p:txBody>
          <a:bodyPr anchor="ctr">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a:lstStyle>
          <a:p>
            <a:pPr algn="r" eaLnBrk="1" fontAlgn="auto" hangingPunct="1">
              <a:spcAft>
                <a:spcPts val="0"/>
              </a:spcAft>
              <a:defRPr/>
            </a:pPr>
            <a:endParaRPr lang="en-US" sz="2000" dirty="0">
              <a:solidFill>
                <a:schemeClr val="tx1">
                  <a:lumMod val="50000"/>
                  <a:lumOff val="50000"/>
                </a:schemeClr>
              </a:solidFill>
              <a:latin typeface="+mn-lt"/>
              <a:ea typeface="+mn-ea"/>
              <a:cs typeface="+mn-cs"/>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3608" y="0"/>
            <a:ext cx="3522483" cy="2483201"/>
          </a:xfrm>
          <a:prstGeom prst="rect">
            <a:avLst/>
          </a:prstGeom>
        </p:spPr>
      </p:pic>
      <p:sp>
        <p:nvSpPr>
          <p:cNvPr id="4" name="Date Placeholder 3"/>
          <p:cNvSpPr>
            <a:spLocks noGrp="1"/>
          </p:cNvSpPr>
          <p:nvPr>
            <p:ph type="dt" sz="half" idx="10"/>
          </p:nvPr>
        </p:nvSpPr>
        <p:spPr/>
        <p:txBody>
          <a:bodyPr/>
          <a:lstStyle/>
          <a:p>
            <a:pPr>
              <a:defRPr/>
            </a:pPr>
            <a:fld id="{A38E2B0B-6EAF-49E3-9900-3142B450B819}" type="datetime2">
              <a:rPr lang="en-US" smtClean="0"/>
              <a:t>Tuesday, October 18, 2022</a:t>
            </a:fld>
            <a:endParaRPr lang="en-US"/>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dirty="0"/>
          </a:p>
        </p:txBody>
      </p:sp>
      <p:sp>
        <p:nvSpPr>
          <p:cNvPr id="7" name="Content Placeholder 6"/>
          <p:cNvSpPr>
            <a:spLocks noGrp="1"/>
          </p:cNvSpPr>
          <p:nvPr>
            <p:ph idx="1"/>
          </p:nvPr>
        </p:nvSpPr>
        <p:spPr/>
        <p:txBody>
          <a:bodyPr/>
          <a:lstStyle/>
          <a:p>
            <a:endParaRPr lang="en-US" dirty="0" smtClean="0"/>
          </a:p>
          <a:p>
            <a:endParaRPr lang="en-US" dirty="0" smtClean="0"/>
          </a:p>
          <a:p>
            <a:pPr marL="0" indent="0">
              <a:buNone/>
            </a:pPr>
            <a:r>
              <a:rPr lang="en-US" dirty="0" smtClean="0"/>
              <a:t>             </a:t>
            </a:r>
            <a:r>
              <a:rPr lang="en-US" sz="2400" dirty="0" smtClean="0"/>
              <a:t>0      1        2        3   Top=4  5    6        7      8     9</a:t>
            </a:r>
          </a:p>
          <a:p>
            <a:pPr marL="0" indent="0">
              <a:buNone/>
            </a:pPr>
            <a:r>
              <a:rPr lang="en-US" dirty="0"/>
              <a:t>To insert an element with value 6, we first check if TOP=MAX–1. If the condition is false, then we increment the value of TOP and store the new element at the position given by stack[TOP]. Thus, the updated stack becomes as </a:t>
            </a:r>
            <a:r>
              <a:rPr lang="en-US" dirty="0" smtClean="0"/>
              <a:t>shown</a:t>
            </a:r>
            <a:endParaRPr lang="en-US" dirty="0"/>
          </a:p>
        </p:txBody>
      </p:sp>
      <p:sp>
        <p:nvSpPr>
          <p:cNvPr id="5" name="Date Placeholder 4"/>
          <p:cNvSpPr>
            <a:spLocks noGrp="1"/>
          </p:cNvSpPr>
          <p:nvPr>
            <p:ph type="dt" sz="half" idx="10"/>
          </p:nvPr>
        </p:nvSpPr>
        <p:spPr/>
        <p:txBody>
          <a:bodyPr/>
          <a:lstStyle/>
          <a:p>
            <a:pPr>
              <a:defRPr/>
            </a:pPr>
            <a:fld id="{686FC8F0-5981-4996-A835-6B19265F78F5}" type="datetime2">
              <a:rPr lang="en-US" smtClean="0"/>
              <a:t>Tuesday, October 18, 2022</a:t>
            </a:fld>
            <a:endParaRPr lang="en-US"/>
          </a:p>
        </p:txBody>
      </p:sp>
      <p:graphicFrame>
        <p:nvGraphicFramePr>
          <p:cNvPr id="10" name="Table 9"/>
          <p:cNvGraphicFramePr>
            <a:graphicFrameLocks noGrp="1"/>
          </p:cNvGraphicFramePr>
          <p:nvPr>
            <p:extLst>
              <p:ext uri="{D42A27DB-BD31-4B8C-83A1-F6EECF244321}">
                <p14:modId xmlns:p14="http://schemas.microsoft.com/office/powerpoint/2010/main" val="1663457623"/>
              </p:ext>
            </p:extLst>
          </p:nvPr>
        </p:nvGraphicFramePr>
        <p:xfrm>
          <a:off x="1524000" y="1983120"/>
          <a:ext cx="6096000" cy="581784"/>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301359419"/>
                    </a:ext>
                  </a:extLst>
                </a:gridCol>
                <a:gridCol w="609600">
                  <a:extLst>
                    <a:ext uri="{9D8B030D-6E8A-4147-A177-3AD203B41FA5}">
                      <a16:colId xmlns:a16="http://schemas.microsoft.com/office/drawing/2014/main" val="2353792054"/>
                    </a:ext>
                  </a:extLst>
                </a:gridCol>
                <a:gridCol w="609600">
                  <a:extLst>
                    <a:ext uri="{9D8B030D-6E8A-4147-A177-3AD203B41FA5}">
                      <a16:colId xmlns:a16="http://schemas.microsoft.com/office/drawing/2014/main" val="315428903"/>
                    </a:ext>
                  </a:extLst>
                </a:gridCol>
                <a:gridCol w="609600">
                  <a:extLst>
                    <a:ext uri="{9D8B030D-6E8A-4147-A177-3AD203B41FA5}">
                      <a16:colId xmlns:a16="http://schemas.microsoft.com/office/drawing/2014/main" val="3858604501"/>
                    </a:ext>
                  </a:extLst>
                </a:gridCol>
                <a:gridCol w="609600">
                  <a:extLst>
                    <a:ext uri="{9D8B030D-6E8A-4147-A177-3AD203B41FA5}">
                      <a16:colId xmlns:a16="http://schemas.microsoft.com/office/drawing/2014/main" val="1814150929"/>
                    </a:ext>
                  </a:extLst>
                </a:gridCol>
                <a:gridCol w="609600">
                  <a:extLst>
                    <a:ext uri="{9D8B030D-6E8A-4147-A177-3AD203B41FA5}">
                      <a16:colId xmlns:a16="http://schemas.microsoft.com/office/drawing/2014/main" val="936400245"/>
                    </a:ext>
                  </a:extLst>
                </a:gridCol>
                <a:gridCol w="609600">
                  <a:extLst>
                    <a:ext uri="{9D8B030D-6E8A-4147-A177-3AD203B41FA5}">
                      <a16:colId xmlns:a16="http://schemas.microsoft.com/office/drawing/2014/main" val="3236879199"/>
                    </a:ext>
                  </a:extLst>
                </a:gridCol>
                <a:gridCol w="609600">
                  <a:extLst>
                    <a:ext uri="{9D8B030D-6E8A-4147-A177-3AD203B41FA5}">
                      <a16:colId xmlns:a16="http://schemas.microsoft.com/office/drawing/2014/main" val="3085382526"/>
                    </a:ext>
                  </a:extLst>
                </a:gridCol>
                <a:gridCol w="609600">
                  <a:extLst>
                    <a:ext uri="{9D8B030D-6E8A-4147-A177-3AD203B41FA5}">
                      <a16:colId xmlns:a16="http://schemas.microsoft.com/office/drawing/2014/main" val="2540943442"/>
                    </a:ext>
                  </a:extLst>
                </a:gridCol>
                <a:gridCol w="609600">
                  <a:extLst>
                    <a:ext uri="{9D8B030D-6E8A-4147-A177-3AD203B41FA5}">
                      <a16:colId xmlns:a16="http://schemas.microsoft.com/office/drawing/2014/main" val="4195459675"/>
                    </a:ext>
                  </a:extLst>
                </a:gridCol>
              </a:tblGrid>
              <a:tr h="581784">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89819229"/>
                  </a:ext>
                </a:extLst>
              </a:tr>
            </a:tbl>
          </a:graphicData>
        </a:graphic>
      </p:graphicFrame>
    </p:spTree>
    <p:extLst>
      <p:ext uri="{BB962C8B-B14F-4D97-AF65-F5344CB8AC3E}">
        <p14:creationId xmlns:p14="http://schemas.microsoft.com/office/powerpoint/2010/main" val="21766319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endParaRPr lang="en-US" dirty="0" smtClean="0"/>
          </a:p>
          <a:p>
            <a:endParaRPr lang="en-US" dirty="0"/>
          </a:p>
          <a:p>
            <a:pPr marL="0" indent="0">
              <a:buNone/>
            </a:pPr>
            <a:r>
              <a:rPr lang="en-US" dirty="0"/>
              <a:t> </a:t>
            </a:r>
            <a:r>
              <a:rPr lang="en-US" dirty="0" smtClean="0"/>
              <a:t>            </a:t>
            </a:r>
            <a:r>
              <a:rPr lang="en-US" sz="2400" dirty="0" smtClean="0"/>
              <a:t>0     1      2      3     4  Top=5         6       7     8      9</a:t>
            </a:r>
          </a:p>
          <a:p>
            <a:pPr marL="0" indent="0">
              <a:buNone/>
            </a:pPr>
            <a:endParaRPr lang="en-US" sz="2400" dirty="0"/>
          </a:p>
        </p:txBody>
      </p:sp>
      <p:sp>
        <p:nvSpPr>
          <p:cNvPr id="5" name="Date Placeholder 4"/>
          <p:cNvSpPr>
            <a:spLocks noGrp="1"/>
          </p:cNvSpPr>
          <p:nvPr>
            <p:ph type="dt" sz="half" idx="10"/>
          </p:nvPr>
        </p:nvSpPr>
        <p:spPr/>
        <p:txBody>
          <a:bodyPr/>
          <a:lstStyle/>
          <a:p>
            <a:pPr>
              <a:defRPr/>
            </a:pPr>
            <a:fld id="{686FC8F0-5981-4996-A835-6B19265F78F5}" type="datetime2">
              <a:rPr lang="en-US" smtClean="0"/>
              <a:t>Tuesday, October 18, 2022</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501993336"/>
              </p:ext>
            </p:extLst>
          </p:nvPr>
        </p:nvGraphicFramePr>
        <p:xfrm>
          <a:off x="1524000" y="1988840"/>
          <a:ext cx="6096000" cy="504056"/>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578954753"/>
                    </a:ext>
                  </a:extLst>
                </a:gridCol>
                <a:gridCol w="609600">
                  <a:extLst>
                    <a:ext uri="{9D8B030D-6E8A-4147-A177-3AD203B41FA5}">
                      <a16:colId xmlns:a16="http://schemas.microsoft.com/office/drawing/2014/main" val="4087402797"/>
                    </a:ext>
                  </a:extLst>
                </a:gridCol>
                <a:gridCol w="609600">
                  <a:extLst>
                    <a:ext uri="{9D8B030D-6E8A-4147-A177-3AD203B41FA5}">
                      <a16:colId xmlns:a16="http://schemas.microsoft.com/office/drawing/2014/main" val="1357360840"/>
                    </a:ext>
                  </a:extLst>
                </a:gridCol>
                <a:gridCol w="609600">
                  <a:extLst>
                    <a:ext uri="{9D8B030D-6E8A-4147-A177-3AD203B41FA5}">
                      <a16:colId xmlns:a16="http://schemas.microsoft.com/office/drawing/2014/main" val="1888020147"/>
                    </a:ext>
                  </a:extLst>
                </a:gridCol>
                <a:gridCol w="609600">
                  <a:extLst>
                    <a:ext uri="{9D8B030D-6E8A-4147-A177-3AD203B41FA5}">
                      <a16:colId xmlns:a16="http://schemas.microsoft.com/office/drawing/2014/main" val="2322811100"/>
                    </a:ext>
                  </a:extLst>
                </a:gridCol>
                <a:gridCol w="609600">
                  <a:extLst>
                    <a:ext uri="{9D8B030D-6E8A-4147-A177-3AD203B41FA5}">
                      <a16:colId xmlns:a16="http://schemas.microsoft.com/office/drawing/2014/main" val="3192348875"/>
                    </a:ext>
                  </a:extLst>
                </a:gridCol>
                <a:gridCol w="609600">
                  <a:extLst>
                    <a:ext uri="{9D8B030D-6E8A-4147-A177-3AD203B41FA5}">
                      <a16:colId xmlns:a16="http://schemas.microsoft.com/office/drawing/2014/main" val="567917054"/>
                    </a:ext>
                  </a:extLst>
                </a:gridCol>
                <a:gridCol w="609600">
                  <a:extLst>
                    <a:ext uri="{9D8B030D-6E8A-4147-A177-3AD203B41FA5}">
                      <a16:colId xmlns:a16="http://schemas.microsoft.com/office/drawing/2014/main" val="1644187079"/>
                    </a:ext>
                  </a:extLst>
                </a:gridCol>
                <a:gridCol w="609600">
                  <a:extLst>
                    <a:ext uri="{9D8B030D-6E8A-4147-A177-3AD203B41FA5}">
                      <a16:colId xmlns:a16="http://schemas.microsoft.com/office/drawing/2014/main" val="1520138064"/>
                    </a:ext>
                  </a:extLst>
                </a:gridCol>
                <a:gridCol w="609600">
                  <a:extLst>
                    <a:ext uri="{9D8B030D-6E8A-4147-A177-3AD203B41FA5}">
                      <a16:colId xmlns:a16="http://schemas.microsoft.com/office/drawing/2014/main" val="3661825860"/>
                    </a:ext>
                  </a:extLst>
                </a:gridCol>
              </a:tblGrid>
              <a:tr h="504056">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10740639"/>
                  </a:ext>
                </a:extLst>
              </a:tr>
            </a:tbl>
          </a:graphicData>
        </a:graphic>
      </p:graphicFrame>
    </p:spTree>
    <p:extLst>
      <p:ext uri="{BB962C8B-B14F-4D97-AF65-F5344CB8AC3E}">
        <p14:creationId xmlns:p14="http://schemas.microsoft.com/office/powerpoint/2010/main" val="20275975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to insert an element in a stack </a:t>
            </a:r>
          </a:p>
        </p:txBody>
      </p:sp>
      <p:sp>
        <p:nvSpPr>
          <p:cNvPr id="6" name="Content Placeholder 5"/>
          <p:cNvSpPr>
            <a:spLocks noGrp="1"/>
          </p:cNvSpPr>
          <p:nvPr>
            <p:ph idx="1"/>
          </p:nvPr>
        </p:nvSpPr>
        <p:spPr/>
        <p:txBody>
          <a:bodyPr/>
          <a:lstStyle/>
          <a:p>
            <a:endParaRPr lang="en-US" dirty="0" smtClean="0"/>
          </a:p>
          <a:p>
            <a:pPr marL="0" indent="0">
              <a:buNone/>
            </a:pPr>
            <a:r>
              <a:rPr lang="en-US" dirty="0"/>
              <a:t>Step 1: IF TOP = MAX-1 </a:t>
            </a:r>
            <a:endParaRPr lang="en-US" dirty="0" smtClean="0"/>
          </a:p>
          <a:p>
            <a:pPr marL="0" indent="0">
              <a:buNone/>
            </a:pPr>
            <a:r>
              <a:rPr lang="en-US" dirty="0" smtClean="0"/>
              <a:t>                   PRINT </a:t>
            </a:r>
            <a:r>
              <a:rPr lang="en-US" dirty="0"/>
              <a:t>OVERFLOW </a:t>
            </a:r>
            <a:endParaRPr lang="en-US" dirty="0" smtClean="0"/>
          </a:p>
          <a:p>
            <a:pPr marL="0" indent="0">
              <a:buNone/>
            </a:pPr>
            <a:r>
              <a:rPr lang="en-US" dirty="0"/>
              <a:t> </a:t>
            </a:r>
            <a:r>
              <a:rPr lang="en-US" dirty="0" smtClean="0"/>
              <a:t>                  Go to Step  4</a:t>
            </a:r>
          </a:p>
          <a:p>
            <a:pPr marL="0" indent="0">
              <a:buNone/>
            </a:pPr>
            <a:r>
              <a:rPr lang="en-US" dirty="0"/>
              <a:t> </a:t>
            </a:r>
            <a:r>
              <a:rPr lang="en-US" dirty="0" smtClean="0"/>
              <a:t>            [END </a:t>
            </a:r>
            <a:r>
              <a:rPr lang="en-US" dirty="0"/>
              <a:t>OF IF] </a:t>
            </a:r>
            <a:endParaRPr lang="en-US" dirty="0" smtClean="0"/>
          </a:p>
          <a:p>
            <a:pPr marL="0" indent="0">
              <a:buNone/>
            </a:pPr>
            <a:r>
              <a:rPr lang="en-US" dirty="0" smtClean="0"/>
              <a:t>Step </a:t>
            </a:r>
            <a:r>
              <a:rPr lang="en-US" dirty="0"/>
              <a:t>2: SET TOP = TOP+1 </a:t>
            </a:r>
            <a:endParaRPr lang="en-US" dirty="0" smtClean="0"/>
          </a:p>
          <a:p>
            <a:pPr marL="0" indent="0">
              <a:buNone/>
            </a:pPr>
            <a:r>
              <a:rPr lang="en-US" dirty="0" smtClean="0"/>
              <a:t>Step </a:t>
            </a:r>
            <a:r>
              <a:rPr lang="en-US" dirty="0"/>
              <a:t>3: SET STACK[TOP] = VALUE </a:t>
            </a:r>
            <a:endParaRPr lang="en-US" dirty="0" smtClean="0"/>
          </a:p>
          <a:p>
            <a:pPr marL="0" indent="0">
              <a:buNone/>
            </a:pPr>
            <a:r>
              <a:rPr lang="en-US" dirty="0" smtClean="0"/>
              <a:t>Step </a:t>
            </a:r>
            <a:r>
              <a:rPr lang="en-US" dirty="0"/>
              <a:t>4: END</a:t>
            </a:r>
          </a:p>
        </p:txBody>
      </p:sp>
      <p:sp>
        <p:nvSpPr>
          <p:cNvPr id="5" name="Date Placeholder 4"/>
          <p:cNvSpPr>
            <a:spLocks noGrp="1"/>
          </p:cNvSpPr>
          <p:nvPr>
            <p:ph type="dt" sz="half" idx="10"/>
          </p:nvPr>
        </p:nvSpPr>
        <p:spPr/>
        <p:txBody>
          <a:bodyPr/>
          <a:lstStyle/>
          <a:p>
            <a:pPr>
              <a:defRPr/>
            </a:pPr>
            <a:fld id="{686FC8F0-5981-4996-A835-6B19265F78F5}" type="datetime2">
              <a:rPr lang="en-US" smtClean="0"/>
              <a:t>Tuesday, October 18, 2022</a:t>
            </a:fld>
            <a:endParaRPr lang="en-US"/>
          </a:p>
        </p:txBody>
      </p:sp>
    </p:spTree>
    <p:extLst>
      <p:ext uri="{BB962C8B-B14F-4D97-AF65-F5344CB8AC3E}">
        <p14:creationId xmlns:p14="http://schemas.microsoft.com/office/powerpoint/2010/main" val="12319582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r>
              <a:rPr lang="en-US" dirty="0"/>
              <a:t>In Step 1, </a:t>
            </a:r>
            <a:endParaRPr lang="en-US" dirty="0" smtClean="0"/>
          </a:p>
          <a:p>
            <a:pPr marL="0" indent="0">
              <a:buNone/>
            </a:pPr>
            <a:r>
              <a:rPr lang="en-US" dirty="0"/>
              <a:t> </a:t>
            </a:r>
            <a:r>
              <a:rPr lang="en-US" dirty="0" smtClean="0"/>
              <a:t>  we </a:t>
            </a:r>
            <a:r>
              <a:rPr lang="en-US" dirty="0"/>
              <a:t>first check for the OVERFLOW condition. </a:t>
            </a:r>
            <a:endParaRPr lang="en-US" dirty="0" smtClean="0"/>
          </a:p>
          <a:p>
            <a:pPr marL="0" indent="0">
              <a:buNone/>
            </a:pPr>
            <a:r>
              <a:rPr lang="en-US" dirty="0"/>
              <a:t> </a:t>
            </a:r>
            <a:r>
              <a:rPr lang="en-US" dirty="0" smtClean="0"/>
              <a:t>  In </a:t>
            </a:r>
            <a:r>
              <a:rPr lang="en-US" dirty="0"/>
              <a:t>Step 2, TOP is incremented so that it points to the next location in the array. </a:t>
            </a:r>
            <a:endParaRPr lang="en-US" dirty="0" smtClean="0"/>
          </a:p>
          <a:p>
            <a:pPr marL="0" indent="0">
              <a:buNone/>
            </a:pPr>
            <a:r>
              <a:rPr lang="en-US" dirty="0" smtClean="0"/>
              <a:t>In </a:t>
            </a:r>
            <a:r>
              <a:rPr lang="en-US" dirty="0"/>
              <a:t>Step 3, the value is stored in the stack at the location pointed by </a:t>
            </a:r>
            <a:r>
              <a:rPr lang="en-US" dirty="0" smtClean="0"/>
              <a:t>TOP.</a:t>
            </a:r>
            <a:endParaRPr lang="en-US" dirty="0"/>
          </a:p>
        </p:txBody>
      </p:sp>
      <p:sp>
        <p:nvSpPr>
          <p:cNvPr id="5" name="Date Placeholder 4"/>
          <p:cNvSpPr>
            <a:spLocks noGrp="1"/>
          </p:cNvSpPr>
          <p:nvPr>
            <p:ph type="dt" sz="half" idx="10"/>
          </p:nvPr>
        </p:nvSpPr>
        <p:spPr/>
        <p:txBody>
          <a:bodyPr/>
          <a:lstStyle/>
          <a:p>
            <a:pPr>
              <a:defRPr/>
            </a:pPr>
            <a:fld id="{686FC8F0-5981-4996-A835-6B19265F78F5}" type="datetime2">
              <a:rPr lang="en-US" smtClean="0"/>
              <a:t>Tuesday, October 18, 2022</a:t>
            </a:fld>
            <a:endParaRPr lang="en-US"/>
          </a:p>
        </p:txBody>
      </p:sp>
    </p:spTree>
    <p:extLst>
      <p:ext uri="{BB962C8B-B14F-4D97-AF65-F5344CB8AC3E}">
        <p14:creationId xmlns:p14="http://schemas.microsoft.com/office/powerpoint/2010/main" val="776329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 Operation</a:t>
            </a:r>
            <a:endParaRPr lang="en-US" dirty="0"/>
          </a:p>
        </p:txBody>
      </p:sp>
      <p:sp>
        <p:nvSpPr>
          <p:cNvPr id="6" name="Content Placeholder 5"/>
          <p:cNvSpPr>
            <a:spLocks noGrp="1"/>
          </p:cNvSpPr>
          <p:nvPr>
            <p:ph idx="1"/>
          </p:nvPr>
        </p:nvSpPr>
        <p:spPr/>
        <p:txBody>
          <a:bodyPr/>
          <a:lstStyle/>
          <a:p>
            <a:endParaRPr lang="en-US" dirty="0" smtClean="0"/>
          </a:p>
          <a:p>
            <a:pPr algn="just"/>
            <a:r>
              <a:rPr lang="en-US" dirty="0"/>
              <a:t>The pop operation is used to delete the topmost element from the stack. However, before deleting the value, we must first check if TOP=NULL because if that is the case, then it means the stack is empty and no more deletions can be done. If an attempt is made to delete a value from a stack that is already empty, an UNDERFLOW message is printed. Consider the stack </a:t>
            </a:r>
          </a:p>
          <a:p>
            <a:pPr algn="just"/>
            <a:endParaRPr lang="en-US" dirty="0"/>
          </a:p>
        </p:txBody>
      </p:sp>
      <p:sp>
        <p:nvSpPr>
          <p:cNvPr id="5" name="Date Placeholder 4"/>
          <p:cNvSpPr>
            <a:spLocks noGrp="1"/>
          </p:cNvSpPr>
          <p:nvPr>
            <p:ph type="dt" sz="half" idx="10"/>
          </p:nvPr>
        </p:nvSpPr>
        <p:spPr/>
        <p:txBody>
          <a:bodyPr/>
          <a:lstStyle/>
          <a:p>
            <a:pPr>
              <a:defRPr/>
            </a:pPr>
            <a:fld id="{686FC8F0-5981-4996-A835-6B19265F78F5}" type="datetime2">
              <a:rPr lang="en-US" smtClean="0"/>
              <a:t>Tuesday, October 18, 2022</a:t>
            </a:fld>
            <a:endParaRPr lang="en-US"/>
          </a:p>
        </p:txBody>
      </p:sp>
    </p:spTree>
    <p:extLst>
      <p:ext uri="{BB962C8B-B14F-4D97-AF65-F5344CB8AC3E}">
        <p14:creationId xmlns:p14="http://schemas.microsoft.com/office/powerpoint/2010/main" val="36434248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dirty="0"/>
          </a:p>
        </p:txBody>
      </p:sp>
      <p:sp>
        <p:nvSpPr>
          <p:cNvPr id="7" name="Content Placeholder 6"/>
          <p:cNvSpPr>
            <a:spLocks noGrp="1"/>
          </p:cNvSpPr>
          <p:nvPr>
            <p:ph idx="1"/>
          </p:nvPr>
        </p:nvSpPr>
        <p:spPr/>
        <p:txBody>
          <a:bodyPr/>
          <a:lstStyle/>
          <a:p>
            <a:endParaRPr lang="en-US" dirty="0" smtClean="0"/>
          </a:p>
          <a:p>
            <a:endParaRPr lang="en-US" dirty="0" smtClean="0"/>
          </a:p>
          <a:p>
            <a:pPr marL="0" indent="0">
              <a:buNone/>
            </a:pPr>
            <a:r>
              <a:rPr lang="en-US" dirty="0" smtClean="0"/>
              <a:t>             </a:t>
            </a:r>
            <a:r>
              <a:rPr lang="en-US" sz="2400" dirty="0" smtClean="0"/>
              <a:t>0      1        2        3   Top=4  5    6        7      8     9</a:t>
            </a:r>
          </a:p>
          <a:p>
            <a:pPr marL="0" indent="0">
              <a:buNone/>
            </a:pPr>
            <a:r>
              <a:rPr lang="en-US" dirty="0"/>
              <a:t>To delete the topmost element, we first check if TOP=NULL. If the condition is false, then we decrement the value pointed by TOP. Thus, the updated stack becomes as shown </a:t>
            </a:r>
          </a:p>
        </p:txBody>
      </p:sp>
      <p:sp>
        <p:nvSpPr>
          <p:cNvPr id="5" name="Date Placeholder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686FC8F0-5981-4996-A835-6B19265F78F5}" type="datetime2">
              <a:rPr kumimoji="0" 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Tuesday, October 18, 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Arial" panose="020B0604020202020204" pitchFamily="34" charset="0"/>
            </a:endParaRPr>
          </a:p>
        </p:txBody>
      </p:sp>
      <p:graphicFrame>
        <p:nvGraphicFramePr>
          <p:cNvPr id="10" name="Table 9"/>
          <p:cNvGraphicFramePr>
            <a:graphicFrameLocks noGrp="1"/>
          </p:cNvGraphicFramePr>
          <p:nvPr/>
        </p:nvGraphicFramePr>
        <p:xfrm>
          <a:off x="1524000" y="1983120"/>
          <a:ext cx="6096000" cy="581784"/>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3301359419"/>
                    </a:ext>
                  </a:extLst>
                </a:gridCol>
                <a:gridCol w="609600">
                  <a:extLst>
                    <a:ext uri="{9D8B030D-6E8A-4147-A177-3AD203B41FA5}">
                      <a16:colId xmlns:a16="http://schemas.microsoft.com/office/drawing/2014/main" val="2353792054"/>
                    </a:ext>
                  </a:extLst>
                </a:gridCol>
                <a:gridCol w="609600">
                  <a:extLst>
                    <a:ext uri="{9D8B030D-6E8A-4147-A177-3AD203B41FA5}">
                      <a16:colId xmlns:a16="http://schemas.microsoft.com/office/drawing/2014/main" val="315428903"/>
                    </a:ext>
                  </a:extLst>
                </a:gridCol>
                <a:gridCol w="609600">
                  <a:extLst>
                    <a:ext uri="{9D8B030D-6E8A-4147-A177-3AD203B41FA5}">
                      <a16:colId xmlns:a16="http://schemas.microsoft.com/office/drawing/2014/main" val="3858604501"/>
                    </a:ext>
                  </a:extLst>
                </a:gridCol>
                <a:gridCol w="609600">
                  <a:extLst>
                    <a:ext uri="{9D8B030D-6E8A-4147-A177-3AD203B41FA5}">
                      <a16:colId xmlns:a16="http://schemas.microsoft.com/office/drawing/2014/main" val="1814150929"/>
                    </a:ext>
                  </a:extLst>
                </a:gridCol>
                <a:gridCol w="609600">
                  <a:extLst>
                    <a:ext uri="{9D8B030D-6E8A-4147-A177-3AD203B41FA5}">
                      <a16:colId xmlns:a16="http://schemas.microsoft.com/office/drawing/2014/main" val="936400245"/>
                    </a:ext>
                  </a:extLst>
                </a:gridCol>
                <a:gridCol w="609600">
                  <a:extLst>
                    <a:ext uri="{9D8B030D-6E8A-4147-A177-3AD203B41FA5}">
                      <a16:colId xmlns:a16="http://schemas.microsoft.com/office/drawing/2014/main" val="3236879199"/>
                    </a:ext>
                  </a:extLst>
                </a:gridCol>
                <a:gridCol w="609600">
                  <a:extLst>
                    <a:ext uri="{9D8B030D-6E8A-4147-A177-3AD203B41FA5}">
                      <a16:colId xmlns:a16="http://schemas.microsoft.com/office/drawing/2014/main" val="3085382526"/>
                    </a:ext>
                  </a:extLst>
                </a:gridCol>
                <a:gridCol w="609600">
                  <a:extLst>
                    <a:ext uri="{9D8B030D-6E8A-4147-A177-3AD203B41FA5}">
                      <a16:colId xmlns:a16="http://schemas.microsoft.com/office/drawing/2014/main" val="2540943442"/>
                    </a:ext>
                  </a:extLst>
                </a:gridCol>
                <a:gridCol w="609600">
                  <a:extLst>
                    <a:ext uri="{9D8B030D-6E8A-4147-A177-3AD203B41FA5}">
                      <a16:colId xmlns:a16="http://schemas.microsoft.com/office/drawing/2014/main" val="4195459675"/>
                    </a:ext>
                  </a:extLst>
                </a:gridCol>
              </a:tblGrid>
              <a:tr h="581784">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5</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89819229"/>
                  </a:ext>
                </a:extLst>
              </a:tr>
            </a:tbl>
          </a:graphicData>
        </a:graphic>
      </p:graphicFrame>
    </p:spTree>
    <p:extLst>
      <p:ext uri="{BB962C8B-B14F-4D97-AF65-F5344CB8AC3E}">
        <p14:creationId xmlns:p14="http://schemas.microsoft.com/office/powerpoint/2010/main" val="31830934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endParaRPr lang="en-US" dirty="0" smtClean="0"/>
          </a:p>
          <a:p>
            <a:endParaRPr lang="en-US" dirty="0"/>
          </a:p>
          <a:p>
            <a:pPr marL="0" indent="0">
              <a:buNone/>
            </a:pPr>
            <a:r>
              <a:rPr lang="en-US" dirty="0"/>
              <a:t> </a:t>
            </a:r>
            <a:r>
              <a:rPr lang="en-US" dirty="0" smtClean="0"/>
              <a:t>            </a:t>
            </a:r>
            <a:r>
              <a:rPr lang="en-US" sz="2400" dirty="0" smtClean="0"/>
              <a:t>0     1      2      Top=3  4      5      6       7     8      9</a:t>
            </a:r>
          </a:p>
          <a:p>
            <a:pPr marL="0" indent="0">
              <a:buNone/>
            </a:pPr>
            <a:endParaRPr lang="en-US" sz="2400" dirty="0"/>
          </a:p>
        </p:txBody>
      </p:sp>
      <p:sp>
        <p:nvSpPr>
          <p:cNvPr id="5" name="Date Placeholder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686FC8F0-5981-4996-A835-6B19265F78F5}" type="datetime2">
              <a:rPr kumimoji="0" 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Tuesday, October 18, 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524630848"/>
              </p:ext>
            </p:extLst>
          </p:nvPr>
        </p:nvGraphicFramePr>
        <p:xfrm>
          <a:off x="1524000" y="1988840"/>
          <a:ext cx="6096000" cy="504056"/>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578954753"/>
                    </a:ext>
                  </a:extLst>
                </a:gridCol>
                <a:gridCol w="609600">
                  <a:extLst>
                    <a:ext uri="{9D8B030D-6E8A-4147-A177-3AD203B41FA5}">
                      <a16:colId xmlns:a16="http://schemas.microsoft.com/office/drawing/2014/main" val="4087402797"/>
                    </a:ext>
                  </a:extLst>
                </a:gridCol>
                <a:gridCol w="609600">
                  <a:extLst>
                    <a:ext uri="{9D8B030D-6E8A-4147-A177-3AD203B41FA5}">
                      <a16:colId xmlns:a16="http://schemas.microsoft.com/office/drawing/2014/main" val="1357360840"/>
                    </a:ext>
                  </a:extLst>
                </a:gridCol>
                <a:gridCol w="609600">
                  <a:extLst>
                    <a:ext uri="{9D8B030D-6E8A-4147-A177-3AD203B41FA5}">
                      <a16:colId xmlns:a16="http://schemas.microsoft.com/office/drawing/2014/main" val="1888020147"/>
                    </a:ext>
                  </a:extLst>
                </a:gridCol>
                <a:gridCol w="609600">
                  <a:extLst>
                    <a:ext uri="{9D8B030D-6E8A-4147-A177-3AD203B41FA5}">
                      <a16:colId xmlns:a16="http://schemas.microsoft.com/office/drawing/2014/main" val="2322811100"/>
                    </a:ext>
                  </a:extLst>
                </a:gridCol>
                <a:gridCol w="609600">
                  <a:extLst>
                    <a:ext uri="{9D8B030D-6E8A-4147-A177-3AD203B41FA5}">
                      <a16:colId xmlns:a16="http://schemas.microsoft.com/office/drawing/2014/main" val="3192348875"/>
                    </a:ext>
                  </a:extLst>
                </a:gridCol>
                <a:gridCol w="609600">
                  <a:extLst>
                    <a:ext uri="{9D8B030D-6E8A-4147-A177-3AD203B41FA5}">
                      <a16:colId xmlns:a16="http://schemas.microsoft.com/office/drawing/2014/main" val="567917054"/>
                    </a:ext>
                  </a:extLst>
                </a:gridCol>
                <a:gridCol w="609600">
                  <a:extLst>
                    <a:ext uri="{9D8B030D-6E8A-4147-A177-3AD203B41FA5}">
                      <a16:colId xmlns:a16="http://schemas.microsoft.com/office/drawing/2014/main" val="1644187079"/>
                    </a:ext>
                  </a:extLst>
                </a:gridCol>
                <a:gridCol w="609600">
                  <a:extLst>
                    <a:ext uri="{9D8B030D-6E8A-4147-A177-3AD203B41FA5}">
                      <a16:colId xmlns:a16="http://schemas.microsoft.com/office/drawing/2014/main" val="1520138064"/>
                    </a:ext>
                  </a:extLst>
                </a:gridCol>
                <a:gridCol w="609600">
                  <a:extLst>
                    <a:ext uri="{9D8B030D-6E8A-4147-A177-3AD203B41FA5}">
                      <a16:colId xmlns:a16="http://schemas.microsoft.com/office/drawing/2014/main" val="3661825860"/>
                    </a:ext>
                  </a:extLst>
                </a:gridCol>
              </a:tblGrid>
              <a:tr h="504056">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10740639"/>
                  </a:ext>
                </a:extLst>
              </a:tr>
            </a:tbl>
          </a:graphicData>
        </a:graphic>
      </p:graphicFrame>
    </p:spTree>
    <p:extLst>
      <p:ext uri="{BB962C8B-B14F-4D97-AF65-F5344CB8AC3E}">
        <p14:creationId xmlns:p14="http://schemas.microsoft.com/office/powerpoint/2010/main" val="31288854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Algorithm to delete an element from a stack </a:t>
            </a:r>
          </a:p>
        </p:txBody>
      </p:sp>
      <p:sp>
        <p:nvSpPr>
          <p:cNvPr id="7" name="Content Placeholder 6"/>
          <p:cNvSpPr>
            <a:spLocks noGrp="1"/>
          </p:cNvSpPr>
          <p:nvPr>
            <p:ph idx="1"/>
          </p:nvPr>
        </p:nvSpPr>
        <p:spPr/>
        <p:txBody>
          <a:bodyPr/>
          <a:lstStyle/>
          <a:p>
            <a:r>
              <a:rPr lang="en-US" dirty="0"/>
              <a:t>Step 1: </a:t>
            </a:r>
            <a:endParaRPr lang="en-US" dirty="0" smtClean="0"/>
          </a:p>
          <a:p>
            <a:pPr marL="0" indent="0">
              <a:buNone/>
            </a:pPr>
            <a:r>
              <a:rPr lang="en-US" dirty="0"/>
              <a:t> </a:t>
            </a:r>
            <a:r>
              <a:rPr lang="en-US" dirty="0" smtClean="0"/>
              <a:t>  IF </a:t>
            </a:r>
            <a:r>
              <a:rPr lang="en-US" dirty="0"/>
              <a:t>TOP = NULL </a:t>
            </a:r>
            <a:r>
              <a:rPr lang="en-US" dirty="0" smtClean="0"/>
              <a:t> </a:t>
            </a:r>
          </a:p>
          <a:p>
            <a:pPr marL="0" indent="0">
              <a:buNone/>
            </a:pPr>
            <a:r>
              <a:rPr lang="en-US" dirty="0"/>
              <a:t> </a:t>
            </a:r>
            <a:r>
              <a:rPr lang="en-US" dirty="0" smtClean="0"/>
              <a:t>       PRINT </a:t>
            </a:r>
            <a:r>
              <a:rPr lang="en-US" dirty="0"/>
              <a:t>UNDERFLOW </a:t>
            </a:r>
            <a:endParaRPr lang="en-US" dirty="0" smtClean="0"/>
          </a:p>
          <a:p>
            <a:pPr marL="0" indent="0">
              <a:buNone/>
            </a:pPr>
            <a:r>
              <a:rPr lang="en-US" dirty="0"/>
              <a:t> </a:t>
            </a:r>
            <a:r>
              <a:rPr lang="en-US" dirty="0" smtClean="0"/>
              <a:t>        Go to Step 4</a:t>
            </a:r>
          </a:p>
          <a:p>
            <a:pPr marL="0" indent="0">
              <a:buNone/>
            </a:pPr>
            <a:r>
              <a:rPr lang="en-US" dirty="0" smtClean="0"/>
              <a:t>   [END </a:t>
            </a:r>
            <a:r>
              <a:rPr lang="en-US" dirty="0"/>
              <a:t>OF IF] </a:t>
            </a:r>
            <a:endParaRPr lang="en-US" dirty="0" smtClean="0"/>
          </a:p>
          <a:p>
            <a:pPr marL="0" indent="0">
              <a:buNone/>
            </a:pPr>
            <a:r>
              <a:rPr lang="en-US" dirty="0" smtClean="0"/>
              <a:t>    Step </a:t>
            </a:r>
            <a:r>
              <a:rPr lang="en-US" dirty="0"/>
              <a:t>2: SET VAL = STACK[TOP] </a:t>
            </a:r>
            <a:r>
              <a:rPr lang="en-US" dirty="0" smtClean="0"/>
              <a:t> </a:t>
            </a:r>
          </a:p>
          <a:p>
            <a:pPr marL="0" indent="0">
              <a:buNone/>
            </a:pPr>
            <a:r>
              <a:rPr lang="en-US" dirty="0"/>
              <a:t> </a:t>
            </a:r>
            <a:r>
              <a:rPr lang="en-US" dirty="0" smtClean="0"/>
              <a:t>   Step </a:t>
            </a:r>
            <a:r>
              <a:rPr lang="en-US" dirty="0"/>
              <a:t>3: SET TOP = TOP-1 </a:t>
            </a:r>
            <a:endParaRPr lang="en-US" dirty="0" smtClean="0"/>
          </a:p>
          <a:p>
            <a:pPr marL="0" indent="0">
              <a:buNone/>
            </a:pPr>
            <a:r>
              <a:rPr lang="en-US" dirty="0"/>
              <a:t> </a:t>
            </a:r>
            <a:r>
              <a:rPr lang="en-US" dirty="0" smtClean="0"/>
              <a:t>   Step </a:t>
            </a:r>
            <a:r>
              <a:rPr lang="en-US" dirty="0"/>
              <a:t>4: END</a:t>
            </a:r>
          </a:p>
        </p:txBody>
      </p:sp>
      <p:sp>
        <p:nvSpPr>
          <p:cNvPr id="5" name="Date Placeholder 4"/>
          <p:cNvSpPr>
            <a:spLocks noGrp="1"/>
          </p:cNvSpPr>
          <p:nvPr>
            <p:ph type="dt" sz="half" idx="10"/>
          </p:nvPr>
        </p:nvSpPr>
        <p:spPr/>
        <p:txBody>
          <a:bodyPr/>
          <a:lstStyle/>
          <a:p>
            <a:pPr>
              <a:defRPr/>
            </a:pPr>
            <a:fld id="{686FC8F0-5981-4996-A835-6B19265F78F5}" type="datetime2">
              <a:rPr lang="en-US" smtClean="0"/>
              <a:t>Tuesday, October 18, 2022</a:t>
            </a:fld>
            <a:endParaRPr lang="en-US"/>
          </a:p>
        </p:txBody>
      </p:sp>
    </p:spTree>
    <p:extLst>
      <p:ext uri="{BB962C8B-B14F-4D97-AF65-F5344CB8AC3E}">
        <p14:creationId xmlns:p14="http://schemas.microsoft.com/office/powerpoint/2010/main" val="19682141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r>
              <a:rPr lang="en-US" dirty="0"/>
              <a:t>In Step 1, </a:t>
            </a:r>
            <a:endParaRPr lang="en-US" dirty="0" smtClean="0"/>
          </a:p>
          <a:p>
            <a:pPr marL="0" indent="0">
              <a:buNone/>
            </a:pPr>
            <a:r>
              <a:rPr lang="en-US" dirty="0"/>
              <a:t> </a:t>
            </a:r>
            <a:r>
              <a:rPr lang="en-US" dirty="0" smtClean="0"/>
              <a:t>we </a:t>
            </a:r>
            <a:r>
              <a:rPr lang="en-US" dirty="0"/>
              <a:t>first check for the UNDERFLOW condition. </a:t>
            </a:r>
            <a:endParaRPr lang="en-US" dirty="0" smtClean="0"/>
          </a:p>
          <a:p>
            <a:pPr marL="0" indent="0">
              <a:buNone/>
            </a:pPr>
            <a:r>
              <a:rPr lang="en-US" dirty="0" smtClean="0"/>
              <a:t>In </a:t>
            </a:r>
            <a:r>
              <a:rPr lang="en-US" dirty="0"/>
              <a:t>Step 2, </a:t>
            </a:r>
            <a:endParaRPr lang="en-US" dirty="0" smtClean="0"/>
          </a:p>
          <a:p>
            <a:pPr marL="0" indent="0">
              <a:buNone/>
            </a:pPr>
            <a:r>
              <a:rPr lang="en-US" dirty="0" smtClean="0"/>
              <a:t>the </a:t>
            </a:r>
            <a:r>
              <a:rPr lang="en-US" dirty="0"/>
              <a:t>value of the location in the stack pointed by TOP is stored in VAL. </a:t>
            </a:r>
            <a:endParaRPr lang="en-US" dirty="0" smtClean="0"/>
          </a:p>
          <a:p>
            <a:pPr marL="0" indent="0">
              <a:buNone/>
            </a:pPr>
            <a:r>
              <a:rPr lang="en-US" dirty="0" smtClean="0"/>
              <a:t>In </a:t>
            </a:r>
            <a:r>
              <a:rPr lang="en-US" dirty="0"/>
              <a:t>Step 3, TOP is decremented</a:t>
            </a:r>
          </a:p>
        </p:txBody>
      </p:sp>
      <p:sp>
        <p:nvSpPr>
          <p:cNvPr id="5" name="Date Placeholder 4"/>
          <p:cNvSpPr>
            <a:spLocks noGrp="1"/>
          </p:cNvSpPr>
          <p:nvPr>
            <p:ph type="dt" sz="half" idx="10"/>
          </p:nvPr>
        </p:nvSpPr>
        <p:spPr/>
        <p:txBody>
          <a:bodyPr/>
          <a:lstStyle/>
          <a:p>
            <a:pPr>
              <a:defRPr/>
            </a:pPr>
            <a:fld id="{686FC8F0-5981-4996-A835-6B19265F78F5}" type="datetime2">
              <a:rPr lang="en-US" smtClean="0"/>
              <a:t>Tuesday, October 18, 2022</a:t>
            </a:fld>
            <a:endParaRPr lang="en-US"/>
          </a:p>
        </p:txBody>
      </p:sp>
    </p:spTree>
    <p:extLst>
      <p:ext uri="{BB962C8B-B14F-4D97-AF65-F5344CB8AC3E}">
        <p14:creationId xmlns:p14="http://schemas.microsoft.com/office/powerpoint/2010/main" val="254796269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Peek Operation</a:t>
            </a:r>
          </a:p>
        </p:txBody>
      </p:sp>
      <p:sp>
        <p:nvSpPr>
          <p:cNvPr id="6" name="Content Placeholder 5"/>
          <p:cNvSpPr>
            <a:spLocks noGrp="1"/>
          </p:cNvSpPr>
          <p:nvPr>
            <p:ph idx="1"/>
          </p:nvPr>
        </p:nvSpPr>
        <p:spPr/>
        <p:txBody>
          <a:bodyPr/>
          <a:lstStyle/>
          <a:p>
            <a:pPr algn="just"/>
            <a:r>
              <a:rPr lang="en-US" dirty="0"/>
              <a:t>Peek is an operation that returns the value of the topmost element of the stack without deleting it from the stack. </a:t>
            </a:r>
            <a:endParaRPr lang="en-US" dirty="0" smtClean="0"/>
          </a:p>
          <a:p>
            <a:pPr algn="just"/>
            <a:r>
              <a:rPr lang="en-US" dirty="0" smtClean="0"/>
              <a:t>However</a:t>
            </a:r>
            <a:r>
              <a:rPr lang="en-US" dirty="0"/>
              <a:t>, the Peek operation first checks if the stack is empty, i.e., if TOP = NULL, then an appropriate message is printed, else the value is returned. Consider the stack</a:t>
            </a:r>
          </a:p>
        </p:txBody>
      </p:sp>
      <p:sp>
        <p:nvSpPr>
          <p:cNvPr id="5" name="Date Placeholder 4"/>
          <p:cNvSpPr>
            <a:spLocks noGrp="1"/>
          </p:cNvSpPr>
          <p:nvPr>
            <p:ph type="dt" sz="half" idx="10"/>
          </p:nvPr>
        </p:nvSpPr>
        <p:spPr/>
        <p:txBody>
          <a:bodyPr/>
          <a:lstStyle/>
          <a:p>
            <a:pPr>
              <a:defRPr/>
            </a:pPr>
            <a:fld id="{686FC8F0-5981-4996-A835-6B19265F78F5}" type="datetime2">
              <a:rPr lang="en-US" smtClean="0"/>
              <a:t>Tuesday, October 18, 2022</a:t>
            </a:fld>
            <a:endParaRPr lang="en-US"/>
          </a:p>
        </p:txBody>
      </p:sp>
    </p:spTree>
    <p:extLst>
      <p:ext uri="{BB962C8B-B14F-4D97-AF65-F5344CB8AC3E}">
        <p14:creationId xmlns:p14="http://schemas.microsoft.com/office/powerpoint/2010/main" val="14114868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 to STACK</a:t>
            </a:r>
            <a:endParaRPr lang="en-US" dirty="0"/>
          </a:p>
        </p:txBody>
      </p:sp>
      <p:sp>
        <p:nvSpPr>
          <p:cNvPr id="3" name="Content Placeholder 2"/>
          <p:cNvSpPr>
            <a:spLocks noGrp="1"/>
          </p:cNvSpPr>
          <p:nvPr>
            <p:ph idx="1"/>
          </p:nvPr>
        </p:nvSpPr>
        <p:spPr/>
        <p:txBody>
          <a:bodyPr/>
          <a:lstStyle/>
          <a:p>
            <a:pPr algn="just"/>
            <a:r>
              <a:rPr lang="en-US" dirty="0"/>
              <a:t>Stack is an important data structure which stores its elements in an ordered manner. We </a:t>
            </a:r>
            <a:r>
              <a:rPr lang="en-US" dirty="0" smtClean="0"/>
              <a:t>will explain </a:t>
            </a:r>
            <a:r>
              <a:rPr lang="en-US" dirty="0"/>
              <a:t>the concept of stacks using an analogy. You must have seen a pile of </a:t>
            </a:r>
            <a:r>
              <a:rPr lang="en-US" dirty="0" smtClean="0"/>
              <a:t>Notebooks </a:t>
            </a:r>
            <a:r>
              <a:rPr lang="en-US" dirty="0"/>
              <a:t>where </a:t>
            </a:r>
            <a:r>
              <a:rPr lang="en-US" dirty="0" smtClean="0"/>
              <a:t>one Notebook </a:t>
            </a:r>
            <a:r>
              <a:rPr lang="en-US" dirty="0"/>
              <a:t>is placed on top of </a:t>
            </a:r>
            <a:r>
              <a:rPr lang="en-US" dirty="0" smtClean="0"/>
              <a:t>another. </a:t>
            </a:r>
            <a:r>
              <a:rPr lang="en-US" dirty="0"/>
              <a:t>Now, when you want to remove a </a:t>
            </a:r>
            <a:r>
              <a:rPr lang="en-US" dirty="0" smtClean="0"/>
              <a:t>Notebook, you </a:t>
            </a:r>
            <a:r>
              <a:rPr lang="en-US" dirty="0"/>
              <a:t>remove the topmost Notebook first. Hence, you can add and remove an element (i.e., a Notebook) </a:t>
            </a:r>
            <a:r>
              <a:rPr lang="en-US" dirty="0" smtClean="0"/>
              <a:t>only at/from </a:t>
            </a:r>
            <a:r>
              <a:rPr lang="en-US" dirty="0"/>
              <a:t>one position which is the topmost position</a:t>
            </a:r>
            <a:r>
              <a:rPr lang="en-US" dirty="0" smtClean="0"/>
              <a:t>.</a:t>
            </a:r>
            <a:endParaRPr lang="en-US"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Tuesday, October 18, 2022</a:t>
            </a:fld>
            <a:endParaRPr lang="en-US"/>
          </a:p>
        </p:txBody>
      </p:sp>
    </p:spTree>
    <p:extLst>
      <p:ext uri="{BB962C8B-B14F-4D97-AF65-F5344CB8AC3E}">
        <p14:creationId xmlns:p14="http://schemas.microsoft.com/office/powerpoint/2010/main" val="25140167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endParaRPr lang="en-US"/>
          </a:p>
        </p:txBody>
      </p:sp>
      <p:sp>
        <p:nvSpPr>
          <p:cNvPr id="7" name="Content Placeholder 6"/>
          <p:cNvSpPr>
            <a:spLocks noGrp="1"/>
          </p:cNvSpPr>
          <p:nvPr>
            <p:ph idx="1"/>
          </p:nvPr>
        </p:nvSpPr>
        <p:spPr/>
        <p:txBody>
          <a:bodyPr/>
          <a:lstStyle/>
          <a:p>
            <a:endParaRPr lang="en-US" dirty="0" smtClean="0"/>
          </a:p>
          <a:p>
            <a:endParaRPr lang="en-US" dirty="0"/>
          </a:p>
          <a:p>
            <a:pPr marL="0" indent="0">
              <a:buNone/>
            </a:pPr>
            <a:r>
              <a:rPr lang="en-US" dirty="0"/>
              <a:t> </a:t>
            </a:r>
            <a:r>
              <a:rPr lang="en-US" dirty="0" smtClean="0"/>
              <a:t>            </a:t>
            </a:r>
            <a:r>
              <a:rPr lang="en-US" sz="2400" dirty="0" smtClean="0"/>
              <a:t>0     1      2      Top=3  4      5      6       7     8      9</a:t>
            </a:r>
          </a:p>
          <a:p>
            <a:pPr marL="0" indent="0">
              <a:buNone/>
            </a:pPr>
            <a:endParaRPr lang="en-US" sz="2400" dirty="0"/>
          </a:p>
        </p:txBody>
      </p:sp>
      <p:sp>
        <p:nvSpPr>
          <p:cNvPr id="5" name="Date Placeholder 4"/>
          <p:cNvSpPr>
            <a:spLocks noGrp="1"/>
          </p:cNvSpPr>
          <p:nvPr>
            <p:ph type="dt" sz="half" idx="10"/>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686FC8F0-5981-4996-A835-6B19265F78F5}" type="datetime2">
              <a:rPr kumimoji="0" 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mn-ea"/>
                <a:cs typeface="Arial" panose="020B0604020202020204" pitchFamily="34" charset="0"/>
              </a:rPr>
              <a:pPr marL="0" marR="0" lvl="0" indent="0" algn="l" defTabSz="914400" rtl="0" eaLnBrk="0" fontAlgn="base" latinLnBrk="0" hangingPunct="0">
                <a:lnSpc>
                  <a:spcPct val="100000"/>
                </a:lnSpc>
                <a:spcBef>
                  <a:spcPct val="0"/>
                </a:spcBef>
                <a:spcAft>
                  <a:spcPct val="0"/>
                </a:spcAft>
                <a:buClrTx/>
                <a:buSzTx/>
                <a:buFontTx/>
                <a:buNone/>
                <a:tabLst/>
                <a:defRPr/>
              </a:pPr>
              <a:t>Tuesday, October 18, 2022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mn-ea"/>
              <a:cs typeface="Arial" panose="020B0604020202020204"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311276646"/>
              </p:ext>
            </p:extLst>
          </p:nvPr>
        </p:nvGraphicFramePr>
        <p:xfrm>
          <a:off x="1524000" y="1988840"/>
          <a:ext cx="6096000" cy="504056"/>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578954753"/>
                    </a:ext>
                  </a:extLst>
                </a:gridCol>
                <a:gridCol w="609600">
                  <a:extLst>
                    <a:ext uri="{9D8B030D-6E8A-4147-A177-3AD203B41FA5}">
                      <a16:colId xmlns:a16="http://schemas.microsoft.com/office/drawing/2014/main" val="4087402797"/>
                    </a:ext>
                  </a:extLst>
                </a:gridCol>
                <a:gridCol w="609600">
                  <a:extLst>
                    <a:ext uri="{9D8B030D-6E8A-4147-A177-3AD203B41FA5}">
                      <a16:colId xmlns:a16="http://schemas.microsoft.com/office/drawing/2014/main" val="1357360840"/>
                    </a:ext>
                  </a:extLst>
                </a:gridCol>
                <a:gridCol w="609600">
                  <a:extLst>
                    <a:ext uri="{9D8B030D-6E8A-4147-A177-3AD203B41FA5}">
                      <a16:colId xmlns:a16="http://schemas.microsoft.com/office/drawing/2014/main" val="1888020147"/>
                    </a:ext>
                  </a:extLst>
                </a:gridCol>
                <a:gridCol w="609600">
                  <a:extLst>
                    <a:ext uri="{9D8B030D-6E8A-4147-A177-3AD203B41FA5}">
                      <a16:colId xmlns:a16="http://schemas.microsoft.com/office/drawing/2014/main" val="2322811100"/>
                    </a:ext>
                  </a:extLst>
                </a:gridCol>
                <a:gridCol w="609600">
                  <a:extLst>
                    <a:ext uri="{9D8B030D-6E8A-4147-A177-3AD203B41FA5}">
                      <a16:colId xmlns:a16="http://schemas.microsoft.com/office/drawing/2014/main" val="3192348875"/>
                    </a:ext>
                  </a:extLst>
                </a:gridCol>
                <a:gridCol w="609600">
                  <a:extLst>
                    <a:ext uri="{9D8B030D-6E8A-4147-A177-3AD203B41FA5}">
                      <a16:colId xmlns:a16="http://schemas.microsoft.com/office/drawing/2014/main" val="567917054"/>
                    </a:ext>
                  </a:extLst>
                </a:gridCol>
                <a:gridCol w="609600">
                  <a:extLst>
                    <a:ext uri="{9D8B030D-6E8A-4147-A177-3AD203B41FA5}">
                      <a16:colId xmlns:a16="http://schemas.microsoft.com/office/drawing/2014/main" val="1644187079"/>
                    </a:ext>
                  </a:extLst>
                </a:gridCol>
                <a:gridCol w="609600">
                  <a:extLst>
                    <a:ext uri="{9D8B030D-6E8A-4147-A177-3AD203B41FA5}">
                      <a16:colId xmlns:a16="http://schemas.microsoft.com/office/drawing/2014/main" val="1520138064"/>
                    </a:ext>
                  </a:extLst>
                </a:gridCol>
                <a:gridCol w="609600">
                  <a:extLst>
                    <a:ext uri="{9D8B030D-6E8A-4147-A177-3AD203B41FA5}">
                      <a16:colId xmlns:a16="http://schemas.microsoft.com/office/drawing/2014/main" val="3661825860"/>
                    </a:ext>
                  </a:extLst>
                </a:gridCol>
              </a:tblGrid>
              <a:tr h="504056">
                <a:tc>
                  <a:txBody>
                    <a:bodyPr/>
                    <a:lstStyle/>
                    <a:p>
                      <a:r>
                        <a:rPr lang="en-US" dirty="0" smtClean="0"/>
                        <a:t>1</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510740639"/>
                  </a:ext>
                </a:extLst>
              </a:tr>
            </a:tbl>
          </a:graphicData>
        </a:graphic>
      </p:graphicFrame>
    </p:spTree>
    <p:extLst>
      <p:ext uri="{BB962C8B-B14F-4D97-AF65-F5344CB8AC3E}">
        <p14:creationId xmlns:p14="http://schemas.microsoft.com/office/powerpoint/2010/main" val="206025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Algorithm for peep operation</a:t>
            </a:r>
            <a:endParaRPr lang="en-US" dirty="0"/>
          </a:p>
        </p:txBody>
      </p:sp>
      <p:sp>
        <p:nvSpPr>
          <p:cNvPr id="7" name="Content Placeholder 6"/>
          <p:cNvSpPr>
            <a:spLocks noGrp="1"/>
          </p:cNvSpPr>
          <p:nvPr>
            <p:ph idx="1"/>
          </p:nvPr>
        </p:nvSpPr>
        <p:spPr/>
        <p:txBody>
          <a:bodyPr/>
          <a:lstStyle/>
          <a:p>
            <a:r>
              <a:rPr lang="en-US" dirty="0"/>
              <a:t>Step 1: </a:t>
            </a:r>
            <a:endParaRPr lang="en-US" dirty="0" smtClean="0"/>
          </a:p>
          <a:p>
            <a:pPr marL="0" indent="0">
              <a:buNone/>
            </a:pPr>
            <a:r>
              <a:rPr lang="en-US" dirty="0"/>
              <a:t> </a:t>
            </a:r>
            <a:r>
              <a:rPr lang="en-US" dirty="0" smtClean="0"/>
              <a:t>  IF </a:t>
            </a:r>
            <a:r>
              <a:rPr lang="en-US" dirty="0"/>
              <a:t>TOP = NULL </a:t>
            </a:r>
            <a:endParaRPr lang="en-US" dirty="0" smtClean="0"/>
          </a:p>
          <a:p>
            <a:pPr marL="0" indent="0">
              <a:buNone/>
            </a:pPr>
            <a:r>
              <a:rPr lang="en-US" dirty="0"/>
              <a:t> </a:t>
            </a:r>
            <a:r>
              <a:rPr lang="en-US" dirty="0" smtClean="0"/>
              <a:t>      PRINT </a:t>
            </a:r>
            <a:r>
              <a:rPr lang="en-US" dirty="0"/>
              <a:t>STACK IS EMPTY </a:t>
            </a:r>
            <a:endParaRPr lang="en-US" dirty="0" smtClean="0"/>
          </a:p>
          <a:p>
            <a:pPr marL="0" indent="0">
              <a:buNone/>
            </a:pPr>
            <a:r>
              <a:rPr lang="en-US" dirty="0"/>
              <a:t> </a:t>
            </a:r>
            <a:r>
              <a:rPr lang="en-US" dirty="0" smtClean="0"/>
              <a:t>      </a:t>
            </a:r>
            <a:r>
              <a:rPr lang="en-US" dirty="0" err="1" smtClean="0"/>
              <a:t>Goto</a:t>
            </a:r>
            <a:r>
              <a:rPr lang="en-US" dirty="0" smtClean="0"/>
              <a:t> </a:t>
            </a:r>
            <a:r>
              <a:rPr lang="en-US" dirty="0"/>
              <a:t>Step 3 </a:t>
            </a:r>
            <a:endParaRPr lang="en-US" dirty="0" smtClean="0"/>
          </a:p>
          <a:p>
            <a:pPr marL="0" indent="0">
              <a:buNone/>
            </a:pPr>
            <a:r>
              <a:rPr lang="en-US" dirty="0"/>
              <a:t> </a:t>
            </a:r>
            <a:r>
              <a:rPr lang="en-US" dirty="0" smtClean="0"/>
              <a:t>  Step </a:t>
            </a:r>
            <a:r>
              <a:rPr lang="en-US" dirty="0"/>
              <a:t>2: RETURN STACK[TOP] </a:t>
            </a:r>
            <a:endParaRPr lang="en-US" dirty="0" smtClean="0"/>
          </a:p>
          <a:p>
            <a:pPr marL="0" indent="0">
              <a:buNone/>
            </a:pPr>
            <a:r>
              <a:rPr lang="en-US"/>
              <a:t> </a:t>
            </a:r>
            <a:r>
              <a:rPr lang="en-US" smtClean="0"/>
              <a:t>  Step </a:t>
            </a:r>
            <a:r>
              <a:rPr lang="en-US" dirty="0"/>
              <a:t>3: END</a:t>
            </a:r>
          </a:p>
        </p:txBody>
      </p:sp>
      <p:sp>
        <p:nvSpPr>
          <p:cNvPr id="5" name="Date Placeholder 4"/>
          <p:cNvSpPr>
            <a:spLocks noGrp="1"/>
          </p:cNvSpPr>
          <p:nvPr>
            <p:ph type="dt" sz="half" idx="10"/>
          </p:nvPr>
        </p:nvSpPr>
        <p:spPr/>
        <p:txBody>
          <a:bodyPr/>
          <a:lstStyle/>
          <a:p>
            <a:pPr>
              <a:defRPr/>
            </a:pPr>
            <a:fld id="{686FC8F0-5981-4996-A835-6B19265F78F5}" type="datetime2">
              <a:rPr lang="en-US" smtClean="0"/>
              <a:t>Tuesday, October 18, 2022</a:t>
            </a:fld>
            <a:endParaRPr lang="en-US"/>
          </a:p>
        </p:txBody>
      </p:sp>
    </p:spTree>
    <p:extLst>
      <p:ext uri="{BB962C8B-B14F-4D97-AF65-F5344CB8AC3E}">
        <p14:creationId xmlns:p14="http://schemas.microsoft.com/office/powerpoint/2010/main" val="40055292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Date Placeholder 4"/>
          <p:cNvSpPr>
            <a:spLocks noGrp="1"/>
          </p:cNvSpPr>
          <p:nvPr>
            <p:ph type="dt" sz="half" idx="10"/>
          </p:nvPr>
        </p:nvSpPr>
        <p:spPr/>
        <p:txBody>
          <a:bodyPr/>
          <a:lstStyle/>
          <a:p>
            <a:pPr>
              <a:defRPr/>
            </a:pPr>
            <a:fld id="{686FC8F0-5981-4996-A835-6B19265F78F5}" type="datetime2">
              <a:rPr lang="en-US" smtClean="0"/>
              <a:t>Tuesday, October 18, 2022</a:t>
            </a:fld>
            <a:endParaRPr lang="en-US"/>
          </a:p>
        </p:txBody>
      </p:sp>
    </p:spTree>
    <p:extLst>
      <p:ext uri="{BB962C8B-B14F-4D97-AF65-F5344CB8AC3E}">
        <p14:creationId xmlns:p14="http://schemas.microsoft.com/office/powerpoint/2010/main" val="15210101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68531" cy="6858000"/>
          </a:xfrm>
          <a:prstGeom prst="rect">
            <a:avLst/>
          </a:prstGeom>
        </p:spPr>
      </p:pic>
      <p:sp>
        <p:nvSpPr>
          <p:cNvPr id="3" name="Date Placeholder 2"/>
          <p:cNvSpPr>
            <a:spLocks noGrp="1"/>
          </p:cNvSpPr>
          <p:nvPr>
            <p:ph type="dt" sz="half" idx="10"/>
          </p:nvPr>
        </p:nvSpPr>
        <p:spPr/>
        <p:txBody>
          <a:bodyPr/>
          <a:lstStyle/>
          <a:p>
            <a:pPr>
              <a:defRPr/>
            </a:pPr>
            <a:fld id="{002DC10B-EF43-4893-9AF7-A126AE7990FB}" type="datetime2">
              <a:rPr lang="en-US" smtClean="0"/>
              <a:t>Tuesday, October 18, 2022</a:t>
            </a:fld>
            <a:endParaRPr lang="en-US"/>
          </a:p>
        </p:txBody>
      </p:sp>
    </p:spTree>
    <p:extLst>
      <p:ext uri="{BB962C8B-B14F-4D97-AF65-F5344CB8AC3E}">
        <p14:creationId xmlns:p14="http://schemas.microsoft.com/office/powerpoint/2010/main" val="22631981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smtClean="0"/>
              <a:t>Contd</a:t>
            </a:r>
            <a:r>
              <a:rPr lang="en-US" b="1" dirty="0" smtClean="0"/>
              <a:t>…</a:t>
            </a:r>
            <a:endParaRPr lang="en-US" dirty="0"/>
          </a:p>
        </p:txBody>
      </p:sp>
      <p:sp>
        <p:nvSpPr>
          <p:cNvPr id="3" name="Content Placeholder 2"/>
          <p:cNvSpPr>
            <a:spLocks noGrp="1"/>
          </p:cNvSpPr>
          <p:nvPr>
            <p:ph idx="1"/>
          </p:nvPr>
        </p:nvSpPr>
        <p:spPr>
          <a:xfrm>
            <a:off x="628650" y="1340768"/>
            <a:ext cx="7886700" cy="5256584"/>
          </a:xfrm>
        </p:spPr>
        <p:txBody>
          <a:bodyPr/>
          <a:lstStyle/>
          <a:p>
            <a:pPr algn="just"/>
            <a:r>
              <a:rPr lang="en-US" sz="2400" dirty="0"/>
              <a:t>A stack is a linear data structure which uses the same principle, i.e., the elements in a stack </a:t>
            </a:r>
            <a:r>
              <a:rPr lang="en-US" sz="2400" dirty="0" smtClean="0"/>
              <a:t>are added </a:t>
            </a:r>
            <a:r>
              <a:rPr lang="en-US" sz="2400" dirty="0"/>
              <a:t>and removed only from one end, which is called </a:t>
            </a:r>
            <a:r>
              <a:rPr lang="en-US" sz="2400" dirty="0" smtClean="0"/>
              <a:t>the TOP</a:t>
            </a:r>
            <a:r>
              <a:rPr lang="en-US" sz="2400" dirty="0"/>
              <a:t>. Hence, a stack is called a LIFO (Last-In-First-Out) </a:t>
            </a:r>
            <a:r>
              <a:rPr lang="en-US" sz="2400" dirty="0" smtClean="0"/>
              <a:t>data structure</a:t>
            </a:r>
            <a:r>
              <a:rPr lang="en-US" sz="2400" dirty="0"/>
              <a:t>, as the element that was inserted last is the first one </a:t>
            </a:r>
            <a:r>
              <a:rPr lang="en-US" sz="2400" dirty="0" smtClean="0"/>
              <a:t>to be </a:t>
            </a:r>
            <a:r>
              <a:rPr lang="en-US" sz="2400" dirty="0"/>
              <a:t>taken out.</a:t>
            </a:r>
          </a:p>
          <a:p>
            <a:pPr algn="just"/>
            <a:r>
              <a:rPr lang="en-US" sz="2400" dirty="0"/>
              <a:t>Now the question is where do we need stacks in </a:t>
            </a:r>
            <a:r>
              <a:rPr lang="en-US" sz="2400" dirty="0" smtClean="0"/>
              <a:t>computer science</a:t>
            </a:r>
            <a:r>
              <a:rPr lang="en-US" sz="2400" dirty="0"/>
              <a:t>? The answer is in function calls. Consider an example</a:t>
            </a:r>
            <a:r>
              <a:rPr lang="en-US" sz="2400" dirty="0" smtClean="0"/>
              <a:t>, where </a:t>
            </a:r>
            <a:r>
              <a:rPr lang="en-US" sz="2400" dirty="0"/>
              <a:t>we are executing function A. In the course of </a:t>
            </a:r>
            <a:r>
              <a:rPr lang="en-US" sz="2400" dirty="0" smtClean="0"/>
              <a:t>its execution</a:t>
            </a:r>
            <a:r>
              <a:rPr lang="en-US" sz="2400" dirty="0"/>
              <a:t>, function A calls another function B. Function B </a:t>
            </a:r>
            <a:r>
              <a:rPr lang="en-US" sz="2400" dirty="0" smtClean="0"/>
              <a:t>in turn </a:t>
            </a:r>
            <a:r>
              <a:rPr lang="en-US" sz="2400" dirty="0"/>
              <a:t>calls another function C, which calls function D.</a:t>
            </a:r>
          </a:p>
          <a:p>
            <a:pPr algn="just"/>
            <a:endParaRPr lang="en-US" sz="2400" dirty="0"/>
          </a:p>
        </p:txBody>
      </p:sp>
      <p:sp>
        <p:nvSpPr>
          <p:cNvPr id="4" name="Date Placeholder 3"/>
          <p:cNvSpPr>
            <a:spLocks noGrp="1"/>
          </p:cNvSpPr>
          <p:nvPr>
            <p:ph type="dt" sz="half" idx="10"/>
          </p:nvPr>
        </p:nvSpPr>
        <p:spPr/>
        <p:txBody>
          <a:bodyPr/>
          <a:lstStyle/>
          <a:p>
            <a:pPr>
              <a:defRPr/>
            </a:pPr>
            <a:fld id="{1D1EC7FA-0AAC-4A38-92DF-689D1D525D54}" type="datetime2">
              <a:rPr lang="en-US" smtClean="0"/>
              <a:t>Tuesday, October 18, 2022</a:t>
            </a:fld>
            <a:endParaRPr lang="en-US" dirty="0"/>
          </a:p>
        </p:txBody>
      </p:sp>
    </p:spTree>
    <p:extLst>
      <p:ext uri="{BB962C8B-B14F-4D97-AF65-F5344CB8AC3E}">
        <p14:creationId xmlns:p14="http://schemas.microsoft.com/office/powerpoint/2010/main" val="736709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4220464876"/>
              </p:ext>
            </p:extLst>
          </p:nvPr>
        </p:nvGraphicFramePr>
        <p:xfrm>
          <a:off x="1547664" y="1825625"/>
          <a:ext cx="2448272" cy="4351340"/>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4252206604"/>
                    </a:ext>
                  </a:extLst>
                </a:gridCol>
              </a:tblGrid>
              <a:tr h="870268">
                <a:tc>
                  <a:txBody>
                    <a:bodyPr/>
                    <a:lstStyle/>
                    <a:p>
                      <a:endParaRPr lang="en-US" dirty="0"/>
                    </a:p>
                  </a:txBody>
                  <a:tcPr/>
                </a:tc>
                <a:extLst>
                  <a:ext uri="{0D108BD9-81ED-4DB2-BD59-A6C34878D82A}">
                    <a16:rowId xmlns:a16="http://schemas.microsoft.com/office/drawing/2014/main" val="4078637533"/>
                  </a:ext>
                </a:extLst>
              </a:tr>
              <a:tr h="870268">
                <a:tc>
                  <a:txBody>
                    <a:bodyPr/>
                    <a:lstStyle/>
                    <a:p>
                      <a:endParaRPr lang="en-US"/>
                    </a:p>
                  </a:txBody>
                  <a:tcPr/>
                </a:tc>
                <a:extLst>
                  <a:ext uri="{0D108BD9-81ED-4DB2-BD59-A6C34878D82A}">
                    <a16:rowId xmlns:a16="http://schemas.microsoft.com/office/drawing/2014/main" val="1031418618"/>
                  </a:ext>
                </a:extLst>
              </a:tr>
              <a:tr h="870268">
                <a:tc>
                  <a:txBody>
                    <a:bodyPr/>
                    <a:lstStyle/>
                    <a:p>
                      <a:endParaRPr lang="en-US"/>
                    </a:p>
                  </a:txBody>
                  <a:tcPr/>
                </a:tc>
                <a:extLst>
                  <a:ext uri="{0D108BD9-81ED-4DB2-BD59-A6C34878D82A}">
                    <a16:rowId xmlns:a16="http://schemas.microsoft.com/office/drawing/2014/main" val="725267915"/>
                  </a:ext>
                </a:extLst>
              </a:tr>
              <a:tr h="870268">
                <a:tc>
                  <a:txBody>
                    <a:bodyPr/>
                    <a:lstStyle/>
                    <a:p>
                      <a:endParaRPr lang="en-US"/>
                    </a:p>
                  </a:txBody>
                  <a:tcPr/>
                </a:tc>
                <a:extLst>
                  <a:ext uri="{0D108BD9-81ED-4DB2-BD59-A6C34878D82A}">
                    <a16:rowId xmlns:a16="http://schemas.microsoft.com/office/drawing/2014/main" val="2133043514"/>
                  </a:ext>
                </a:extLst>
              </a:tr>
              <a:tr h="870268">
                <a:tc>
                  <a:txBody>
                    <a:bodyPr/>
                    <a:lstStyle/>
                    <a:p>
                      <a:pPr algn="ctr"/>
                      <a:r>
                        <a:rPr lang="en-US" dirty="0" smtClean="0"/>
                        <a:t>A</a:t>
                      </a:r>
                      <a:endParaRPr lang="en-US" dirty="0"/>
                    </a:p>
                  </a:txBody>
                  <a:tcPr/>
                </a:tc>
                <a:extLst>
                  <a:ext uri="{0D108BD9-81ED-4DB2-BD59-A6C34878D82A}">
                    <a16:rowId xmlns:a16="http://schemas.microsoft.com/office/drawing/2014/main" val="2457226846"/>
                  </a:ext>
                </a:extLst>
              </a:tr>
            </a:tbl>
          </a:graphicData>
        </a:graphic>
      </p:graphicFrame>
      <p:sp>
        <p:nvSpPr>
          <p:cNvPr id="4" name="Content Placeholder 3"/>
          <p:cNvSpPr>
            <a:spLocks noGrp="1"/>
          </p:cNvSpPr>
          <p:nvPr>
            <p:ph sz="half" idx="2"/>
          </p:nvPr>
        </p:nvSpPr>
        <p:spPr/>
        <p:txBody>
          <a:bodyPr/>
          <a:lstStyle/>
          <a:p>
            <a:endParaRPr lang="en-US" dirty="0" smtClean="0"/>
          </a:p>
          <a:p>
            <a:pPr algn="just"/>
            <a:r>
              <a:rPr lang="en-US" dirty="0" smtClean="0"/>
              <a:t>When </a:t>
            </a:r>
            <a:r>
              <a:rPr lang="en-US" dirty="0"/>
              <a:t>A calls B, A is pushed on </a:t>
            </a:r>
            <a:r>
              <a:rPr lang="en-US" dirty="0" smtClean="0"/>
              <a:t>top of </a:t>
            </a:r>
            <a:r>
              <a:rPr lang="en-US" dirty="0"/>
              <a:t>the system stack. When the</a:t>
            </a:r>
          </a:p>
          <a:p>
            <a:pPr marL="0" indent="0" algn="just">
              <a:buNone/>
            </a:pPr>
            <a:r>
              <a:rPr lang="en-US" dirty="0" smtClean="0"/>
              <a:t>   execution </a:t>
            </a:r>
            <a:r>
              <a:rPr lang="en-US" dirty="0"/>
              <a:t>of B </a:t>
            </a:r>
            <a:r>
              <a:rPr lang="en-US" dirty="0" smtClean="0"/>
              <a:t>is    complete</a:t>
            </a:r>
            <a:r>
              <a:rPr lang="en-US" dirty="0"/>
              <a:t>, </a:t>
            </a:r>
            <a:r>
              <a:rPr lang="en-US" dirty="0" smtClean="0"/>
              <a:t>the system </a:t>
            </a:r>
            <a:r>
              <a:rPr lang="en-US" dirty="0"/>
              <a:t>control will remove A </a:t>
            </a:r>
            <a:r>
              <a:rPr lang="en-US" dirty="0" smtClean="0"/>
              <a:t>from the </a:t>
            </a:r>
            <a:r>
              <a:rPr lang="en-US" dirty="0"/>
              <a:t>stack and continue with </a:t>
            </a:r>
            <a:r>
              <a:rPr lang="en-US" dirty="0" smtClean="0"/>
              <a:t>its execution</a:t>
            </a:r>
            <a:r>
              <a:rPr lang="en-US" dirty="0"/>
              <a:t>.</a:t>
            </a:r>
          </a:p>
        </p:txBody>
      </p:sp>
      <p:sp>
        <p:nvSpPr>
          <p:cNvPr id="5" name="Date Placeholder 4"/>
          <p:cNvSpPr>
            <a:spLocks noGrp="1"/>
          </p:cNvSpPr>
          <p:nvPr>
            <p:ph type="dt" sz="half" idx="10"/>
          </p:nvPr>
        </p:nvSpPr>
        <p:spPr/>
        <p:txBody>
          <a:bodyPr/>
          <a:lstStyle/>
          <a:p>
            <a:pPr>
              <a:defRPr/>
            </a:pPr>
            <a:fld id="{686FC8F0-5981-4996-A835-6B19265F78F5}" type="datetime2">
              <a:rPr lang="en-US" smtClean="0"/>
              <a:t>Tuesday, October 18, 2022</a:t>
            </a:fld>
            <a:endParaRPr lang="en-US"/>
          </a:p>
        </p:txBody>
      </p:sp>
      <p:cxnSp>
        <p:nvCxnSpPr>
          <p:cNvPr id="11" name="Straight Arrow Connector 10"/>
          <p:cNvCxnSpPr/>
          <p:nvPr/>
        </p:nvCxnSpPr>
        <p:spPr>
          <a:xfrm flipH="1">
            <a:off x="3995936" y="5805264"/>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4335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2240615476"/>
              </p:ext>
            </p:extLst>
          </p:nvPr>
        </p:nvGraphicFramePr>
        <p:xfrm>
          <a:off x="1547664" y="1825625"/>
          <a:ext cx="2448272" cy="4351340"/>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4252206604"/>
                    </a:ext>
                  </a:extLst>
                </a:gridCol>
              </a:tblGrid>
              <a:tr h="870268">
                <a:tc>
                  <a:txBody>
                    <a:bodyPr/>
                    <a:lstStyle/>
                    <a:p>
                      <a:endParaRPr lang="en-US" dirty="0"/>
                    </a:p>
                  </a:txBody>
                  <a:tcPr/>
                </a:tc>
                <a:extLst>
                  <a:ext uri="{0D108BD9-81ED-4DB2-BD59-A6C34878D82A}">
                    <a16:rowId xmlns:a16="http://schemas.microsoft.com/office/drawing/2014/main" val="4078637533"/>
                  </a:ext>
                </a:extLst>
              </a:tr>
              <a:tr h="870268">
                <a:tc>
                  <a:txBody>
                    <a:bodyPr/>
                    <a:lstStyle/>
                    <a:p>
                      <a:endParaRPr lang="en-US"/>
                    </a:p>
                  </a:txBody>
                  <a:tcPr/>
                </a:tc>
                <a:extLst>
                  <a:ext uri="{0D108BD9-81ED-4DB2-BD59-A6C34878D82A}">
                    <a16:rowId xmlns:a16="http://schemas.microsoft.com/office/drawing/2014/main" val="1031418618"/>
                  </a:ext>
                </a:extLst>
              </a:tr>
              <a:tr h="870268">
                <a:tc>
                  <a:txBody>
                    <a:bodyPr/>
                    <a:lstStyle/>
                    <a:p>
                      <a:endParaRPr lang="en-US"/>
                    </a:p>
                  </a:txBody>
                  <a:tcPr/>
                </a:tc>
                <a:extLst>
                  <a:ext uri="{0D108BD9-81ED-4DB2-BD59-A6C34878D82A}">
                    <a16:rowId xmlns:a16="http://schemas.microsoft.com/office/drawing/2014/main" val="725267915"/>
                  </a:ext>
                </a:extLst>
              </a:tr>
              <a:tr h="8702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smtClean="0"/>
                        <a:t>B</a:t>
                      </a:r>
                    </a:p>
                    <a:p>
                      <a:endParaRPr lang="en-US" dirty="0"/>
                    </a:p>
                  </a:txBody>
                  <a:tcPr/>
                </a:tc>
                <a:extLst>
                  <a:ext uri="{0D108BD9-81ED-4DB2-BD59-A6C34878D82A}">
                    <a16:rowId xmlns:a16="http://schemas.microsoft.com/office/drawing/2014/main" val="2133043514"/>
                  </a:ext>
                </a:extLst>
              </a:tr>
              <a:tr h="870268">
                <a:tc>
                  <a:txBody>
                    <a:bodyPr/>
                    <a:lstStyle/>
                    <a:p>
                      <a:pPr algn="ctr"/>
                      <a:endParaRPr lang="en-US" dirty="0"/>
                    </a:p>
                  </a:txBody>
                  <a:tcPr/>
                </a:tc>
                <a:extLst>
                  <a:ext uri="{0D108BD9-81ED-4DB2-BD59-A6C34878D82A}">
                    <a16:rowId xmlns:a16="http://schemas.microsoft.com/office/drawing/2014/main" val="2457226846"/>
                  </a:ext>
                </a:extLst>
              </a:tr>
            </a:tbl>
          </a:graphicData>
        </a:graphic>
      </p:graphicFrame>
      <p:sp>
        <p:nvSpPr>
          <p:cNvPr id="4" name="Content Placeholder 3"/>
          <p:cNvSpPr>
            <a:spLocks noGrp="1"/>
          </p:cNvSpPr>
          <p:nvPr>
            <p:ph sz="half" idx="2"/>
          </p:nvPr>
        </p:nvSpPr>
        <p:spPr/>
        <p:txBody>
          <a:bodyPr/>
          <a:lstStyle/>
          <a:p>
            <a:pPr algn="just"/>
            <a:r>
              <a:rPr lang="en-US" dirty="0" smtClean="0"/>
              <a:t>When </a:t>
            </a:r>
            <a:r>
              <a:rPr lang="en-US" dirty="0"/>
              <a:t>B calls C, B is pushed on </a:t>
            </a:r>
            <a:r>
              <a:rPr lang="en-US" dirty="0" smtClean="0"/>
              <a:t>top of </a:t>
            </a:r>
            <a:r>
              <a:rPr lang="en-US" dirty="0"/>
              <a:t>the system stack. When the</a:t>
            </a:r>
          </a:p>
          <a:p>
            <a:pPr marL="0" indent="0" algn="just">
              <a:buNone/>
            </a:pPr>
            <a:r>
              <a:rPr lang="en-US" dirty="0"/>
              <a:t>execution of C is complete, </a:t>
            </a:r>
            <a:r>
              <a:rPr lang="en-US" dirty="0" smtClean="0"/>
              <a:t>the system </a:t>
            </a:r>
            <a:r>
              <a:rPr lang="en-US" dirty="0"/>
              <a:t>control will remove B </a:t>
            </a:r>
            <a:r>
              <a:rPr lang="en-US" dirty="0" smtClean="0"/>
              <a:t>from the </a:t>
            </a:r>
            <a:r>
              <a:rPr lang="en-US" dirty="0"/>
              <a:t>stack and continue with </a:t>
            </a:r>
            <a:r>
              <a:rPr lang="en-US" dirty="0" smtClean="0"/>
              <a:t>its execution</a:t>
            </a:r>
            <a:r>
              <a:rPr lang="en-US" dirty="0"/>
              <a:t>.</a:t>
            </a:r>
          </a:p>
        </p:txBody>
      </p:sp>
      <p:sp>
        <p:nvSpPr>
          <p:cNvPr id="5" name="Date Placeholder 4"/>
          <p:cNvSpPr>
            <a:spLocks noGrp="1"/>
          </p:cNvSpPr>
          <p:nvPr>
            <p:ph type="dt" sz="half" idx="10"/>
          </p:nvPr>
        </p:nvSpPr>
        <p:spPr/>
        <p:txBody>
          <a:bodyPr/>
          <a:lstStyle/>
          <a:p>
            <a:pPr>
              <a:defRPr/>
            </a:pPr>
            <a:fld id="{686FC8F0-5981-4996-A835-6B19265F78F5}" type="datetime2">
              <a:rPr lang="en-US" smtClean="0"/>
              <a:t>Tuesday, October 18, 2022</a:t>
            </a:fld>
            <a:endParaRPr lang="en-US"/>
          </a:p>
        </p:txBody>
      </p:sp>
      <p:cxnSp>
        <p:nvCxnSpPr>
          <p:cNvPr id="11" name="Straight Arrow Connector 10"/>
          <p:cNvCxnSpPr/>
          <p:nvPr/>
        </p:nvCxnSpPr>
        <p:spPr>
          <a:xfrm flipH="1">
            <a:off x="3995936" y="4797152"/>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627784" y="5435932"/>
            <a:ext cx="317716" cy="369332"/>
          </a:xfrm>
          <a:prstGeom prst="rect">
            <a:avLst/>
          </a:prstGeom>
        </p:spPr>
        <p:txBody>
          <a:bodyPr wrap="none">
            <a:spAutoFit/>
          </a:bodyPr>
          <a:lstStyle/>
          <a:p>
            <a:pPr algn="ctr"/>
            <a:r>
              <a:rPr lang="en-US" dirty="0"/>
              <a:t>A</a:t>
            </a:r>
          </a:p>
        </p:txBody>
      </p:sp>
    </p:spTree>
    <p:extLst>
      <p:ext uri="{BB962C8B-B14F-4D97-AF65-F5344CB8AC3E}">
        <p14:creationId xmlns:p14="http://schemas.microsoft.com/office/powerpoint/2010/main" val="7691687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1149987059"/>
              </p:ext>
            </p:extLst>
          </p:nvPr>
        </p:nvGraphicFramePr>
        <p:xfrm>
          <a:off x="1547664" y="1825625"/>
          <a:ext cx="2448272" cy="4351340"/>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4252206604"/>
                    </a:ext>
                  </a:extLst>
                </a:gridCol>
              </a:tblGrid>
              <a:tr h="870268">
                <a:tc>
                  <a:txBody>
                    <a:bodyPr/>
                    <a:lstStyle/>
                    <a:p>
                      <a:endParaRPr lang="en-US" dirty="0"/>
                    </a:p>
                  </a:txBody>
                  <a:tcPr/>
                </a:tc>
                <a:extLst>
                  <a:ext uri="{0D108BD9-81ED-4DB2-BD59-A6C34878D82A}">
                    <a16:rowId xmlns:a16="http://schemas.microsoft.com/office/drawing/2014/main" val="4078637533"/>
                  </a:ext>
                </a:extLst>
              </a:tr>
              <a:tr h="870268">
                <a:tc>
                  <a:txBody>
                    <a:bodyPr/>
                    <a:lstStyle/>
                    <a:p>
                      <a:endParaRPr lang="en-US"/>
                    </a:p>
                  </a:txBody>
                  <a:tcPr/>
                </a:tc>
                <a:extLst>
                  <a:ext uri="{0D108BD9-81ED-4DB2-BD59-A6C34878D82A}">
                    <a16:rowId xmlns:a16="http://schemas.microsoft.com/office/drawing/2014/main" val="1031418618"/>
                  </a:ext>
                </a:extLst>
              </a:tr>
              <a:tr h="870268">
                <a:tc>
                  <a:txBody>
                    <a:bodyPr/>
                    <a:lstStyle/>
                    <a:p>
                      <a:pPr algn="ctr"/>
                      <a:r>
                        <a:rPr lang="en-US" dirty="0" smtClean="0"/>
                        <a:t>Function C</a:t>
                      </a:r>
                      <a:endParaRPr lang="en-US" dirty="0"/>
                    </a:p>
                  </a:txBody>
                  <a:tcPr/>
                </a:tc>
                <a:extLst>
                  <a:ext uri="{0D108BD9-81ED-4DB2-BD59-A6C34878D82A}">
                    <a16:rowId xmlns:a16="http://schemas.microsoft.com/office/drawing/2014/main" val="725267915"/>
                  </a:ext>
                </a:extLst>
              </a:tr>
              <a:tr h="870268">
                <a:tc>
                  <a:txBody>
                    <a:bodyPr/>
                    <a:lstStyle/>
                    <a:p>
                      <a:pPr algn="ctr"/>
                      <a:r>
                        <a:rPr lang="en-US" dirty="0" smtClean="0"/>
                        <a:t>Function B</a:t>
                      </a:r>
                      <a:endParaRPr lang="en-US" dirty="0"/>
                    </a:p>
                  </a:txBody>
                  <a:tcPr/>
                </a:tc>
                <a:extLst>
                  <a:ext uri="{0D108BD9-81ED-4DB2-BD59-A6C34878D82A}">
                    <a16:rowId xmlns:a16="http://schemas.microsoft.com/office/drawing/2014/main" val="2133043514"/>
                  </a:ext>
                </a:extLst>
              </a:tr>
              <a:tr h="870268">
                <a:tc>
                  <a:txBody>
                    <a:bodyPr/>
                    <a:lstStyle/>
                    <a:p>
                      <a:pPr algn="ctr"/>
                      <a:r>
                        <a:rPr lang="en-US" dirty="0" smtClean="0"/>
                        <a:t>Function A</a:t>
                      </a:r>
                      <a:endParaRPr lang="en-US" dirty="0"/>
                    </a:p>
                  </a:txBody>
                  <a:tcPr/>
                </a:tc>
                <a:extLst>
                  <a:ext uri="{0D108BD9-81ED-4DB2-BD59-A6C34878D82A}">
                    <a16:rowId xmlns:a16="http://schemas.microsoft.com/office/drawing/2014/main" val="2457226846"/>
                  </a:ext>
                </a:extLst>
              </a:tr>
            </a:tbl>
          </a:graphicData>
        </a:graphic>
      </p:graphicFrame>
      <p:sp>
        <p:nvSpPr>
          <p:cNvPr id="4" name="Content Placeholder 3"/>
          <p:cNvSpPr>
            <a:spLocks noGrp="1"/>
          </p:cNvSpPr>
          <p:nvPr>
            <p:ph sz="half" idx="2"/>
          </p:nvPr>
        </p:nvSpPr>
        <p:spPr>
          <a:xfrm>
            <a:off x="4716016" y="1825625"/>
            <a:ext cx="3799334" cy="4351338"/>
          </a:xfrm>
        </p:spPr>
        <p:txBody>
          <a:bodyPr/>
          <a:lstStyle/>
          <a:p>
            <a:pPr algn="just"/>
            <a:r>
              <a:rPr lang="en-US" dirty="0"/>
              <a:t>When C calls D, C is pushed on </a:t>
            </a:r>
            <a:r>
              <a:rPr lang="en-US" dirty="0" smtClean="0"/>
              <a:t>top of </a:t>
            </a:r>
            <a:r>
              <a:rPr lang="en-US" dirty="0"/>
              <a:t>the system stack. When </a:t>
            </a:r>
            <a:r>
              <a:rPr lang="en-US" dirty="0" smtClean="0"/>
              <a:t>the execution </a:t>
            </a:r>
            <a:r>
              <a:rPr lang="en-US" dirty="0"/>
              <a:t>of D is complete, </a:t>
            </a:r>
            <a:r>
              <a:rPr lang="en-US" dirty="0" smtClean="0"/>
              <a:t>the system </a:t>
            </a:r>
            <a:r>
              <a:rPr lang="en-US" dirty="0"/>
              <a:t>control will remove C </a:t>
            </a:r>
            <a:r>
              <a:rPr lang="en-US" dirty="0" smtClean="0"/>
              <a:t>from the </a:t>
            </a:r>
            <a:r>
              <a:rPr lang="en-US" dirty="0"/>
              <a:t>stack and continue with </a:t>
            </a:r>
            <a:r>
              <a:rPr lang="en-US" dirty="0" smtClean="0"/>
              <a:t>its execution</a:t>
            </a:r>
            <a:r>
              <a:rPr lang="en-US" dirty="0"/>
              <a:t>.</a:t>
            </a:r>
            <a:endParaRPr lang="en-US" dirty="0" smtClean="0"/>
          </a:p>
        </p:txBody>
      </p:sp>
      <p:sp>
        <p:nvSpPr>
          <p:cNvPr id="5" name="Date Placeholder 4"/>
          <p:cNvSpPr>
            <a:spLocks noGrp="1"/>
          </p:cNvSpPr>
          <p:nvPr>
            <p:ph type="dt" sz="half" idx="10"/>
          </p:nvPr>
        </p:nvSpPr>
        <p:spPr/>
        <p:txBody>
          <a:bodyPr/>
          <a:lstStyle/>
          <a:p>
            <a:pPr>
              <a:defRPr/>
            </a:pPr>
            <a:fld id="{686FC8F0-5981-4996-A835-6B19265F78F5}" type="datetime2">
              <a:rPr lang="en-US" smtClean="0"/>
              <a:t>Tuesday, October 18, 2022</a:t>
            </a:fld>
            <a:endParaRPr lang="en-US"/>
          </a:p>
        </p:txBody>
      </p:sp>
      <p:cxnSp>
        <p:nvCxnSpPr>
          <p:cNvPr id="11" name="Straight Arrow Connector 10"/>
          <p:cNvCxnSpPr/>
          <p:nvPr/>
        </p:nvCxnSpPr>
        <p:spPr>
          <a:xfrm flipH="1">
            <a:off x="3995936" y="3933056"/>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283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818890922"/>
              </p:ext>
            </p:extLst>
          </p:nvPr>
        </p:nvGraphicFramePr>
        <p:xfrm>
          <a:off x="1547664" y="1825625"/>
          <a:ext cx="2448272" cy="4351340"/>
        </p:xfrm>
        <a:graphic>
          <a:graphicData uri="http://schemas.openxmlformats.org/drawingml/2006/table">
            <a:tbl>
              <a:tblPr firstRow="1" bandRow="1">
                <a:tableStyleId>{5C22544A-7EE6-4342-B048-85BDC9FD1C3A}</a:tableStyleId>
              </a:tblPr>
              <a:tblGrid>
                <a:gridCol w="2448272">
                  <a:extLst>
                    <a:ext uri="{9D8B030D-6E8A-4147-A177-3AD203B41FA5}">
                      <a16:colId xmlns:a16="http://schemas.microsoft.com/office/drawing/2014/main" val="4252206604"/>
                    </a:ext>
                  </a:extLst>
                </a:gridCol>
              </a:tblGrid>
              <a:tr h="870268">
                <a:tc>
                  <a:txBody>
                    <a:bodyPr/>
                    <a:lstStyle/>
                    <a:p>
                      <a:endParaRPr lang="en-US" dirty="0"/>
                    </a:p>
                  </a:txBody>
                  <a:tcPr/>
                </a:tc>
                <a:extLst>
                  <a:ext uri="{0D108BD9-81ED-4DB2-BD59-A6C34878D82A}">
                    <a16:rowId xmlns:a16="http://schemas.microsoft.com/office/drawing/2014/main" val="4078637533"/>
                  </a:ext>
                </a:extLst>
              </a:tr>
              <a:tr h="870268">
                <a:tc>
                  <a:txBody>
                    <a:bodyPr/>
                    <a:lstStyle/>
                    <a:p>
                      <a:r>
                        <a:rPr lang="en-US" dirty="0" smtClean="0"/>
                        <a:t>D</a:t>
                      </a:r>
                      <a:endParaRPr lang="en-US" dirty="0"/>
                    </a:p>
                  </a:txBody>
                  <a:tcPr/>
                </a:tc>
                <a:extLst>
                  <a:ext uri="{0D108BD9-81ED-4DB2-BD59-A6C34878D82A}">
                    <a16:rowId xmlns:a16="http://schemas.microsoft.com/office/drawing/2014/main" val="1031418618"/>
                  </a:ext>
                </a:extLst>
              </a:tr>
              <a:tr h="870268">
                <a:tc>
                  <a:txBody>
                    <a:bodyPr/>
                    <a:lstStyle/>
                    <a:p>
                      <a:r>
                        <a:rPr lang="en-US" dirty="0" smtClean="0"/>
                        <a:t>C</a:t>
                      </a:r>
                      <a:endParaRPr lang="en-US" dirty="0"/>
                    </a:p>
                  </a:txBody>
                  <a:tcPr/>
                </a:tc>
                <a:extLst>
                  <a:ext uri="{0D108BD9-81ED-4DB2-BD59-A6C34878D82A}">
                    <a16:rowId xmlns:a16="http://schemas.microsoft.com/office/drawing/2014/main" val="725267915"/>
                  </a:ext>
                </a:extLst>
              </a:tr>
              <a:tr h="870268">
                <a:tc>
                  <a:txBody>
                    <a:bodyPr/>
                    <a:lstStyle/>
                    <a:p>
                      <a:r>
                        <a:rPr lang="en-US" dirty="0" smtClean="0"/>
                        <a:t>B</a:t>
                      </a:r>
                      <a:endParaRPr lang="en-US" dirty="0"/>
                    </a:p>
                  </a:txBody>
                  <a:tcPr/>
                </a:tc>
                <a:extLst>
                  <a:ext uri="{0D108BD9-81ED-4DB2-BD59-A6C34878D82A}">
                    <a16:rowId xmlns:a16="http://schemas.microsoft.com/office/drawing/2014/main" val="2133043514"/>
                  </a:ext>
                </a:extLst>
              </a:tr>
              <a:tr h="870268">
                <a:tc>
                  <a:txBody>
                    <a:bodyPr/>
                    <a:lstStyle/>
                    <a:p>
                      <a:pPr algn="ctr"/>
                      <a:r>
                        <a:rPr lang="en-US" dirty="0" smtClean="0"/>
                        <a:t>A</a:t>
                      </a:r>
                      <a:endParaRPr lang="en-US" dirty="0"/>
                    </a:p>
                  </a:txBody>
                  <a:tcPr/>
                </a:tc>
                <a:extLst>
                  <a:ext uri="{0D108BD9-81ED-4DB2-BD59-A6C34878D82A}">
                    <a16:rowId xmlns:a16="http://schemas.microsoft.com/office/drawing/2014/main" val="2457226846"/>
                  </a:ext>
                </a:extLst>
              </a:tr>
            </a:tbl>
          </a:graphicData>
        </a:graphic>
      </p:graphicFrame>
      <p:sp>
        <p:nvSpPr>
          <p:cNvPr id="4" name="Content Placeholder 3"/>
          <p:cNvSpPr>
            <a:spLocks noGrp="1"/>
          </p:cNvSpPr>
          <p:nvPr>
            <p:ph sz="half" idx="2"/>
          </p:nvPr>
        </p:nvSpPr>
        <p:spPr/>
        <p:txBody>
          <a:bodyPr/>
          <a:lstStyle/>
          <a:p>
            <a:pPr algn="just"/>
            <a:endParaRPr lang="en-US" dirty="0" smtClean="0"/>
          </a:p>
          <a:p>
            <a:pPr algn="just"/>
            <a:r>
              <a:rPr lang="en-US" dirty="0"/>
              <a:t>When D calls E, D is pushed on </a:t>
            </a:r>
            <a:r>
              <a:rPr lang="en-US" dirty="0" smtClean="0"/>
              <a:t>top of </a:t>
            </a:r>
            <a:r>
              <a:rPr lang="en-US" dirty="0"/>
              <a:t>the system stack. When </a:t>
            </a:r>
            <a:r>
              <a:rPr lang="en-US" dirty="0" smtClean="0"/>
              <a:t>the execution </a:t>
            </a:r>
            <a:r>
              <a:rPr lang="en-US" dirty="0"/>
              <a:t>of E is complete, </a:t>
            </a:r>
            <a:r>
              <a:rPr lang="en-US" dirty="0" smtClean="0"/>
              <a:t>the system </a:t>
            </a:r>
            <a:r>
              <a:rPr lang="en-US" dirty="0"/>
              <a:t>control will remove D </a:t>
            </a:r>
            <a:r>
              <a:rPr lang="en-US" dirty="0" smtClean="0"/>
              <a:t>from the </a:t>
            </a:r>
            <a:r>
              <a:rPr lang="en-US" dirty="0"/>
              <a:t>stack and continue with </a:t>
            </a:r>
            <a:r>
              <a:rPr lang="en-US" dirty="0" smtClean="0"/>
              <a:t>its execution</a:t>
            </a:r>
            <a:r>
              <a:rPr lang="en-US" dirty="0"/>
              <a:t>.</a:t>
            </a:r>
          </a:p>
        </p:txBody>
      </p:sp>
      <p:sp>
        <p:nvSpPr>
          <p:cNvPr id="5" name="Date Placeholder 4"/>
          <p:cNvSpPr>
            <a:spLocks noGrp="1"/>
          </p:cNvSpPr>
          <p:nvPr>
            <p:ph type="dt" sz="half" idx="10"/>
          </p:nvPr>
        </p:nvSpPr>
        <p:spPr/>
        <p:txBody>
          <a:bodyPr/>
          <a:lstStyle/>
          <a:p>
            <a:pPr>
              <a:defRPr/>
            </a:pPr>
            <a:fld id="{686FC8F0-5981-4996-A835-6B19265F78F5}" type="datetime2">
              <a:rPr lang="en-US" smtClean="0"/>
              <a:t>Tuesday, October 18, 2022</a:t>
            </a:fld>
            <a:endParaRPr lang="en-US"/>
          </a:p>
        </p:txBody>
      </p:sp>
      <p:cxnSp>
        <p:nvCxnSpPr>
          <p:cNvPr id="11" name="Straight Arrow Connector 10"/>
          <p:cNvCxnSpPr/>
          <p:nvPr/>
        </p:nvCxnSpPr>
        <p:spPr>
          <a:xfrm flipH="1">
            <a:off x="3995936" y="3068960"/>
            <a:ext cx="7200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28445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Operations on STACK</a:t>
            </a:r>
            <a:endParaRPr lang="en-US" dirty="0"/>
          </a:p>
        </p:txBody>
      </p:sp>
      <p:sp>
        <p:nvSpPr>
          <p:cNvPr id="6" name="Content Placeholder 5"/>
          <p:cNvSpPr>
            <a:spLocks noGrp="1"/>
          </p:cNvSpPr>
          <p:nvPr>
            <p:ph idx="1"/>
          </p:nvPr>
        </p:nvSpPr>
        <p:spPr/>
        <p:txBody>
          <a:bodyPr/>
          <a:lstStyle/>
          <a:p>
            <a:r>
              <a:rPr lang="en-US" dirty="0"/>
              <a:t>A stack supports three basic operations: </a:t>
            </a:r>
            <a:endParaRPr lang="en-US" dirty="0" smtClean="0"/>
          </a:p>
          <a:p>
            <a:r>
              <a:rPr lang="en-US" dirty="0" smtClean="0"/>
              <a:t>push</a:t>
            </a:r>
            <a:r>
              <a:rPr lang="en-US" dirty="0"/>
              <a:t>, </a:t>
            </a:r>
            <a:endParaRPr lang="en-US" dirty="0" smtClean="0"/>
          </a:p>
          <a:p>
            <a:r>
              <a:rPr lang="en-US" dirty="0" smtClean="0"/>
              <a:t>pop</a:t>
            </a:r>
            <a:r>
              <a:rPr lang="en-US" dirty="0"/>
              <a:t>, and </a:t>
            </a:r>
            <a:endParaRPr lang="en-US" dirty="0" smtClean="0"/>
          </a:p>
          <a:p>
            <a:r>
              <a:rPr lang="en-US" dirty="0" smtClean="0"/>
              <a:t>peek</a:t>
            </a:r>
            <a:r>
              <a:rPr lang="en-US" dirty="0"/>
              <a:t>. </a:t>
            </a:r>
            <a:endParaRPr lang="en-US" dirty="0" smtClean="0"/>
          </a:p>
          <a:p>
            <a:pPr marL="0" indent="0" algn="just">
              <a:buNone/>
            </a:pPr>
            <a:r>
              <a:rPr lang="en-US" dirty="0" smtClean="0"/>
              <a:t>The </a:t>
            </a:r>
            <a:r>
              <a:rPr lang="en-US" dirty="0"/>
              <a:t>push operation adds an element to the top of the stack and the pop operation removes the element from the top of the stack. The peek operation returns the value of the topmost element of the stack</a:t>
            </a:r>
          </a:p>
        </p:txBody>
      </p:sp>
      <p:sp>
        <p:nvSpPr>
          <p:cNvPr id="5" name="Date Placeholder 4"/>
          <p:cNvSpPr>
            <a:spLocks noGrp="1"/>
          </p:cNvSpPr>
          <p:nvPr>
            <p:ph type="dt" sz="half" idx="10"/>
          </p:nvPr>
        </p:nvSpPr>
        <p:spPr/>
        <p:txBody>
          <a:bodyPr/>
          <a:lstStyle/>
          <a:p>
            <a:pPr>
              <a:defRPr/>
            </a:pPr>
            <a:fld id="{686FC8F0-5981-4996-A835-6B19265F78F5}" type="datetime2">
              <a:rPr lang="en-US" smtClean="0"/>
              <a:t>Tuesday, October 18, 2022</a:t>
            </a:fld>
            <a:endParaRPr lang="en-US"/>
          </a:p>
        </p:txBody>
      </p:sp>
    </p:spTree>
    <p:extLst>
      <p:ext uri="{BB962C8B-B14F-4D97-AF65-F5344CB8AC3E}">
        <p14:creationId xmlns:p14="http://schemas.microsoft.com/office/powerpoint/2010/main" val="140358770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PUSH Operation</a:t>
            </a:r>
            <a:endParaRPr lang="en-US" dirty="0"/>
          </a:p>
        </p:txBody>
      </p:sp>
      <p:sp>
        <p:nvSpPr>
          <p:cNvPr id="6" name="Content Placeholder 5"/>
          <p:cNvSpPr>
            <a:spLocks noGrp="1"/>
          </p:cNvSpPr>
          <p:nvPr>
            <p:ph idx="1"/>
          </p:nvPr>
        </p:nvSpPr>
        <p:spPr/>
        <p:txBody>
          <a:bodyPr/>
          <a:lstStyle/>
          <a:p>
            <a:r>
              <a:rPr lang="en-US" dirty="0"/>
              <a:t>The push operation is used to insert an element into the stack. The new element is added at the topmost position of the stack. However, before inserting the value, we must first check if TOP=MAX–1, because if that is the case, then the stack is full and no more insertions can be done. If an attempt is made to insert a value in a stack that is already full, an OVERFLOW message is printed. Consider the stack </a:t>
            </a:r>
            <a:r>
              <a:rPr lang="en-US" dirty="0" smtClean="0"/>
              <a:t>given</a:t>
            </a:r>
            <a:endParaRPr lang="en-US" dirty="0"/>
          </a:p>
        </p:txBody>
      </p:sp>
      <p:sp>
        <p:nvSpPr>
          <p:cNvPr id="5" name="Date Placeholder 4"/>
          <p:cNvSpPr>
            <a:spLocks noGrp="1"/>
          </p:cNvSpPr>
          <p:nvPr>
            <p:ph type="dt" sz="half" idx="10"/>
          </p:nvPr>
        </p:nvSpPr>
        <p:spPr/>
        <p:txBody>
          <a:bodyPr/>
          <a:lstStyle/>
          <a:p>
            <a:pPr>
              <a:defRPr/>
            </a:pPr>
            <a:fld id="{686FC8F0-5981-4996-A835-6B19265F78F5}" type="datetime2">
              <a:rPr lang="en-US" smtClean="0"/>
              <a:t>Tuesday, October 18, 2022</a:t>
            </a:fld>
            <a:endParaRPr lang="en-US"/>
          </a:p>
        </p:txBody>
      </p:sp>
    </p:spTree>
    <p:extLst>
      <p:ext uri="{BB962C8B-B14F-4D97-AF65-F5344CB8AC3E}">
        <p14:creationId xmlns:p14="http://schemas.microsoft.com/office/powerpoint/2010/main" val="46174124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17360</TotalTime>
  <Words>1075</Words>
  <Application>Microsoft Office PowerPoint</Application>
  <PresentationFormat>On-screen Show (4:3)</PresentationFormat>
  <Paragraphs>136</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Lucida Sans Unicode</vt:lpstr>
      <vt:lpstr>Office Theme</vt:lpstr>
      <vt:lpstr>PowerPoint Presentation</vt:lpstr>
      <vt:lpstr>Introduction to STACK</vt:lpstr>
      <vt:lpstr>Contd…</vt:lpstr>
      <vt:lpstr>PowerPoint Presentation</vt:lpstr>
      <vt:lpstr>PowerPoint Presentation</vt:lpstr>
      <vt:lpstr>PowerPoint Presentation</vt:lpstr>
      <vt:lpstr>PowerPoint Presentation</vt:lpstr>
      <vt:lpstr>Operations on STACK</vt:lpstr>
      <vt:lpstr>PUSH Operation</vt:lpstr>
      <vt:lpstr>PowerPoint Presentation</vt:lpstr>
      <vt:lpstr>PowerPoint Presentation</vt:lpstr>
      <vt:lpstr>Algorithm to insert an element in a stack </vt:lpstr>
      <vt:lpstr>PowerPoint Presentation</vt:lpstr>
      <vt:lpstr>Pop Operation</vt:lpstr>
      <vt:lpstr>PowerPoint Presentation</vt:lpstr>
      <vt:lpstr>PowerPoint Presentation</vt:lpstr>
      <vt:lpstr>Algorithm to delete an element from a stack </vt:lpstr>
      <vt:lpstr>PowerPoint Presentation</vt:lpstr>
      <vt:lpstr>Peek Operation</vt:lpstr>
      <vt:lpstr>PowerPoint Presentation</vt:lpstr>
      <vt:lpstr>Algorithm for peep operation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Tyagi</dc:creator>
  <cp:keywords>Teaching PPT Template</cp:keywords>
  <cp:lastModifiedBy>Windows User</cp:lastModifiedBy>
  <cp:revision>758</cp:revision>
  <cp:lastPrinted>2015-08-26T16:42:10Z</cp:lastPrinted>
  <dcterms:created xsi:type="dcterms:W3CDTF">2006-08-16T00:00:00Z</dcterms:created>
  <dcterms:modified xsi:type="dcterms:W3CDTF">2022-10-18T16:44:50Z</dcterms:modified>
</cp:coreProperties>
</file>